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  <a:srgbClr val="FF0066"/>
    <a:srgbClr val="FF5050"/>
    <a:srgbClr val="A62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25" autoAdjust="0"/>
    <p:restoredTop sz="94660"/>
  </p:normalViewPr>
  <p:slideViewPr>
    <p:cSldViewPr snapToGrid="0">
      <p:cViewPr>
        <p:scale>
          <a:sx n="50" d="100"/>
          <a:sy n="50" d="100"/>
        </p:scale>
        <p:origin x="-72" y="169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3E6A3-0507-4FDD-9CAD-2CA06EFF152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620A5-E457-433E-A1A5-87E95B491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4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20A5-E457-433E-A1A5-87E95B4914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0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9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9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1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3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4DE5B-18F0-4468-B2EF-867CDA4DF18E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2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2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CF3D2-6EBB-44F5-89E7-5948C7474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4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.png"/><Relationship Id="rId26" Type="http://schemas.openxmlformats.org/officeDocument/2006/relationships/image" Target="../media/image17.png"/><Relationship Id="rId13" Type="http://schemas.openxmlformats.org/officeDocument/2006/relationships/image" Target="../media/image11.svg"/><Relationship Id="rId39" Type="http://schemas.openxmlformats.org/officeDocument/2006/relationships/image" Target="../media/image28.png"/><Relationship Id="rId34" Type="http://schemas.openxmlformats.org/officeDocument/2006/relationships/image" Target="../media/image27.png"/><Relationship Id="rId42" Type="http://schemas.openxmlformats.org/officeDocument/2006/relationships/image" Target="../media/image34.png"/><Relationship Id="rId7" Type="http://schemas.openxmlformats.org/officeDocument/2006/relationships/image" Target="../media/image40.png"/><Relationship Id="rId17" Type="http://schemas.openxmlformats.org/officeDocument/2006/relationships/hyperlink" Target="https://arxiv.org/pdf/1302.6587.pdf" TargetMode="External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3.emf"/><Relationship Id="rId29" Type="http://schemas.openxmlformats.org/officeDocument/2006/relationships/image" Target="../media/image22.png"/><Relationship Id="rId41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14.png"/><Relationship Id="rId32" Type="http://schemas.openxmlformats.org/officeDocument/2006/relationships/image" Target="../media/image25.png"/><Relationship Id="rId37" Type="http://schemas.openxmlformats.org/officeDocument/2006/relationships/image" Target="../media/image24.jpeg"/><Relationship Id="rId40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36" Type="http://schemas.openxmlformats.org/officeDocument/2006/relationships/image" Target="../media/image29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31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3.svg"/><Relationship Id="rId27" Type="http://schemas.openxmlformats.org/officeDocument/2006/relationships/image" Target="../media/image18.png"/><Relationship Id="rId30" Type="http://schemas.openxmlformats.org/officeDocument/2006/relationships/image" Target="../media/image19.png"/><Relationship Id="rId43" Type="http://schemas.openxmlformats.org/officeDocument/2006/relationships/image" Target="../media/image31.tiff"/><Relationship Id="rId8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OneDrive\MATLAB\ThO_Qstate_4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707" y="15683754"/>
            <a:ext cx="3691749" cy="426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0" y="-4038"/>
            <a:ext cx="43891200" cy="639657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9767" y="3936858"/>
            <a:ext cx="24921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ranklin Gothic Book" panose="020B0503020102020204" pitchFamily="34" charset="0"/>
              </a:rPr>
              <a:t>Xing </a:t>
            </a:r>
            <a:r>
              <a:rPr lang="en-US" sz="4400" dirty="0" smtClean="0">
                <a:latin typeface="Franklin Gothic Book" panose="020B0503020102020204" pitchFamily="34" charset="0"/>
              </a:rPr>
              <a:t>Wu</a:t>
            </a:r>
            <a:r>
              <a:rPr lang="en-US" sz="4400" baseline="30000" dirty="0" smtClean="0">
                <a:latin typeface="Franklin Gothic Book" panose="020B0503020102020204" pitchFamily="34" charset="0"/>
              </a:rPr>
              <a:t>1,2</a:t>
            </a:r>
            <a:r>
              <a:rPr lang="en-US" sz="4400" dirty="0" smtClean="0">
                <a:latin typeface="Franklin Gothic Book" panose="020B0503020102020204" pitchFamily="34" charset="0"/>
              </a:rPr>
              <a:t>,</a:t>
            </a:r>
            <a:r>
              <a:rPr lang="en-US" sz="4400" baseline="30000" dirty="0" smtClean="0">
                <a:latin typeface="Franklin Gothic Book" panose="020B0503020102020204" pitchFamily="34" charset="0"/>
              </a:rPr>
              <a:t> </a:t>
            </a:r>
            <a:r>
              <a:rPr lang="en-US" sz="4400" dirty="0" smtClean="0">
                <a:latin typeface="Franklin Gothic Book" panose="020B0503020102020204" pitchFamily="34" charset="0"/>
              </a:rPr>
              <a:t>Daniel </a:t>
            </a:r>
            <a:r>
              <a:rPr lang="en-US" sz="4400" dirty="0">
                <a:latin typeface="Franklin Gothic Book" panose="020B0503020102020204" pitchFamily="34" charset="0"/>
              </a:rPr>
              <a:t>Ang</a:t>
            </a:r>
            <a:r>
              <a:rPr lang="en-US" sz="4400" baseline="30000" dirty="0">
                <a:latin typeface="Franklin Gothic Book" panose="020B0503020102020204" pitchFamily="34" charset="0"/>
              </a:rPr>
              <a:t>1</a:t>
            </a:r>
            <a:r>
              <a:rPr lang="en-US" sz="4400" dirty="0">
                <a:latin typeface="Franklin Gothic Book" panose="020B0503020102020204" pitchFamily="34" charset="0"/>
              </a:rPr>
              <a:t>, </a:t>
            </a:r>
            <a:r>
              <a:rPr lang="en-US" sz="4400" dirty="0"/>
              <a:t>Xinyi Chen</a:t>
            </a:r>
            <a:r>
              <a:rPr lang="en-US" sz="4400" baseline="30000" dirty="0"/>
              <a:t>2</a:t>
            </a:r>
            <a:r>
              <a:rPr lang="en-US" sz="4400" dirty="0" smtClean="0">
                <a:latin typeface="Franklin Gothic Book" panose="020B0503020102020204" pitchFamily="34" charset="0"/>
              </a:rPr>
              <a:t>, </a:t>
            </a:r>
            <a:r>
              <a:rPr lang="en-US" sz="4400" dirty="0">
                <a:latin typeface="Franklin Gothic Book" panose="020B0503020102020204" pitchFamily="34" charset="0"/>
              </a:rPr>
              <a:t>David DeMille</a:t>
            </a:r>
            <a:r>
              <a:rPr lang="en-US" sz="4400" baseline="30000" dirty="0">
                <a:latin typeface="Franklin Gothic Book" panose="020B0503020102020204" pitchFamily="34" charset="0"/>
              </a:rPr>
              <a:t>2</a:t>
            </a:r>
            <a:r>
              <a:rPr lang="en-US" sz="4400" dirty="0">
                <a:latin typeface="Franklin Gothic Book" panose="020B0503020102020204" pitchFamily="34" charset="0"/>
              </a:rPr>
              <a:t>, John Doyle</a:t>
            </a:r>
            <a:r>
              <a:rPr lang="en-US" sz="4400" baseline="30000" dirty="0">
                <a:latin typeface="Franklin Gothic Book" panose="020B0503020102020204" pitchFamily="34" charset="0"/>
              </a:rPr>
              <a:t>1</a:t>
            </a:r>
            <a:r>
              <a:rPr lang="en-US" sz="4400" dirty="0">
                <a:latin typeface="Franklin Gothic Book" panose="020B0503020102020204" pitchFamily="34" charset="0"/>
              </a:rPr>
              <a:t>, Gerald Gabrielse</a:t>
            </a:r>
            <a:r>
              <a:rPr lang="en-US" sz="4400" baseline="30000" dirty="0">
                <a:latin typeface="Franklin Gothic Book" panose="020B0503020102020204" pitchFamily="34" charset="0"/>
              </a:rPr>
              <a:t>1</a:t>
            </a:r>
            <a:r>
              <a:rPr lang="en-US" sz="4400" dirty="0">
                <a:latin typeface="Franklin Gothic Book" panose="020B0503020102020204" pitchFamily="34" charset="0"/>
              </a:rPr>
              <a:t>, Jonathan Haefner</a:t>
            </a:r>
            <a:r>
              <a:rPr lang="en-US" sz="4400" baseline="30000" dirty="0">
                <a:latin typeface="Franklin Gothic Book" panose="020B0503020102020204" pitchFamily="34" charset="0"/>
              </a:rPr>
              <a:t>1</a:t>
            </a:r>
            <a:r>
              <a:rPr lang="en-US" sz="4400" dirty="0">
                <a:latin typeface="Franklin Gothic Book" panose="020B0503020102020204" pitchFamily="34" charset="0"/>
              </a:rPr>
              <a:t>, Nicholas </a:t>
            </a:r>
            <a:r>
              <a:rPr lang="en-US" sz="4400" dirty="0" smtClean="0">
                <a:latin typeface="Franklin Gothic Book" panose="020B0503020102020204" pitchFamily="34" charset="0"/>
              </a:rPr>
              <a:t>Hutzler</a:t>
            </a:r>
            <a:r>
              <a:rPr lang="en-US" sz="4400" baseline="30000" dirty="0" smtClean="0">
                <a:latin typeface="Franklin Gothic Book" panose="020B0503020102020204" pitchFamily="34" charset="0"/>
              </a:rPr>
              <a:t>3</a:t>
            </a:r>
            <a:r>
              <a:rPr lang="en-US" sz="4400" dirty="0" smtClean="0">
                <a:latin typeface="Franklin Gothic Book" panose="020B0503020102020204" pitchFamily="34" charset="0"/>
              </a:rPr>
              <a:t>, </a:t>
            </a:r>
            <a:r>
              <a:rPr lang="en-US" sz="4400" dirty="0">
                <a:latin typeface="Franklin Gothic Book" panose="020B0503020102020204" pitchFamily="34" charset="0"/>
              </a:rPr>
              <a:t>Zack Lasner</a:t>
            </a:r>
            <a:r>
              <a:rPr lang="en-US" sz="4400" baseline="30000" dirty="0">
                <a:latin typeface="Franklin Gothic Book" panose="020B0503020102020204" pitchFamily="34" charset="0"/>
              </a:rPr>
              <a:t>2</a:t>
            </a:r>
            <a:r>
              <a:rPr lang="en-US" sz="4400" dirty="0">
                <a:latin typeface="Franklin Gothic Book" panose="020B0503020102020204" pitchFamily="34" charset="0"/>
              </a:rPr>
              <a:t>, Cole Meisenhelder</a:t>
            </a:r>
            <a:r>
              <a:rPr lang="en-US" sz="4400" baseline="30000" dirty="0">
                <a:latin typeface="Franklin Gothic Book" panose="020B0503020102020204" pitchFamily="34" charset="0"/>
              </a:rPr>
              <a:t>1</a:t>
            </a:r>
            <a:r>
              <a:rPr lang="en-US" sz="4400" dirty="0">
                <a:latin typeface="Franklin Gothic Book" panose="020B0503020102020204" pitchFamily="34" charset="0"/>
              </a:rPr>
              <a:t>, Cristian Panda</a:t>
            </a:r>
            <a:r>
              <a:rPr lang="en-US" sz="4400" baseline="30000" dirty="0">
                <a:latin typeface="Franklin Gothic Book" panose="020B0503020102020204" pitchFamily="34" charset="0"/>
              </a:rPr>
              <a:t>1</a:t>
            </a:r>
            <a:r>
              <a:rPr lang="en-US" sz="4400" dirty="0">
                <a:latin typeface="Franklin Gothic Book" panose="020B0503020102020204" pitchFamily="34" charset="0"/>
              </a:rPr>
              <a:t>, Adam </a:t>
            </a:r>
            <a:r>
              <a:rPr lang="en-US" sz="4400" dirty="0" smtClean="0">
                <a:latin typeface="Franklin Gothic Book" panose="020B0503020102020204" pitchFamily="34" charset="0"/>
              </a:rPr>
              <a:t>West</a:t>
            </a:r>
            <a:r>
              <a:rPr lang="en-US" sz="4400" baseline="30000" dirty="0" smtClean="0">
                <a:latin typeface="Franklin Gothic Book" panose="020B0503020102020204" pitchFamily="34" charset="0"/>
              </a:rPr>
              <a:t>4</a:t>
            </a:r>
            <a:r>
              <a:rPr lang="en-US" sz="4400" dirty="0" smtClean="0">
                <a:latin typeface="Franklin Gothic Book" panose="020B0503020102020204" pitchFamily="34" charset="0"/>
              </a:rPr>
              <a:t>, </a:t>
            </a:r>
            <a:r>
              <a:rPr lang="en-US" sz="4400" dirty="0">
                <a:latin typeface="Franklin Gothic Book" panose="020B0503020102020204" pitchFamily="34" charset="0"/>
              </a:rPr>
              <a:t>Elizabeth </a:t>
            </a:r>
            <a:r>
              <a:rPr lang="en-US" sz="4400" dirty="0" smtClean="0">
                <a:latin typeface="Franklin Gothic Book" panose="020B0503020102020204" pitchFamily="34" charset="0"/>
              </a:rPr>
              <a:t>West</a:t>
            </a:r>
            <a:r>
              <a:rPr lang="en-US" sz="4400" baseline="30000" dirty="0" smtClean="0">
                <a:latin typeface="Franklin Gothic Book" panose="020B0503020102020204" pitchFamily="34" charset="0"/>
              </a:rPr>
              <a:t>4</a:t>
            </a:r>
            <a:endParaRPr lang="en-US" sz="4400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6276" y="611970"/>
            <a:ext cx="37119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Prospects for a </a:t>
            </a:r>
            <a:r>
              <a:rPr lang="en-US" sz="9600" b="1" dirty="0" smtClean="0"/>
              <a:t>3</a:t>
            </a:r>
            <a:r>
              <a:rPr lang="en-US" sz="9600" b="1" baseline="30000" dirty="0" smtClean="0"/>
              <a:t>rd</a:t>
            </a:r>
            <a:r>
              <a:rPr lang="en-US" sz="9600" b="1" dirty="0" smtClean="0"/>
              <a:t> </a:t>
            </a:r>
            <a:r>
              <a:rPr lang="en-US" sz="9600" b="1" dirty="0"/>
              <a:t>Generation ACME Search </a:t>
            </a:r>
            <a:r>
              <a:rPr lang="en-US" sz="9600" b="1" dirty="0" smtClean="0"/>
              <a:t>for</a:t>
            </a:r>
          </a:p>
          <a:p>
            <a:pPr algn="ctr"/>
            <a:r>
              <a:rPr lang="en-US" sz="9600" b="1" dirty="0" smtClean="0"/>
              <a:t>an Electron Electric </a:t>
            </a:r>
            <a:r>
              <a:rPr lang="en-US" sz="9600" b="1" dirty="0"/>
              <a:t>Dipole </a:t>
            </a:r>
            <a:r>
              <a:rPr lang="en-US" sz="9600" b="1" dirty="0" smtClean="0"/>
              <a:t>Moment</a:t>
            </a:r>
            <a:endParaRPr lang="en-US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73711" y="3912795"/>
            <a:ext cx="4991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ranklin Gothic Book" panose="020B0503020102020204" pitchFamily="34" charset="0"/>
              </a:rPr>
              <a:t>ACME Collaboration: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3668" y="7039926"/>
            <a:ext cx="10277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u="sng" dirty="0">
                <a:latin typeface="Franklin Gothic Book" panose="020B0503020102020204" pitchFamily="34" charset="0"/>
              </a:rPr>
              <a:t>Motivation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150748" y="6994546"/>
            <a:ext cx="128982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u="sng" dirty="0" smtClean="0">
                <a:latin typeface="Franklin Gothic Book" panose="020B0503020102020204" pitchFamily="34" charset="0"/>
              </a:rPr>
              <a:t>Increase detection efficiency with optical cycling</a:t>
            </a:r>
            <a:endParaRPr lang="en-US" sz="3800" u="sng" dirty="0">
              <a:latin typeface="Franklin Gothic Book" panose="020B0503020102020204" pitchFamily="34" charset="0"/>
            </a:endParaRPr>
          </a:p>
        </p:txBody>
      </p:sp>
      <p:sp>
        <p:nvSpPr>
          <p:cNvPr id="15" name="Rectangle: Rounded Corners 14"/>
          <p:cNvSpPr/>
          <p:nvPr/>
        </p:nvSpPr>
        <p:spPr>
          <a:xfrm>
            <a:off x="710850" y="13617158"/>
            <a:ext cx="16393804" cy="15479678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29955744" y="6857286"/>
            <a:ext cx="13288235" cy="11526550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710850" y="6851288"/>
            <a:ext cx="16393805" cy="6545202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43097" y="7039926"/>
            <a:ext cx="10277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u="sng" dirty="0" smtClean="0">
                <a:latin typeface="Franklin Gothic Book" panose="020B0503020102020204" pitchFamily="34" charset="0"/>
              </a:rPr>
              <a:t>Increase useful molecule flux with beam focusing</a:t>
            </a:r>
            <a:endParaRPr lang="en-US" sz="3800" u="sng" dirty="0">
              <a:latin typeface="Franklin Gothic Book" panose="020B0503020102020204" pitchFamily="34" charset="0"/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17408803" y="6859685"/>
            <a:ext cx="12351935" cy="12440488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728522" y="29475366"/>
            <a:ext cx="16376132" cy="2857818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17373552" y="19546071"/>
            <a:ext cx="12399645" cy="10585544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90146" y="29576571"/>
            <a:ext cx="152719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u="sng" dirty="0" smtClean="0">
                <a:latin typeface="Franklin Gothic Book" panose="020B0503020102020204" pitchFamily="34" charset="0"/>
              </a:rPr>
              <a:t>Eliminating systematic errors: birefringence reduction</a:t>
            </a:r>
            <a:endParaRPr lang="en-US" sz="3800" u="sng" dirty="0">
              <a:latin typeface="Franklin Gothic Book" panose="020B0503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43096" y="19754837"/>
            <a:ext cx="119229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u="sng" dirty="0" smtClean="0">
                <a:latin typeface="Franklin Gothic Book" panose="020B0503020102020204" pitchFamily="34" charset="0"/>
              </a:rPr>
              <a:t>Suppress excess measurement noise with fast switching</a:t>
            </a:r>
            <a:endParaRPr lang="en-US" sz="3800" u="sng" dirty="0">
              <a:latin typeface="Franklin Gothic Book" panose="020B0503020102020204" pitchFamily="34" charset="0"/>
            </a:endParaRPr>
          </a:p>
        </p:txBody>
      </p:sp>
      <p:pic>
        <p:nvPicPr>
          <p:cNvPr id="41" name="Picture 122" descr="http://upload.wikimedia.org/wikipedia/commons/thumb/0/07/Yale_University_Shield_1.svg/360px-Yale_University_Shield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356" y="344392"/>
            <a:ext cx="2849859" cy="28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4" descr="http://1.bp.blogspot.com/-lsW1jNy-jX8/UKOS17VfFTI/AAAAAAAATQk/g-T4W8RkAaM/s1600/Harvard+Crest+Tod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1" y="150803"/>
            <a:ext cx="3121441" cy="31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0" descr="C:\Users\Admin\Desktop\acme_or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085" y="3521506"/>
            <a:ext cx="1509704" cy="283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: Rounded Corners 43"/>
          <p:cNvSpPr/>
          <p:nvPr/>
        </p:nvSpPr>
        <p:spPr>
          <a:xfrm>
            <a:off x="17373552" y="30316667"/>
            <a:ext cx="25898185" cy="2016516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769266" y="30467254"/>
            <a:ext cx="8788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u="sng" dirty="0">
                <a:latin typeface="Franklin Gothic Book" panose="020B0503020102020204" pitchFamily="34" charset="0"/>
              </a:rPr>
              <a:t>References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34311" y="16858174"/>
            <a:ext cx="639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1925300" y="7712112"/>
            <a:ext cx="48294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Permanent EDMs violate time reversal (T) and parity (P) symmetry.</a:t>
            </a:r>
          </a:p>
          <a:p>
            <a:pPr lvl="0"/>
            <a:endParaRPr lang="en-US" sz="1400" dirty="0">
              <a:solidFill>
                <a:prstClr val="black"/>
              </a:solidFill>
              <a:latin typeface="Franklin Gothic Book" panose="020B0503020102020204" pitchFamily="34" charset="0"/>
              <a:ea typeface="Adobe Kaiti Std R" panose="02020400000000000000" pitchFamily="18" charset="-128"/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Many theories beyond the Standard Model predict </a:t>
            </a:r>
            <a:r>
              <a:rPr lang="en-US" sz="2200" i="1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T-</a:t>
            </a:r>
            <a:r>
              <a:rPr lang="en-US" sz="22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violation and associated EDMs at current experimental precision</a:t>
            </a:r>
          </a:p>
          <a:p>
            <a:pPr lvl="0"/>
            <a:endParaRPr lang="en-US" sz="1400" dirty="0">
              <a:solidFill>
                <a:prstClr val="black"/>
              </a:solidFill>
              <a:latin typeface="Franklin Gothic Book" panose="020B0503020102020204" pitchFamily="34" charset="0"/>
              <a:ea typeface="Adobe Kaiti Std R" panose="02020400000000000000" pitchFamily="18" charset="-128"/>
            </a:endParaRPr>
          </a:p>
          <a:p>
            <a:pPr lvl="0"/>
            <a:r>
              <a:rPr lang="en-US" sz="2200" dirty="0" err="1" smtClean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eEDM</a:t>
            </a:r>
            <a:r>
              <a:rPr lang="en-US" sz="22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 sensitivity of ACME II is at</a:t>
            </a:r>
          </a:p>
          <a:p>
            <a:pPr lvl="0"/>
            <a:r>
              <a:rPr lang="en-US" sz="22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  <a:cs typeface="Times New Roman"/>
              </a:rPr>
              <a:t>~</a:t>
            </a:r>
            <a:r>
              <a:rPr lang="en-US" sz="22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10</a:t>
            </a:r>
            <a:r>
              <a:rPr lang="en-US" sz="2200" baseline="300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-29 </a:t>
            </a:r>
            <a:r>
              <a:rPr lang="en-US" sz="2200" dirty="0" err="1" smtClean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e•cm</a:t>
            </a:r>
            <a:r>
              <a:rPr lang="en-US" sz="22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. </a:t>
            </a:r>
          </a:p>
          <a:p>
            <a:pPr lvl="0"/>
            <a:endParaRPr lang="en-US" sz="1400" dirty="0">
              <a:solidFill>
                <a:prstClr val="black"/>
              </a:solidFill>
              <a:latin typeface="Franklin Gothic Book" panose="020B0503020102020204" pitchFamily="34" charset="0"/>
              <a:ea typeface="Adobe Kaiti Std R" panose="02020400000000000000" pitchFamily="18" charset="-128"/>
            </a:endParaRPr>
          </a:p>
          <a:p>
            <a:pPr lvl="0"/>
            <a:r>
              <a:rPr lang="en-US" sz="22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We optimize the sensitivity by maximizing the detected molecule number:</a:t>
            </a:r>
            <a:endParaRPr lang="en-US" sz="2200" dirty="0">
              <a:solidFill>
                <a:prstClr val="black"/>
              </a:solidFill>
              <a:latin typeface="Franklin Gothic Book" panose="020B0503020102020204" pitchFamily="34" charset="0"/>
              <a:ea typeface="Adobe Kaiti Std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65801" y="7761568"/>
                <a:ext cx="3858930" cy="84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4800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ℇ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Franklin Gothic Book" panose="020B0503020102020204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01" y="7761568"/>
                <a:ext cx="3858930" cy="8478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2475370" y="12073366"/>
                <a:ext cx="2842850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Adobe Kaiti Std R" panose="02020400000000000000" pitchFamily="18" charset="-128"/>
                        </a:rPr>
                        <m:t>𝛿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  <a:ea typeface="Adobe Kaiti Std R" panose="02020400000000000000" pitchFamily="18" charset="-128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  <m:t>𝑒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Adobe Kaiti Std R" panose="02020400000000000000" pitchFamily="18" charset="-128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>
                  <a:latin typeface="Franklin Gothic Book" panose="020B0503020102020204" pitchFamily="34" charset="0"/>
                  <a:ea typeface="Adobe Kaiti Std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5370" y="12073366"/>
                <a:ext cx="2842850" cy="8871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92839" y="30409506"/>
            <a:ext cx="15169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Franklin Gothic Book" panose="020B0503020102020204" pitchFamily="34" charset="0"/>
              </a:rPr>
              <a:t>The </a:t>
            </a:r>
            <a:r>
              <a:rPr lang="en-US" sz="2200" dirty="0">
                <a:latin typeface="Franklin Gothic Book" panose="020B0503020102020204" pitchFamily="34" charset="0"/>
              </a:rPr>
              <a:t>third generation </a:t>
            </a:r>
            <a:r>
              <a:rPr lang="en-US" sz="2200" dirty="0" smtClean="0">
                <a:latin typeface="Franklin Gothic Book" panose="020B0503020102020204" pitchFamily="34" charset="0"/>
              </a:rPr>
              <a:t>ACME </a:t>
            </a:r>
            <a:r>
              <a:rPr lang="en-US" sz="2200" dirty="0">
                <a:latin typeface="Franklin Gothic Book" panose="020B0503020102020204" pitchFamily="34" charset="0"/>
              </a:rPr>
              <a:t>will </a:t>
            </a:r>
            <a:r>
              <a:rPr lang="en-US" sz="2200" dirty="0" smtClean="0">
                <a:latin typeface="Franklin Gothic Book" panose="020B0503020102020204" pitchFamily="34" charset="0"/>
              </a:rPr>
              <a:t>require </a:t>
            </a:r>
            <a:r>
              <a:rPr lang="en-US" sz="2200" dirty="0">
                <a:latin typeface="Franklin Gothic Book" panose="020B0503020102020204" pitchFamily="34" charset="0"/>
              </a:rPr>
              <a:t>accounting for subtle systematics that appear when precision is increased. Many systematics are mediated by </a:t>
            </a:r>
            <a:r>
              <a:rPr lang="en-US" sz="2200" dirty="0" smtClean="0">
                <a:latin typeface="Franklin Gothic Book" panose="020B0503020102020204" pitchFamily="34" charset="0"/>
              </a:rPr>
              <a:t>birefringence. Hence, measures </a:t>
            </a:r>
            <a:r>
              <a:rPr lang="en-US" sz="2200" dirty="0">
                <a:latin typeface="Franklin Gothic Book" panose="020B0503020102020204" pitchFamily="34" charset="0"/>
              </a:rPr>
              <a:t>such as ensuring high-quality </a:t>
            </a:r>
            <a:r>
              <a:rPr lang="en-US" sz="2200" dirty="0" smtClean="0">
                <a:latin typeface="Franklin Gothic Book" panose="020B0503020102020204" pitchFamily="34" charset="0"/>
              </a:rPr>
              <a:t>windows, improved </a:t>
            </a:r>
            <a:r>
              <a:rPr lang="en-US" sz="2200" dirty="0">
                <a:latin typeface="Franklin Gothic Book" panose="020B0503020102020204" pitchFamily="34" charset="0"/>
              </a:rPr>
              <a:t>mechanical engineering of field plates and vacuum window supports </a:t>
            </a:r>
            <a:r>
              <a:rPr lang="en-US" sz="2200" dirty="0" smtClean="0">
                <a:latin typeface="Franklin Gothic Book" panose="020B0503020102020204" pitchFamily="34" charset="0"/>
              </a:rPr>
              <a:t>to </a:t>
            </a:r>
            <a:r>
              <a:rPr lang="en-US" sz="2200" dirty="0">
                <a:latin typeface="Franklin Gothic Book" panose="020B0503020102020204" pitchFamily="34" charset="0"/>
              </a:rPr>
              <a:t>reduce stress and the associated birefringence, </a:t>
            </a:r>
            <a:r>
              <a:rPr lang="en-US" sz="2200" dirty="0" smtClean="0">
                <a:latin typeface="Franklin Gothic Book" panose="020B0503020102020204" pitchFamily="34" charset="0"/>
              </a:rPr>
              <a:t>etc. will be essential.</a:t>
            </a:r>
            <a:endParaRPr lang="en-US" sz="2200" dirty="0">
              <a:latin typeface="Franklin Gothic Book" panose="020B05030201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238246" y="18613093"/>
            <a:ext cx="10277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u="sng" dirty="0" smtClean="0">
                <a:latin typeface="Franklin Gothic Book" panose="020B0503020102020204" pitchFamily="34" charset="0"/>
              </a:rPr>
              <a:t>Increase quantum efficiency</a:t>
            </a:r>
            <a:endParaRPr lang="en-US" sz="3800" u="sng" dirty="0">
              <a:latin typeface="Franklin Gothic Book" panose="020B0503020102020204" pitchFamily="34" charset="0"/>
            </a:endParaRPr>
          </a:p>
        </p:txBody>
      </p:sp>
      <p:sp>
        <p:nvSpPr>
          <p:cNvPr id="91" name="Rectangle: Rounded Corners 90"/>
          <p:cNvSpPr/>
          <p:nvPr/>
        </p:nvSpPr>
        <p:spPr>
          <a:xfrm>
            <a:off x="29983498" y="18548099"/>
            <a:ext cx="13288239" cy="4123675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pic>
        <p:nvPicPr>
          <p:cNvPr id="1032" name="Picture 8" descr="Image result for nsf c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3" y="3654109"/>
            <a:ext cx="2389673" cy="23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30251841" y="7901489"/>
            <a:ext cx="12438011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921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Currently, detect fluorescence from ~5% of all available molecules</a:t>
            </a:r>
          </a:p>
          <a:p>
            <a:pPr marL="7493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~20% solid angle in light collection</a:t>
            </a:r>
          </a:p>
          <a:p>
            <a:pPr marL="7493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~25% quantum efficiency of PMTs at 512 nm detection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wavelength</a:t>
            </a:r>
            <a:endParaRPr lang="en-US" sz="2400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Possible </a:t>
            </a:r>
            <a:r>
              <a:rPr lang="en-US" sz="2400" b="1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factor of ~10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improvement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in detected molecule number through </a:t>
            </a:r>
            <a:r>
              <a:rPr lang="en-US" sz="2400" b="1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optical cycling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detect molecules using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an approximately closed transition to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multiply number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of emitted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photons</a:t>
            </a:r>
            <a:endParaRPr lang="en-US" sz="2400" dirty="0">
              <a:latin typeface="Franklin Gothic Book" panose="020B0503020102020204" pitchFamily="34" charset="0"/>
              <a:ea typeface="Adobe Kaiti Std R" panose="02020400000000000000" pitchFamily="18" charset="-128"/>
            </a:endParaRPr>
          </a:p>
          <a:p>
            <a:endParaRPr lang="en-US" sz="2400" dirty="0">
              <a:latin typeface="Franklin Gothic Book" panose="020B0503020102020204" pitchFamily="34" charset="0"/>
              <a:ea typeface="Adobe Kaiti Std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0267036" y="11211785"/>
                <a:ext cx="7144536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𝑋</m:t>
                    </m:r>
                  </m:oMath>
                </a14:m>
                <a:r>
                  <a:rPr lang="en-US" sz="2400" dirty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 transition </a:t>
                </a:r>
                <a:r>
                  <a:rPr lang="en-US" sz="24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has </a:t>
                </a:r>
                <a:r>
                  <a:rPr lang="en-US" sz="2400" b="1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branching </a:t>
                </a:r>
                <a:r>
                  <a:rPr lang="en-US" sz="2400" b="1" dirty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ratio </a:t>
                </a:r>
                <a:r>
                  <a:rPr lang="en-US" sz="2400" b="1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~91</a:t>
                </a:r>
                <a:r>
                  <a:rPr lang="en-US" sz="2400" b="1" dirty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%</a:t>
                </a:r>
                <a:r>
                  <a:rPr lang="en-US" sz="2400" dirty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 ([5])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Without repumps, can cycle ~10 photons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Transition dipole D</a:t>
                </a:r>
                <a:r>
                  <a:rPr lang="en-US" sz="2400" b="1" baseline="-250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I—X </a:t>
                </a:r>
                <a:r>
                  <a:rPr lang="en-US" sz="2400" b="1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= 1.84D</a:t>
                </a:r>
                <a:r>
                  <a:rPr lang="en-US" sz="24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. Preliminary tests show </a:t>
                </a:r>
                <a:r>
                  <a:rPr lang="en-US" sz="2400" dirty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that commercially available diode </a:t>
                </a:r>
                <a:r>
                  <a:rPr lang="en-US" sz="24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lasers have </a:t>
                </a:r>
                <a:r>
                  <a:rPr lang="en-US" sz="2400" dirty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sufficient power to </a:t>
                </a:r>
                <a:r>
                  <a:rPr lang="en-US" sz="24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saturate.</a:t>
                </a:r>
                <a:endParaRPr lang="en-US" sz="2400" dirty="0">
                  <a:latin typeface="Franklin Gothic Book" panose="020B0503020102020204" pitchFamily="34" charset="0"/>
                  <a:ea typeface="Adobe Kaiti Std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7036" y="11211785"/>
                <a:ext cx="7144536" cy="1938992"/>
              </a:xfrm>
              <a:prstGeom prst="rect">
                <a:avLst/>
              </a:prstGeom>
              <a:blipFill rotWithShape="1">
                <a:blip r:embed="rId10"/>
                <a:stretch>
                  <a:fillRect l="-1109" t="-2201" r="-1706" b="-6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TextBox 110"/>
          <p:cNvSpPr txBox="1"/>
          <p:nvPr/>
        </p:nvSpPr>
        <p:spPr>
          <a:xfrm>
            <a:off x="30150748" y="10429334"/>
            <a:ext cx="1085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I—X transition (512nm)</a:t>
            </a:r>
            <a:endParaRPr lang="en-GB" sz="3200" u="sng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112" name="Graphic 111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537743" y="10027732"/>
            <a:ext cx="4280974" cy="3210731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40011317" y="12932475"/>
            <a:ext cx="299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Branching ratios of 𝐼(𝜈=0) </a:t>
            </a:r>
            <a:r>
              <a:rPr lang="en-US" i="1" dirty="0" smtClean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to other states</a:t>
            </a:r>
            <a:r>
              <a:rPr lang="en-US" i="1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, based on </a:t>
            </a:r>
            <a:r>
              <a:rPr lang="en-US" i="1" dirty="0" smtClean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[6].</a:t>
            </a:r>
            <a:endParaRPr lang="en-US" dirty="0">
              <a:latin typeface="Franklin Gothic Book" panose="020B0503020102020204" pitchFamily="34" charset="0"/>
              <a:ea typeface="Adobe Kaiti Std R" panose="02020400000000000000" pitchFamily="18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7029648" y="17956903"/>
            <a:ext cx="601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Schematic for optical cycling, assuming no repump lasers.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89978" y="7949008"/>
            <a:ext cx="11337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Molecules exiting the beam source have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high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divergence –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solid angle </a:t>
            </a:r>
            <a:r>
              <a:rPr lang="en-GB" sz="2400" dirty="0">
                <a:latin typeface="Franklin Gothic Book" panose="020B0503020102020204" pitchFamily="34" charset="0"/>
                <a:ea typeface="Adobe Kaiti Std R" panose="02020400000000000000"/>
              </a:rPr>
              <a:t>subtended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by EDM measurement region ~0.05%</a:t>
            </a:r>
            <a:endParaRPr lang="en-US" sz="2400" dirty="0">
              <a:latin typeface="Franklin Gothic Book" panose="020B0503020102020204" pitchFamily="34" charset="0"/>
              <a:ea typeface="Adobe Kaiti Std R" panose="020204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Lensing-state of </a:t>
            </a:r>
            <a:r>
              <a:rPr lang="en-US" sz="2400" dirty="0" err="1" smtClean="0">
                <a:latin typeface="Franklin Gothic Book" panose="020B0503020102020204" pitchFamily="34" charset="0"/>
                <a:ea typeface="Adobe Kaiti Std R" panose="02020400000000000000"/>
              </a:rPr>
              <a:t>ThO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: X-C-Q STIRAP to a single M=2 or -2 level in Q (J=2) state</a:t>
            </a:r>
            <a:endParaRPr lang="en-US" sz="2400" dirty="0">
              <a:latin typeface="Franklin Gothic Book" panose="020B0503020102020204" pitchFamily="34" charset="0"/>
              <a:ea typeface="Adobe Kaiti Std R" panose="0202040000000000000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593180" y="21064627"/>
            <a:ext cx="11930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Franklin Gothic Book" panose="020B0503020102020204" pitchFamily="34" charset="0"/>
                <a:ea typeface="Adobe Kaiti Std R" panose="02020400000000000000"/>
              </a:rPr>
              <a:t>ACME II observed excess phase noise in spin </a:t>
            </a:r>
            <a:r>
              <a:rPr lang="en-US" sz="2200" dirty="0" err="1" smtClean="0">
                <a:latin typeface="Franklin Gothic Book" panose="020B0503020102020204" pitchFamily="34" charset="0"/>
                <a:ea typeface="Adobe Kaiti Std R" panose="02020400000000000000"/>
              </a:rPr>
              <a:t>presession</a:t>
            </a:r>
            <a:r>
              <a:rPr lang="en-US" sz="2200" dirty="0" smtClean="0">
                <a:latin typeface="Franklin Gothic Book" panose="020B0503020102020204" pitchFamily="34" charset="0"/>
                <a:ea typeface="Adobe Kaiti Std R" panose="02020400000000000000"/>
              </a:rPr>
              <a:t> data: reduced Chi-square </a:t>
            </a:r>
            <a:r>
              <a:rPr lang="el-GR" sz="2200" dirty="0" smtClean="0">
                <a:latin typeface="Times New Roman"/>
                <a:ea typeface="Adobe Kaiti Std R" panose="02020400000000000000"/>
                <a:cs typeface="Times New Roman"/>
              </a:rPr>
              <a:t>χ</a:t>
            </a:r>
            <a:r>
              <a:rPr lang="en-US" sz="2200" baseline="30000" dirty="0" smtClean="0">
                <a:latin typeface="Times New Roman"/>
                <a:ea typeface="Adobe Kaiti Std R" panose="02020400000000000000"/>
                <a:cs typeface="Times New Roman"/>
              </a:rPr>
              <a:t>2</a:t>
            </a:r>
            <a:r>
              <a:rPr lang="en-US" sz="2200" baseline="-25000" dirty="0" smtClean="0">
                <a:latin typeface="Times New Roman"/>
                <a:ea typeface="Adobe Kaiti Std R" panose="02020400000000000000"/>
                <a:cs typeface="Times New Roman"/>
              </a:rPr>
              <a:t>r </a:t>
            </a:r>
            <a:r>
              <a:rPr lang="en-US" sz="2200" dirty="0" smtClean="0">
                <a:latin typeface="Times New Roman"/>
                <a:ea typeface="Adobe Kaiti Std R" panose="02020400000000000000"/>
                <a:cs typeface="Times New Roman"/>
              </a:rPr>
              <a:t>~3</a:t>
            </a:r>
            <a:endParaRPr lang="en-US" sz="2200" dirty="0">
              <a:latin typeface="Franklin Gothic Book" panose="020B0503020102020204" pitchFamily="34" charset="0"/>
              <a:ea typeface="Adobe Kaiti Std R" panose="020204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Franklin Gothic Book" panose="020B0503020102020204" pitchFamily="34" charset="0"/>
                <a:ea typeface="Adobe Kaiti Std R" panose="02020400000000000000"/>
              </a:rPr>
              <a:t>However, uncertainty in phase from ~20 polarization cycles still consistent with shot noise. </a:t>
            </a:r>
            <a:endParaRPr lang="en-US" sz="1050" dirty="0" smtClean="0">
              <a:latin typeface="Franklin Gothic Book" panose="020B0503020102020204" pitchFamily="34" charset="0"/>
              <a:ea typeface="Adobe Kaiti Std R" panose="020204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Franklin Gothic Book" panose="020B0503020102020204" pitchFamily="34" charset="0"/>
                <a:ea typeface="Adobe Kaiti Std R" panose="02020400000000000000"/>
              </a:rPr>
              <a:t>Possible source of excess noise: pulse-to-pulse fluctuations in molecule beam property resulting from laser ablation.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Franklin Gothic Book" panose="020B0503020102020204" pitchFamily="34" charset="0"/>
                <a:ea typeface="Adobe Kaiti Std R" panose="02020400000000000000"/>
              </a:rPr>
              <a:t>Example: fluctuations </a:t>
            </a:r>
            <a:r>
              <a:rPr lang="en-US" sz="2200" dirty="0">
                <a:latin typeface="Franklin Gothic Book" panose="020B0503020102020204" pitchFamily="34" charset="0"/>
                <a:ea typeface="Adobe Kaiti Std R" panose="02020400000000000000"/>
              </a:rPr>
              <a:t>in beam velocity introduce fluctuations in precession time, which in turn introduce noise in phase </a:t>
            </a:r>
            <a:r>
              <a:rPr lang="en-US" sz="2200" dirty="0" smtClean="0">
                <a:latin typeface="Franklin Gothic Book" panose="020B0503020102020204" pitchFamily="34" charset="0"/>
                <a:ea typeface="Adobe Kaiti Std R" panose="02020400000000000000"/>
              </a:rPr>
              <a:t>from magnetic </a:t>
            </a:r>
            <a:r>
              <a:rPr lang="en-US" sz="2200" dirty="0" err="1" smtClean="0">
                <a:latin typeface="Franklin Gothic Book" panose="020B0503020102020204" pitchFamily="34" charset="0"/>
                <a:ea typeface="Adobe Kaiti Std R" panose="02020400000000000000"/>
              </a:rPr>
              <a:t>presession</a:t>
            </a:r>
            <a:r>
              <a:rPr lang="en-US" sz="2200" dirty="0" smtClean="0">
                <a:latin typeface="Franklin Gothic Book" panose="020B0503020102020204" pitchFamily="34" charset="0"/>
                <a:ea typeface="Adobe Kaiti Std R" panose="02020400000000000000"/>
              </a:rPr>
              <a:t>:</a:t>
            </a:r>
            <a:endParaRPr lang="en-US" sz="2200" dirty="0">
              <a:latin typeface="Franklin Gothic Book" panose="020B0503020102020204" pitchFamily="34" charset="0"/>
              <a:ea typeface="Adobe Kaiti Std R" panose="02020400000000000000"/>
            </a:endParaRPr>
          </a:p>
          <a:p>
            <a:r>
              <a:rPr lang="en-US" sz="2200" dirty="0">
                <a:latin typeface="Franklin Gothic Book" panose="020B0503020102020204" pitchFamily="34" charset="0"/>
                <a:ea typeface="Adobe Kaiti Std R" panose="02020400000000000000"/>
              </a:rPr>
              <a:t/>
            </a:r>
            <a:br>
              <a:rPr lang="en-US" sz="2200" dirty="0">
                <a:latin typeface="Franklin Gothic Book" panose="020B0503020102020204" pitchFamily="34" charset="0"/>
                <a:ea typeface="Adobe Kaiti Std R" panose="02020400000000000000"/>
              </a:rPr>
            </a:br>
            <a:endParaRPr lang="en-US" sz="2200" dirty="0">
              <a:latin typeface="Franklin Gothic Book" panose="020B0503020102020204" pitchFamily="34" charset="0"/>
              <a:ea typeface="Adobe Kaiti Std R" panose="0202040000000000000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7611340" y="9388019"/>
            <a:ext cx="486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Electric </a:t>
            </a:r>
            <a:r>
              <a:rPr lang="en-US" sz="3200" u="sng" dirty="0" err="1" smtClean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hexapole</a:t>
            </a:r>
            <a:r>
              <a:rPr lang="en-US" sz="3200" u="sng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 </a:t>
            </a:r>
            <a:r>
              <a:rPr lang="en-US" sz="3200" u="sng" dirty="0" smtClean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lens</a:t>
            </a:r>
            <a:endParaRPr lang="en-GB" sz="3200" u="sng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7609391" y="13842693"/>
            <a:ext cx="2987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Magnetic lens</a:t>
            </a:r>
            <a:endParaRPr lang="en-GB" sz="3200" u="sng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7713458" y="10201158"/>
            <a:ext cx="45411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Electrode voltage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 </a:t>
            </a:r>
            <a:r>
              <a:rPr lang="en-US" sz="2400" dirty="0" smtClean="0"/>
              <a:t>±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30 kV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, 1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” radius: </a:t>
            </a:r>
            <a:r>
              <a:rPr lang="en-US" sz="2400" dirty="0" smtClean="0">
                <a:latin typeface="Times New Roman"/>
                <a:ea typeface="Adobe Kaiti Std R" panose="02020400000000000000"/>
                <a:cs typeface="Times New Roman"/>
              </a:rPr>
              <a:t>≈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1.8K trap-depth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Franklin Gothic Book" panose="020B0503020102020204" pitchFamily="34" charset="0"/>
              <a:ea typeface="Adobe Kaiti Std R" panose="020204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Control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and minimize possible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X-ray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production (see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[5])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Franklin Gothic Book" panose="020B0503020102020204" pitchFamily="34" charset="0"/>
              <a:ea typeface="Adobe Kaiti Std R" panose="020204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E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xpect </a:t>
            </a:r>
            <a:r>
              <a:rPr lang="en-US" sz="2400" b="1" dirty="0">
                <a:latin typeface="Franklin Gothic Book" panose="020B0503020102020204" pitchFamily="34" charset="0"/>
                <a:ea typeface="Adobe Kaiti Std R" panose="02020400000000000000"/>
              </a:rPr>
              <a:t>factor of </a:t>
            </a:r>
            <a:r>
              <a:rPr lang="en-US" sz="2400" b="1" dirty="0" smtClean="0">
                <a:latin typeface="Franklin Gothic Book" panose="020B0503020102020204" pitchFamily="34" charset="0"/>
                <a:ea typeface="Adobe Kaiti Std R" panose="02020400000000000000"/>
              </a:rPr>
              <a:t>~10  increase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in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signal (molecular flux)</a:t>
            </a:r>
            <a:endParaRPr lang="en-US" sz="2400" b="1" dirty="0">
              <a:latin typeface="Franklin Gothic Book" panose="020B0503020102020204" pitchFamily="34" charset="0"/>
              <a:ea typeface="Adobe Kaiti Std R" panose="0202040000000000000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7666407" y="14581020"/>
            <a:ext cx="40879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Permanent-magnet </a:t>
            </a:r>
            <a:r>
              <a:rPr lang="en-US" sz="2400" dirty="0" err="1">
                <a:latin typeface="Franklin Gothic Book" panose="020B0503020102020204" pitchFamily="34" charset="0"/>
                <a:ea typeface="Adobe Kaiti Std R" panose="02020400000000000000"/>
              </a:rPr>
              <a:t>Halbach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 array for hexapole configuration is commercially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latin typeface="Franklin Gothic Book" panose="020B0503020102020204" pitchFamily="34" charset="0"/>
              <a:ea typeface="Adobe Kaiti Std R" panose="020204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Typical 1.6 Tesla magnets, gives 1.4K trap-depth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Franklin Gothic Book" panose="020B0503020102020204" pitchFamily="34" charset="0"/>
              <a:ea typeface="Adobe Kaiti Std R" panose="0202040000000000000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Expect </a:t>
            </a:r>
            <a:r>
              <a:rPr lang="en-US" sz="2400" b="1" dirty="0" smtClean="0">
                <a:latin typeface="Franklin Gothic Book" panose="020B0503020102020204" pitchFamily="34" charset="0"/>
                <a:ea typeface="Adobe Kaiti Std R" panose="02020400000000000000"/>
              </a:rPr>
              <a:t>factor </a:t>
            </a:r>
            <a:r>
              <a:rPr lang="en-US" sz="2400" b="1" dirty="0">
                <a:latin typeface="Franklin Gothic Book" panose="020B0503020102020204" pitchFamily="34" charset="0"/>
                <a:ea typeface="Adobe Kaiti Std R" panose="02020400000000000000"/>
              </a:rPr>
              <a:t>of </a:t>
            </a:r>
            <a:r>
              <a:rPr lang="en-US" sz="2400" b="1" dirty="0" smtClean="0">
                <a:latin typeface="Franklin Gothic Book" panose="020B0503020102020204" pitchFamily="34" charset="0"/>
                <a:ea typeface="Adobe Kaiti Std R" panose="02020400000000000000"/>
              </a:rPr>
              <a:t>~7 increase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in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signal</a:t>
            </a:r>
            <a:endParaRPr lang="en-US" sz="2400" b="1" dirty="0">
              <a:latin typeface="Franklin Gothic Book" panose="020B0503020102020204" pitchFamily="34" charset="0"/>
              <a:ea typeface="Adobe Kaiti Std R" panose="02020400000000000000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65908" y="14213824"/>
            <a:ext cx="7757772" cy="3664714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30180713" y="19318137"/>
            <a:ext cx="9779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Silicon photomultipliers (</a:t>
            </a:r>
            <a:r>
              <a:rPr lang="en-GB" sz="2800" dirty="0" err="1" smtClean="0"/>
              <a:t>SiPMs</a:t>
            </a:r>
            <a:r>
              <a:rPr lang="en-GB" sz="2800" dirty="0" smtClean="0"/>
              <a:t>)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for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more efficient fluorescence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detection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PMTS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~25% efficient. </a:t>
            </a:r>
            <a:r>
              <a:rPr lang="en-US" sz="2400" dirty="0" err="1">
                <a:latin typeface="Franklin Gothic Book" panose="020B0503020102020204" pitchFamily="34" charset="0"/>
                <a:ea typeface="Adobe Kaiti Std R" panose="02020400000000000000"/>
              </a:rPr>
              <a:t>SiPMs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 ~ 50%, giving </a:t>
            </a:r>
            <a:r>
              <a:rPr lang="en-US" sz="2400" b="1" dirty="0">
                <a:latin typeface="Franklin Gothic Book" panose="020B0503020102020204" pitchFamily="34" charset="0"/>
                <a:ea typeface="Adobe Kaiti Std R" panose="02020400000000000000"/>
              </a:rPr>
              <a:t>factor </a:t>
            </a:r>
            <a:r>
              <a:rPr lang="en-US" sz="2400" b="1" dirty="0" smtClean="0">
                <a:latin typeface="Franklin Gothic Book" panose="020B0503020102020204" pitchFamily="34" charset="0"/>
                <a:ea typeface="Adobe Kaiti Std R" panose="02020400000000000000"/>
              </a:rPr>
              <a:t>~2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 </a:t>
            </a:r>
            <a:r>
              <a:rPr lang="en-US" sz="2400" b="1" dirty="0" smtClean="0">
                <a:latin typeface="Franklin Gothic Book" panose="020B0503020102020204" pitchFamily="34" charset="0"/>
                <a:ea typeface="Adobe Kaiti Std R" panose="02020400000000000000"/>
              </a:rPr>
              <a:t>increase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 in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signal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  <a:ea typeface="Adobe Kaiti Std R" panose="02020400000000000000"/>
              </a:rPr>
              <a:t>Challenge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: large </a:t>
            </a:r>
            <a:r>
              <a:rPr lang="en-US" sz="2400" dirty="0">
                <a:latin typeface="Franklin Gothic Book" panose="020B0503020102020204" pitchFamily="34" charset="0"/>
                <a:ea typeface="Adobe Kaiti Std R" panose="02020400000000000000"/>
              </a:rPr>
              <a:t>dark 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current, </a:t>
            </a:r>
            <a:r>
              <a:rPr lang="en-GB" sz="2800" dirty="0"/>
              <a:t>large capacitance (slow)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, unstable 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Franklin Gothic Book" panose="020B0503020102020204" pitchFamily="34" charset="0"/>
                <a:ea typeface="Adobe Kaiti Std R" panose="02020400000000000000"/>
              </a:rPr>
              <a:t>Solution</a:t>
            </a:r>
            <a:r>
              <a:rPr lang="en-US" sz="2400" dirty="0" smtClean="0">
                <a:latin typeface="Franklin Gothic Book" panose="020B0503020102020204" pitchFamily="34" charset="0"/>
                <a:ea typeface="Adobe Kaiti Std R" panose="02020400000000000000"/>
              </a:rPr>
              <a:t>:</a:t>
            </a: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5801" y="8653365"/>
            <a:ext cx="3876675" cy="3314700"/>
          </a:xfrm>
          <a:prstGeom prst="rect">
            <a:avLst/>
          </a:prstGeom>
        </p:spPr>
      </p:pic>
      <p:sp>
        <p:nvSpPr>
          <p:cNvPr id="1024" name="TextBox 1023"/>
          <p:cNvSpPr txBox="1"/>
          <p:nvPr/>
        </p:nvSpPr>
        <p:spPr>
          <a:xfrm>
            <a:off x="18745200" y="31179055"/>
            <a:ext cx="126010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Franklin Gothic Book" panose="020B0503020102020204" pitchFamily="34" charset="0"/>
              </a:rPr>
              <a:t>[1] </a:t>
            </a:r>
            <a:r>
              <a:rPr lang="en-US" sz="1400" b="1" dirty="0">
                <a:latin typeface="Franklin Gothic Book" panose="020B0503020102020204" pitchFamily="34" charset="0"/>
              </a:rPr>
              <a:t>Naturalness and Supersymmetry: </a:t>
            </a:r>
            <a:r>
              <a:rPr lang="en-US" sz="1400" dirty="0">
                <a:latin typeface="Franklin Gothic Book" panose="020B0503020102020204" pitchFamily="34" charset="0"/>
              </a:rPr>
              <a:t> J Feng, </a:t>
            </a:r>
            <a:r>
              <a:rPr lang="en-US" sz="1400" dirty="0">
                <a:latin typeface="Franklin Gothic Book" panose="020B0503020102020204" pitchFamily="34" charset="0"/>
                <a:hlinkClick r:id="rId17"/>
              </a:rPr>
              <a:t>https://arxiv.org/pdf/1302.6587.pdf</a:t>
            </a:r>
            <a:endParaRPr lang="en-US" sz="1400" dirty="0">
              <a:latin typeface="Franklin Gothic Book" panose="020B0503020102020204" pitchFamily="34" charset="0"/>
            </a:endParaRPr>
          </a:p>
          <a:p>
            <a:r>
              <a:rPr lang="en-US" sz="1400" b="1" dirty="0" smtClean="0">
                <a:latin typeface="Franklin Gothic Book" panose="020B0503020102020204" pitchFamily="34" charset="0"/>
              </a:rPr>
              <a:t>[2] </a:t>
            </a:r>
            <a:r>
              <a:rPr lang="en-US" sz="1400" b="1" dirty="0">
                <a:latin typeface="Franklin Gothic Book" panose="020B0503020102020204" pitchFamily="34" charset="0"/>
              </a:rPr>
              <a:t>Electric dipole moments in natural supersymmetry:</a:t>
            </a:r>
            <a:r>
              <a:rPr lang="en-US" sz="1400" dirty="0"/>
              <a:t> </a:t>
            </a:r>
            <a:r>
              <a:rPr lang="en-US" sz="1400" dirty="0" err="1"/>
              <a:t>Nakai</a:t>
            </a:r>
            <a:r>
              <a:rPr lang="en-US" sz="1400" dirty="0"/>
              <a:t>, Y. &amp; Reece, M. Journal of High Energy Physics 2017 (2017)</a:t>
            </a:r>
            <a:endParaRPr lang="en-US" sz="1400" b="1" dirty="0">
              <a:latin typeface="Franklin Gothic Book" panose="020B0503020102020204" pitchFamily="34" charset="0"/>
            </a:endParaRPr>
          </a:p>
          <a:p>
            <a:r>
              <a:rPr lang="en-US" sz="1400" b="1" dirty="0" smtClean="0">
                <a:latin typeface="Franklin Gothic Book" panose="020B0503020102020204" pitchFamily="34" charset="0"/>
              </a:rPr>
              <a:t>[3] </a:t>
            </a:r>
            <a:r>
              <a:rPr lang="en-US" sz="1400" b="1" dirty="0">
                <a:latin typeface="Franklin Gothic Book" panose="020B0503020102020204" pitchFamily="34" charset="0"/>
              </a:rPr>
              <a:t>ACME I result</a:t>
            </a:r>
            <a:r>
              <a:rPr lang="en-US" sz="1400" dirty="0">
                <a:latin typeface="Franklin Gothic Book" panose="020B0503020102020204" pitchFamily="34" charset="0"/>
              </a:rPr>
              <a:t>: J Baron et </a:t>
            </a:r>
            <a:r>
              <a:rPr lang="en-US" sz="1400" dirty="0" err="1">
                <a:latin typeface="Franklin Gothic Book" panose="020B0503020102020204" pitchFamily="34" charset="0"/>
              </a:rPr>
              <a:t>al.,Science</a:t>
            </a:r>
            <a:r>
              <a:rPr lang="en-US" sz="1400" dirty="0">
                <a:latin typeface="Franklin Gothic Book" panose="020B0503020102020204" pitchFamily="34" charset="0"/>
              </a:rPr>
              <a:t> 343, p. 269-272 (2014)</a:t>
            </a:r>
          </a:p>
          <a:p>
            <a:r>
              <a:rPr lang="en-US" sz="1400" b="1" dirty="0" smtClean="0">
                <a:latin typeface="Franklin Gothic Book" panose="020B0503020102020204" pitchFamily="34" charset="0"/>
              </a:rPr>
              <a:t>[4] </a:t>
            </a:r>
            <a:r>
              <a:rPr lang="en-US" sz="1400" b="1" dirty="0">
                <a:latin typeface="Franklin Gothic Book" panose="020B0503020102020204" pitchFamily="34" charset="0"/>
              </a:rPr>
              <a:t>ACME I detailed report</a:t>
            </a:r>
            <a:r>
              <a:rPr lang="en-US" sz="1400" dirty="0">
                <a:latin typeface="Franklin Gothic Book" panose="020B0503020102020204" pitchFamily="34" charset="0"/>
              </a:rPr>
              <a:t>: J Baron et al., New J. Phys. 19, 073029 (2016</a:t>
            </a:r>
            <a:r>
              <a:rPr lang="en-US" sz="1400" dirty="0" smtClean="0">
                <a:latin typeface="Franklin Gothic Book" panose="020B0503020102020204" pitchFamily="34" charset="0"/>
              </a:rPr>
              <a:t>).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5590072" y="30304511"/>
            <a:ext cx="9903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More information: www.electronedm.org</a:t>
            </a:r>
            <a:endParaRPr lang="en-GB" sz="3600" dirty="0">
              <a:solidFill>
                <a:prstClr val="black"/>
              </a:solidFill>
              <a:latin typeface="Franklin Gothic Book" panose="020B0503020102020204" pitchFamily="34" charset="0"/>
              <a:ea typeface="Adobe Kaiti Std R" panose="02020400000000000000" pitchFamily="18" charset="-128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198756" y="5603718"/>
            <a:ext cx="2371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Franklin Gothic Book" panose="020B0503020102020204" pitchFamily="34" charset="0"/>
              </a:rPr>
              <a:t>Affiliation: </a:t>
            </a:r>
            <a:r>
              <a:rPr lang="en-US" sz="3600" i="1" baseline="30000" dirty="0">
                <a:latin typeface="Franklin Gothic Book" panose="020B0503020102020204" pitchFamily="34" charset="0"/>
              </a:rPr>
              <a:t>1</a:t>
            </a:r>
            <a:r>
              <a:rPr lang="en-US" sz="3600" i="1" dirty="0">
                <a:latin typeface="Franklin Gothic Book" panose="020B0503020102020204" pitchFamily="34" charset="0"/>
              </a:rPr>
              <a:t>Harvard University, </a:t>
            </a:r>
            <a:r>
              <a:rPr lang="en-US" sz="3600" i="1" baseline="30000" dirty="0">
                <a:latin typeface="Franklin Gothic Book" panose="020B0503020102020204" pitchFamily="34" charset="0"/>
              </a:rPr>
              <a:t>2</a:t>
            </a:r>
            <a:r>
              <a:rPr lang="en-US" sz="3600" i="1" dirty="0">
                <a:latin typeface="Franklin Gothic Book" panose="020B0503020102020204" pitchFamily="34" charset="0"/>
              </a:rPr>
              <a:t>Yale </a:t>
            </a:r>
            <a:r>
              <a:rPr lang="en-US" sz="3600" i="1" dirty="0" smtClean="0">
                <a:latin typeface="Franklin Gothic Book" panose="020B0503020102020204" pitchFamily="34" charset="0"/>
              </a:rPr>
              <a:t>University, </a:t>
            </a:r>
            <a:r>
              <a:rPr lang="en-US" sz="3600" i="1" baseline="30000" dirty="0">
                <a:latin typeface="Franklin Gothic Book" panose="020B0503020102020204" pitchFamily="34" charset="0"/>
              </a:rPr>
              <a:t>3</a:t>
            </a:r>
            <a:r>
              <a:rPr lang="en-US" sz="3600" i="1" dirty="0">
                <a:latin typeface="Franklin Gothic Book" panose="020B0503020102020204" pitchFamily="34" charset="0"/>
              </a:rPr>
              <a:t>California Institute of Technology, </a:t>
            </a:r>
            <a:r>
              <a:rPr lang="en-US" sz="3600" i="1" baseline="30000" dirty="0" smtClean="0">
                <a:latin typeface="Franklin Gothic Book" panose="020B0503020102020204" pitchFamily="34" charset="0"/>
              </a:rPr>
              <a:t>4</a:t>
            </a:r>
            <a:r>
              <a:rPr lang="en-US" sz="3600" i="1" dirty="0" smtClean="0">
                <a:latin typeface="Franklin Gothic Book" panose="020B0503020102020204" pitchFamily="34" charset="0"/>
              </a:rPr>
              <a:t>University </a:t>
            </a:r>
            <a:r>
              <a:rPr lang="en-US" sz="3600" i="1" dirty="0">
                <a:latin typeface="Franklin Gothic Book" panose="020B0503020102020204" pitchFamily="34" charset="0"/>
              </a:rPr>
              <a:t>of California, Los Angeles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669179" y="18235074"/>
            <a:ext cx="5691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Franklin Gothic Book" panose="020B0503020102020204" pitchFamily="34" charset="0"/>
                <a:ea typeface="Adobe Kaiti Std R" panose="02020400000000000000"/>
              </a:rPr>
              <a:t>Prospective hexapole lens and associated magnetic field</a:t>
            </a:r>
            <a:endParaRPr lang="en-US" i="1" dirty="0"/>
          </a:p>
        </p:txBody>
      </p:sp>
      <p:sp>
        <p:nvSpPr>
          <p:cNvPr id="120" name="Rectangle 119"/>
          <p:cNvSpPr/>
          <p:nvPr/>
        </p:nvSpPr>
        <p:spPr>
          <a:xfrm>
            <a:off x="23323755" y="12776138"/>
            <a:ext cx="5849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Franklin Gothic Book" panose="020B0503020102020204" pitchFamily="34" charset="0"/>
                <a:ea typeface="Adobe Kaiti Std R" panose="02020400000000000000"/>
              </a:rPr>
              <a:t>Simulation of molecule focusing with electrostatic lens. Red is lens, black is collimator</a:t>
            </a:r>
            <a:endParaRPr lang="en-US" i="1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479000" y="9422863"/>
            <a:ext cx="6987008" cy="3312023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1093807" y="12042519"/>
            <a:ext cx="3609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Franklin Gothic Book" panose="020B0503020102020204" pitchFamily="34" charset="0"/>
                <a:ea typeface="Adobe Kaiti Std R" panose="02020400000000000000"/>
              </a:rPr>
              <a:t>A permanent electric dipole of a fundamental particle violates both T- and P-symmetry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109002" y="12257530"/>
            <a:ext cx="6067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Franklin Gothic Book" panose="020B0503020102020204" pitchFamily="34" charset="0"/>
                <a:ea typeface="Adobe Kaiti Std R" panose="02020400000000000000"/>
              </a:rPr>
              <a:t>LHC, ACME, and naturalness bounds on </a:t>
            </a:r>
            <a:r>
              <a:rPr lang="en-US" i="1" dirty="0" err="1">
                <a:latin typeface="Franklin Gothic Book" panose="020B0503020102020204" pitchFamily="34" charset="0"/>
                <a:ea typeface="Adobe Kaiti Std R" panose="02020400000000000000"/>
              </a:rPr>
              <a:t>superpartner</a:t>
            </a:r>
            <a:r>
              <a:rPr lang="en-US" i="1" dirty="0">
                <a:latin typeface="Franklin Gothic Book" panose="020B0503020102020204" pitchFamily="34" charset="0"/>
                <a:ea typeface="Adobe Kaiti Std R" panose="02020400000000000000"/>
              </a:rPr>
              <a:t> masses (see </a:t>
            </a:r>
            <a:r>
              <a:rPr lang="en-US" i="1" dirty="0" smtClean="0">
                <a:latin typeface="Franklin Gothic Book" panose="020B0503020102020204" pitchFamily="34" charset="0"/>
                <a:ea typeface="Adobe Kaiti Std R" panose="02020400000000000000"/>
              </a:rPr>
              <a:t>[1, 2])</a:t>
            </a:r>
            <a:endParaRPr lang="en-US" i="1" dirty="0">
              <a:latin typeface="Franklin Gothic Book" panose="020B0503020102020204" pitchFamily="34" charset="0"/>
              <a:ea typeface="Adobe Kaiti Std R" panose="0202040000000000000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86108" y="7563847"/>
            <a:ext cx="7239192" cy="4788354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1150577" y="14692962"/>
            <a:ext cx="5589335" cy="5943521"/>
            <a:chOff x="1150577" y="17448175"/>
            <a:chExt cx="5589335" cy="5567715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50577" y="17495474"/>
              <a:ext cx="5449588" cy="5520416"/>
            </a:xfrm>
            <a:prstGeom prst="rect">
              <a:avLst/>
            </a:prstGeom>
          </p:spPr>
        </p:pic>
        <p:sp>
          <p:nvSpPr>
            <p:cNvPr id="158" name="Rectangle 157"/>
            <p:cNvSpPr/>
            <p:nvPr/>
          </p:nvSpPr>
          <p:spPr>
            <a:xfrm>
              <a:off x="1949314" y="18192997"/>
              <a:ext cx="4650851" cy="42622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3898069" y="19705526"/>
                  <a:ext cx="2664201" cy="4078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68579" tIns="34289" rIns="68579" bIns="34289" rtlCol="0">
                  <a:spAutoFit/>
                </a:bodyPr>
                <a:lstStyle/>
                <a:p>
                  <a:r>
                    <a:rPr lang="en-US" sz="2200" dirty="0" smtClean="0">
                      <a:solidFill>
                        <a:srgbClr val="FF0000"/>
                      </a:solidFill>
                    </a:rPr>
                    <a:t>C (77% </a:t>
                  </a:r>
                  <a:r>
                    <a:rPr lang="en-US" sz="2200" baseline="30000" dirty="0" smtClean="0">
                      <a:solidFill>
                        <a:srgbClr val="FF0000"/>
                      </a:solidFill>
                    </a:rPr>
                    <a:t>1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</m:oMath>
                  </a14:m>
                  <a:r>
                    <a:rPr lang="en-US" sz="2200" dirty="0" smtClean="0">
                      <a:solidFill>
                        <a:srgbClr val="FF0000"/>
                      </a:solidFill>
                    </a:rPr>
                    <a:t>, 20% </a:t>
                  </a:r>
                  <a:r>
                    <a:rPr lang="en-US" sz="2200" baseline="30000" dirty="0" smtClean="0">
                      <a:solidFill>
                        <a:srgbClr val="FF0000"/>
                      </a:solidFill>
                    </a:rPr>
                    <a:t>3</a:t>
                  </a:r>
                  <a:r>
                    <a:rPr lang="el-GR" sz="2200" dirty="0" smtClean="0">
                      <a:solidFill>
                        <a:srgbClr val="FF0000"/>
                      </a:solidFill>
                    </a:rPr>
                    <a:t>Π</a:t>
                  </a:r>
                  <a:r>
                    <a:rPr lang="en-US" sz="2200" dirty="0" smtClean="0">
                      <a:solidFill>
                        <a:srgbClr val="FF0000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8069" y="19705526"/>
                  <a:ext cx="2664201" cy="40780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3661" t="-11268" b="-239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2" name="Straight Connector 161"/>
            <p:cNvCxnSpPr/>
            <p:nvPr/>
          </p:nvCxnSpPr>
          <p:spPr>
            <a:xfrm>
              <a:off x="3159825" y="19948554"/>
              <a:ext cx="70445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2"/>
            <p:cNvGrpSpPr/>
            <p:nvPr/>
          </p:nvGrpSpPr>
          <p:grpSpPr>
            <a:xfrm>
              <a:off x="3618852" y="20017769"/>
              <a:ext cx="1123624" cy="1296078"/>
              <a:chOff x="8711514" y="3293077"/>
              <a:chExt cx="1058848" cy="1031788"/>
            </a:xfrm>
          </p:grpSpPr>
          <p:sp>
            <p:nvSpPr>
              <p:cNvPr id="164" name="Rectangle 163"/>
              <p:cNvSpPr/>
              <p:nvPr/>
            </p:nvSpPr>
            <p:spPr>
              <a:xfrm>
                <a:off x="8711514" y="3293077"/>
                <a:ext cx="1058848" cy="1031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5" name="Group 164"/>
              <p:cNvGrpSpPr/>
              <p:nvPr/>
            </p:nvGrpSpPr>
            <p:grpSpPr>
              <a:xfrm>
                <a:off x="8921518" y="3293077"/>
                <a:ext cx="840259" cy="877327"/>
                <a:chOff x="7242915" y="4139514"/>
                <a:chExt cx="840259" cy="877327"/>
              </a:xfrm>
            </p:grpSpPr>
            <p:cxnSp>
              <p:nvCxnSpPr>
                <p:cNvPr id="166" name="Curved Connector 165"/>
                <p:cNvCxnSpPr/>
                <p:nvPr/>
              </p:nvCxnSpPr>
              <p:spPr>
                <a:xfrm>
                  <a:off x="7242915" y="4139514"/>
                  <a:ext cx="284206" cy="284205"/>
                </a:xfrm>
                <a:prstGeom prst="curvedConnector3">
                  <a:avLst>
                    <a:gd name="adj1" fmla="val 54348"/>
                  </a:avLst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Curved Connector 166"/>
                <p:cNvCxnSpPr/>
                <p:nvPr/>
              </p:nvCxnSpPr>
              <p:spPr>
                <a:xfrm>
                  <a:off x="7518890" y="4427841"/>
                  <a:ext cx="284206" cy="284205"/>
                </a:xfrm>
                <a:prstGeom prst="curvedConnector3">
                  <a:avLst>
                    <a:gd name="adj1" fmla="val 54348"/>
                  </a:avLst>
                </a:pr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Curved Connector 167"/>
                <p:cNvCxnSpPr/>
                <p:nvPr/>
              </p:nvCxnSpPr>
              <p:spPr>
                <a:xfrm>
                  <a:off x="7761898" y="4707921"/>
                  <a:ext cx="321276" cy="308920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9" name="TextBox 168"/>
            <p:cNvSpPr txBox="1"/>
            <p:nvPr/>
          </p:nvSpPr>
          <p:spPr>
            <a:xfrm>
              <a:off x="4495695" y="20379390"/>
              <a:ext cx="1649001" cy="346247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1196nm, ~10%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71" name="Straight Connector 170"/>
            <p:cNvCxnSpPr/>
            <p:nvPr/>
          </p:nvCxnSpPr>
          <p:spPr>
            <a:xfrm>
              <a:off x="2106616" y="22329085"/>
              <a:ext cx="7194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2860890" y="22038316"/>
              <a:ext cx="1211159" cy="4078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en-US" sz="2200" dirty="0" smtClean="0"/>
                <a:t>X (</a:t>
              </a:r>
              <a:r>
                <a:rPr lang="en-US" sz="2200" baseline="30000" dirty="0" smtClean="0"/>
                <a:t>1</a:t>
              </a:r>
              <a:r>
                <a:rPr lang="el-GR" sz="2200" dirty="0" smtClean="0"/>
                <a:t>Σ</a:t>
              </a:r>
              <a:r>
                <a:rPr lang="en-US" sz="2200" baseline="30000" dirty="0" smtClean="0"/>
                <a:t>+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  <p:cxnSp>
          <p:nvCxnSpPr>
            <p:cNvPr id="173" name="Straight Connector 172"/>
            <p:cNvCxnSpPr/>
            <p:nvPr/>
          </p:nvCxnSpPr>
          <p:spPr>
            <a:xfrm flipV="1">
              <a:off x="4285355" y="21313847"/>
              <a:ext cx="642886" cy="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/>
            <p:cNvSpPr txBox="1"/>
            <p:nvPr/>
          </p:nvSpPr>
          <p:spPr>
            <a:xfrm>
              <a:off x="4325764" y="21323337"/>
              <a:ext cx="1492522" cy="407802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en-US" sz="2200" dirty="0" smtClean="0">
                  <a:solidFill>
                    <a:schemeClr val="accent2"/>
                  </a:solidFill>
                </a:rPr>
                <a:t>Q (95% </a:t>
              </a:r>
              <a:r>
                <a:rPr lang="en-US" sz="2200" baseline="30000" dirty="0" smtClean="0">
                  <a:solidFill>
                    <a:schemeClr val="accent2"/>
                  </a:solidFill>
                </a:rPr>
                <a:t>3</a:t>
              </a:r>
              <a:r>
                <a:rPr lang="en-US" sz="2200" dirty="0" smtClean="0">
                  <a:solidFill>
                    <a:schemeClr val="accent2"/>
                  </a:solidFill>
                </a:rPr>
                <a:t>∆)</a:t>
              </a:r>
              <a:endParaRPr lang="en-US" sz="2200" dirty="0">
                <a:solidFill>
                  <a:schemeClr val="accent2"/>
                </a:solidFill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>
              <a:off x="3125626" y="19134253"/>
              <a:ext cx="660227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3170184" y="21455971"/>
              <a:ext cx="67504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/>
            <p:cNvSpPr txBox="1"/>
            <p:nvPr/>
          </p:nvSpPr>
          <p:spPr>
            <a:xfrm>
              <a:off x="2956344" y="21475021"/>
              <a:ext cx="1739132" cy="407802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en-US" sz="2200" dirty="0" smtClean="0">
                  <a:solidFill>
                    <a:srgbClr val="00B0F0"/>
                  </a:solidFill>
                </a:rPr>
                <a:t>H (98% </a:t>
              </a:r>
              <a:r>
                <a:rPr lang="en-US" sz="2200" baseline="30000" dirty="0" smtClean="0">
                  <a:solidFill>
                    <a:srgbClr val="00B0F0"/>
                  </a:solidFill>
                </a:rPr>
                <a:t>3</a:t>
              </a:r>
              <a:r>
                <a:rPr lang="en-US" sz="2200" dirty="0">
                  <a:solidFill>
                    <a:srgbClr val="00B0F0"/>
                  </a:solidFill>
                </a:rPr>
                <a:t>∆</a:t>
              </a:r>
              <a:r>
                <a:rPr lang="en-US" sz="2200" dirty="0" smtClean="0">
                  <a:solidFill>
                    <a:srgbClr val="00B0F0"/>
                  </a:solidFill>
                </a:rPr>
                <a:t>)</a:t>
              </a:r>
              <a:endParaRPr lang="en-US" sz="2200" dirty="0">
                <a:solidFill>
                  <a:srgbClr val="00B0F0"/>
                </a:solidFill>
              </a:endParaRPr>
            </a:p>
          </p:txBody>
        </p:sp>
        <p:cxnSp>
          <p:nvCxnSpPr>
            <p:cNvPr id="185" name="Straight Arrow Connector 184"/>
            <p:cNvCxnSpPr/>
            <p:nvPr/>
          </p:nvCxnSpPr>
          <p:spPr>
            <a:xfrm>
              <a:off x="3561833" y="19987777"/>
              <a:ext cx="0" cy="143761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TextBox 183"/>
            <p:cNvSpPr txBox="1"/>
            <p:nvPr/>
          </p:nvSpPr>
          <p:spPr>
            <a:xfrm>
              <a:off x="3561835" y="20708294"/>
              <a:ext cx="704335" cy="623246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1090nm</a:t>
              </a: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flipH="1" flipV="1">
              <a:off x="3706108" y="19970755"/>
              <a:ext cx="896462" cy="125094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2517027" y="20124495"/>
              <a:ext cx="918938" cy="3462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690nm</a:t>
              </a:r>
            </a:p>
          </p:txBody>
        </p:sp>
        <p:cxnSp>
          <p:nvCxnSpPr>
            <p:cNvPr id="159" name="Straight Arrow Connector 158"/>
            <p:cNvCxnSpPr/>
            <p:nvPr/>
          </p:nvCxnSpPr>
          <p:spPr>
            <a:xfrm flipV="1">
              <a:off x="2803238" y="20017769"/>
              <a:ext cx="593038" cy="22198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2456989" y="20617456"/>
              <a:ext cx="720557" cy="346247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~75%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 flipH="1">
              <a:off x="2641370" y="20072606"/>
              <a:ext cx="667757" cy="1861373"/>
              <a:chOff x="9133658" y="3994765"/>
              <a:chExt cx="758001" cy="849417"/>
            </a:xfrm>
          </p:grpSpPr>
          <p:cxnSp>
            <p:nvCxnSpPr>
              <p:cNvPr id="176" name="Curved Connector 175"/>
              <p:cNvCxnSpPr/>
              <p:nvPr/>
            </p:nvCxnSpPr>
            <p:spPr>
              <a:xfrm rot="16200000" flipH="1">
                <a:off x="9103765" y="4024658"/>
                <a:ext cx="310936" cy="25115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urved Connector 176"/>
              <p:cNvCxnSpPr/>
              <p:nvPr/>
            </p:nvCxnSpPr>
            <p:spPr>
              <a:xfrm rot="16200000" flipH="1">
                <a:off x="9361298" y="4327073"/>
                <a:ext cx="259818" cy="217077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Curved Connector 177"/>
              <p:cNvCxnSpPr/>
              <p:nvPr/>
            </p:nvCxnSpPr>
            <p:spPr>
              <a:xfrm rot="16200000" flipH="1">
                <a:off x="9604544" y="4557067"/>
                <a:ext cx="282320" cy="29191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3" name="TextBox 192"/>
            <p:cNvSpPr txBox="1"/>
            <p:nvPr/>
          </p:nvSpPr>
          <p:spPr>
            <a:xfrm>
              <a:off x="2150620" y="19288537"/>
              <a:ext cx="918938" cy="6232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512nm</a:t>
              </a:r>
            </a:p>
            <a:p>
              <a:r>
                <a:rPr lang="en-US" dirty="0" smtClean="0">
                  <a:solidFill>
                    <a:srgbClr val="00B050"/>
                  </a:solidFill>
                </a:rPr>
                <a:t>~91%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192" name="Curved Connector 191"/>
            <p:cNvCxnSpPr/>
            <p:nvPr/>
          </p:nvCxnSpPr>
          <p:spPr>
            <a:xfrm rot="5400000">
              <a:off x="2669953" y="19461211"/>
              <a:ext cx="603530" cy="29290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1434662" y="17448175"/>
              <a:ext cx="4932618" cy="591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22421" y="17881927"/>
              <a:ext cx="4817491" cy="836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 smtClean="0"/>
                <a:t>ThO</a:t>
              </a:r>
              <a:r>
                <a:rPr lang="en-US" sz="2600" dirty="0" smtClean="0"/>
                <a:t> energy levels and</a:t>
              </a:r>
            </a:p>
            <a:p>
              <a:r>
                <a:rPr lang="en-US" sz="2600" dirty="0" smtClean="0"/>
                <a:t>transitions</a:t>
              </a:r>
              <a:endParaRPr lang="en-GB" sz="26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3875014" y="18933698"/>
              <a:ext cx="315153" cy="407802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en-US" sz="2200" dirty="0" smtClean="0">
                  <a:solidFill>
                    <a:srgbClr val="00B050"/>
                  </a:solidFill>
                </a:rPr>
                <a:t>I</a:t>
              </a:r>
              <a:endParaRPr lang="en-US" sz="2200" dirty="0">
                <a:solidFill>
                  <a:srgbClr val="00B05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456733" y="19298379"/>
              <a:ext cx="918938" cy="346247"/>
            </a:xfrm>
            <a:prstGeom prst="rect">
              <a:avLst/>
            </a:prstGeom>
            <a:noFill/>
          </p:spPr>
          <p:txBody>
            <a:bodyPr wrap="square" lIns="68579" tIns="34289" rIns="68579" bIns="34289" rtlCol="0">
              <a:spAutoFit/>
            </a:bodyPr>
            <a:lstStyle/>
            <a:p>
              <a:r>
                <a:rPr lang="en-US" dirty="0" smtClean="0">
                  <a:solidFill>
                    <a:srgbClr val="FF3399"/>
                  </a:solidFill>
                </a:rPr>
                <a:t>703nm</a:t>
              </a:r>
              <a:endParaRPr lang="en-US" dirty="0">
                <a:solidFill>
                  <a:srgbClr val="FF3399"/>
                </a:solidFill>
              </a:endParaRPr>
            </a:p>
          </p:txBody>
        </p:sp>
        <p:cxnSp>
          <p:nvCxnSpPr>
            <p:cNvPr id="186" name="Straight Arrow Connector 185"/>
            <p:cNvCxnSpPr/>
            <p:nvPr/>
          </p:nvCxnSpPr>
          <p:spPr>
            <a:xfrm flipV="1">
              <a:off x="3443864" y="19208865"/>
              <a:ext cx="0" cy="2206998"/>
            </a:xfrm>
            <a:prstGeom prst="straightConnector1">
              <a:avLst/>
            </a:prstGeom>
            <a:ln w="381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21621" y="13846226"/>
            <a:ext cx="115838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Franklin Gothic Book" panose="020B0503020102020204" pitchFamily="34" charset="0"/>
              </a:rPr>
              <a:t>Property of Q (</a:t>
            </a:r>
            <a:r>
              <a:rPr lang="en-US" sz="3800" baseline="30000" dirty="0" smtClean="0">
                <a:latin typeface="Franklin Gothic Book" panose="020B0503020102020204" pitchFamily="34" charset="0"/>
              </a:rPr>
              <a:t>3</a:t>
            </a:r>
            <a:r>
              <a:rPr lang="en-US" sz="3800" dirty="0">
                <a:latin typeface="Franklin Gothic Book" panose="020B0503020102020204" pitchFamily="34" charset="0"/>
              </a:rPr>
              <a:t>∆</a:t>
            </a:r>
            <a:r>
              <a:rPr lang="en-US" sz="3800" baseline="-25000" dirty="0" smtClean="0">
                <a:latin typeface="Franklin Gothic Book" panose="020B0503020102020204" pitchFamily="34" charset="0"/>
              </a:rPr>
              <a:t>2</a:t>
            </a:r>
            <a:r>
              <a:rPr lang="en-US" sz="3800" dirty="0" smtClean="0">
                <a:latin typeface="Franklin Gothic Book" panose="020B0503020102020204" pitchFamily="34" charset="0"/>
              </a:rPr>
              <a:t>) state of </a:t>
            </a:r>
            <a:r>
              <a:rPr lang="en-US" sz="3800" dirty="0" err="1" smtClean="0">
                <a:latin typeface="Franklin Gothic Book" panose="020B0503020102020204" pitchFamily="34" charset="0"/>
              </a:rPr>
              <a:t>ThO</a:t>
            </a:r>
            <a:endParaRPr lang="en-US" sz="3800" dirty="0">
              <a:latin typeface="Franklin Gothic Book" panose="020B05030201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575950" y="20264935"/>
            <a:ext cx="6199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│</a:t>
            </a:r>
            <a:r>
              <a:rPr lang="el-GR" sz="2000" dirty="0" smtClean="0"/>
              <a:t>Ω│</a:t>
            </a:r>
            <a:endParaRPr lang="en-GB" sz="2000" dirty="0"/>
          </a:p>
        </p:txBody>
      </p:sp>
      <p:sp>
        <p:nvSpPr>
          <p:cNvPr id="105" name="Rectangle 104"/>
          <p:cNvSpPr/>
          <p:nvPr/>
        </p:nvSpPr>
        <p:spPr>
          <a:xfrm>
            <a:off x="12505437" y="14212869"/>
            <a:ext cx="42493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 smtClean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DC Stark shift of Q state</a:t>
            </a:r>
            <a:endParaRPr lang="en-GB" sz="3000" u="sng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25136" y="14882542"/>
            <a:ext cx="3402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Electric dipole of Q state: measured to be D</a:t>
            </a:r>
            <a:r>
              <a:rPr lang="en-US" sz="2200" baseline="-25000" dirty="0" smtClean="0"/>
              <a:t>Q</a:t>
            </a:r>
            <a:r>
              <a:rPr lang="en-US" sz="2200" dirty="0" smtClean="0"/>
              <a:t>=4.1D </a:t>
            </a:r>
            <a:endParaRPr lang="en-US" sz="22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239373" y="17778236"/>
            <a:ext cx="0" cy="1502420"/>
          </a:xfrm>
          <a:prstGeom prst="line">
            <a:avLst/>
          </a:prstGeom>
          <a:ln w="28575">
            <a:solidFill>
              <a:schemeClr val="tx1"/>
            </a:solidFill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119141" y="19999937"/>
            <a:ext cx="2819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1.8 K </a:t>
            </a:r>
            <a:r>
              <a:rPr lang="en-US" sz="2800" dirty="0" smtClean="0">
                <a:solidFill>
                  <a:srgbClr val="FF0000"/>
                </a:solidFill>
              </a:rPr>
              <a:t>trap-depth at 35.4kV/cm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3208266" y="17778236"/>
            <a:ext cx="1995206" cy="157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1187776" y="20733103"/>
            <a:ext cx="6536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Characterization of Q—C transition</a:t>
            </a:r>
            <a:endParaRPr lang="en-GB" sz="3200" u="sng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137" name="Picture 136" descr="C:\Users\Admin\OneDrive\analysis\BB2\2018\04\25\powerscan_fit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2211" r="7279" b="49980"/>
          <a:stretch/>
        </p:blipFill>
        <p:spPr bwMode="auto">
          <a:xfrm>
            <a:off x="1342270" y="22000702"/>
            <a:ext cx="5612456" cy="311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235242" y="21467727"/>
            <a:ext cx="600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Saturation behavior (0.3 cm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 rot="10800000">
            <a:off x="878210" y="21686285"/>
            <a:ext cx="461665" cy="26699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Fluorescence [</a:t>
            </a:r>
            <a:r>
              <a:rPr lang="en-US" dirty="0" err="1" smtClean="0"/>
              <a:t>a.u</a:t>
            </a:r>
            <a:r>
              <a:rPr lang="en-US" dirty="0" smtClean="0"/>
              <a:t>.]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r="6652" b="5195"/>
          <a:stretch/>
        </p:blipFill>
        <p:spPr>
          <a:xfrm>
            <a:off x="1989615" y="25558551"/>
            <a:ext cx="4152981" cy="289751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rot="10800000">
            <a:off x="1141638" y="25611652"/>
            <a:ext cx="461665" cy="23469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Normalized signal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059801" y="28437840"/>
            <a:ext cx="213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[MHz]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1307138" y="25155928"/>
            <a:ext cx="269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Power broadening</a:t>
            </a:r>
            <a:endParaRPr lang="en-US" sz="2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8539877" y="21101002"/>
            <a:ext cx="625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Differential </a:t>
            </a:r>
            <a:r>
              <a:rPr lang="en-US" sz="2400" dirty="0" smtClean="0"/>
              <a:t>Stark shift </a:t>
            </a:r>
            <a:r>
              <a:rPr lang="en-US" sz="2400" dirty="0"/>
              <a:t>of Q—C transition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9810822" y="2470223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0300607" y="24828949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0821475" y="24973962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9330058" y="24826556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8875590" y="2497959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9813435" y="24646084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10292587" y="24507394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10823870" y="24364484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9332671" y="24513022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8874970" y="24358864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>
            <a:off x="9838120" y="23114781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9840515" y="22763413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10313754" y="2314926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>
            <a:off x="10316367" y="22723309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9361644" y="23146867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9353624" y="22725704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515794" y="22161065"/>
            <a:ext cx="183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 state: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7509733" y="23856220"/>
            <a:ext cx="164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 state: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338782" y="25073911"/>
            <a:ext cx="3127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M:   -2	-1      0	 +1      +2</a:t>
            </a:r>
            <a:endParaRPr lang="en-US" sz="2000" i="1" dirty="0"/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10440538" y="23175803"/>
            <a:ext cx="5860" cy="129064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 rot="10800000">
            <a:off x="11766342" y="22339649"/>
            <a:ext cx="461665" cy="26699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Fluorescence [</a:t>
            </a:r>
            <a:r>
              <a:rPr lang="en-US" dirty="0" err="1" smtClean="0"/>
              <a:t>a.u</a:t>
            </a:r>
            <a:r>
              <a:rPr lang="en-US" dirty="0" smtClean="0"/>
              <a:t>.]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469375" y="23601515"/>
            <a:ext cx="58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10771428" y="22750605"/>
            <a:ext cx="0" cy="377095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760907" y="22738228"/>
            <a:ext cx="109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50.4MHz</a:t>
            </a:r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32" y="25553819"/>
            <a:ext cx="3569588" cy="320772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8894341" y="22025444"/>
            <a:ext cx="121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Quadratic</a:t>
            </a:r>
          </a:p>
          <a:p>
            <a:pPr algn="ctr"/>
            <a:r>
              <a:rPr lang="en-US" i="1" dirty="0" smtClean="0"/>
              <a:t>Stark shift</a:t>
            </a:r>
            <a:endParaRPr lang="en-US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8338780" y="22750605"/>
            <a:ext cx="609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J=1</a:t>
            </a:r>
            <a:endParaRPr lang="en-US" sz="2000" i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8341052" y="24445205"/>
            <a:ext cx="609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J=2</a:t>
            </a:r>
            <a:endParaRPr lang="en-US" sz="2000" i="1" dirty="0"/>
          </a:p>
        </p:txBody>
      </p:sp>
      <p:sp>
        <p:nvSpPr>
          <p:cNvPr id="208" name="TextBox 207"/>
          <p:cNvSpPr txBox="1"/>
          <p:nvPr/>
        </p:nvSpPr>
        <p:spPr>
          <a:xfrm>
            <a:off x="8935450" y="23679414"/>
            <a:ext cx="1189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Linear</a:t>
            </a:r>
          </a:p>
          <a:p>
            <a:pPr algn="ctr"/>
            <a:r>
              <a:rPr lang="en-US" i="1" dirty="0" smtClean="0"/>
              <a:t>Stark shift</a:t>
            </a:r>
            <a:endParaRPr lang="en-US" i="1" dirty="0"/>
          </a:p>
          <a:p>
            <a:pPr algn="ctr"/>
            <a:endParaRPr lang="en-US" i="1" dirty="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6636" r="8774" b="1991"/>
          <a:stretch/>
        </p:blipFill>
        <p:spPr>
          <a:xfrm>
            <a:off x="12165774" y="21611747"/>
            <a:ext cx="4611929" cy="5183862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1188451" y="26788512"/>
            <a:ext cx="5782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Extracted </a:t>
            </a:r>
            <a:r>
              <a:rPr lang="en-US" sz="2600" dirty="0"/>
              <a:t>molecule frame dipole: </a:t>
            </a:r>
            <a:r>
              <a:rPr lang="en-US" sz="2600" dirty="0" smtClean="0"/>
              <a:t>D</a:t>
            </a:r>
            <a:r>
              <a:rPr lang="en-US" sz="2600" baseline="-25000" dirty="0" smtClean="0"/>
              <a:t>Q</a:t>
            </a:r>
            <a:r>
              <a:rPr lang="en-US" sz="2600" dirty="0" smtClean="0"/>
              <a:t>=4.07D (Q state), D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=2.60D (C state)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2-point </a:t>
            </a:r>
            <a:r>
              <a:rPr lang="en-US" sz="2600" dirty="0"/>
              <a:t>measurement </a:t>
            </a:r>
            <a:r>
              <a:rPr lang="en-US" sz="2600" dirty="0" smtClean="0"/>
              <a:t>demonstrates: lifetime </a:t>
            </a:r>
            <a:r>
              <a:rPr lang="en-US" sz="2600" dirty="0"/>
              <a:t>of </a:t>
            </a:r>
            <a:r>
              <a:rPr lang="en-US" sz="2600" dirty="0" smtClean="0"/>
              <a:t>Q state, </a:t>
            </a:r>
            <a:r>
              <a:rPr lang="el-GR" sz="2600" dirty="0" smtClean="0"/>
              <a:t>τ</a:t>
            </a:r>
            <a:r>
              <a:rPr lang="en-US" sz="2600" dirty="0" smtClean="0"/>
              <a:t>    100 ms</a:t>
            </a:r>
            <a:r>
              <a:rPr lang="en-US" sz="2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 smtClean="0"/>
          </a:p>
        </p:txBody>
      </p:sp>
      <p:sp>
        <p:nvSpPr>
          <p:cNvPr id="209" name="TextBox 208"/>
          <p:cNvSpPr txBox="1"/>
          <p:nvPr/>
        </p:nvSpPr>
        <p:spPr>
          <a:xfrm>
            <a:off x="17583333" y="20452632"/>
            <a:ext cx="246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Motivation</a:t>
            </a:r>
            <a:endParaRPr lang="en-GB" sz="3200" i="1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23113242" y="23121519"/>
                <a:ext cx="2842850" cy="911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Adobe Kaiti Std R" panose="02020400000000000000" pitchFamily="18" charset="-128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Adobe Kaiti Std R" panose="02020400000000000000" pitchFamily="18" charset="-128"/>
                        </a:rPr>
                        <m:t>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Adobe Kaiti Std R" panose="02020400000000000000" pitchFamily="18" charset="-128"/>
                        </a:rPr>
                        <m:t>~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Adobe Kaiti Std R" panose="02020400000000000000" pitchFamily="18" charset="-128"/>
                        </a:rPr>
                        <m:t>φ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Adobe Kaiti Std R" panose="02020400000000000000" pitchFamily="18" charset="-128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Adobe Kaiti Std R" panose="02020400000000000000" pitchFamily="18" charset="-128"/>
                            </a:rPr>
                            <m:t>𝑉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Franklin Gothic Book" panose="020B0503020102020204" pitchFamily="34" charset="0"/>
                  <a:ea typeface="Adobe Kaiti Std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3242" y="23121519"/>
                <a:ext cx="2842850" cy="911468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TextBox 211"/>
          <p:cNvSpPr txBox="1"/>
          <p:nvPr/>
        </p:nvSpPr>
        <p:spPr>
          <a:xfrm>
            <a:off x="25950971" y="23229948"/>
            <a:ext cx="2698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200" dirty="0">
                <a:latin typeface="Franklin Gothic Book" panose="020B0503020102020204" pitchFamily="34" charset="0"/>
                <a:ea typeface="Adobe Kaiti Std R" panose="02020400000000000000"/>
              </a:rPr>
              <a:t> = velocity</a:t>
            </a:r>
          </a:p>
          <a:p>
            <a:r>
              <a:rPr lang="en-US" sz="2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200" dirty="0">
                <a:latin typeface="Franklin Gothic Book" panose="020B0503020102020204" pitchFamily="34" charset="0"/>
                <a:ea typeface="Adobe Kaiti Std R" panose="02020400000000000000"/>
              </a:rPr>
              <a:t> = precession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20340844" y="23330483"/>
                <a:ext cx="28428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Adobe Kaiti Std R" panose="02020400000000000000" pitchFamily="18" charset="-128"/>
                        </a:rPr>
                        <m:t>/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Adobe Kaiti Std R" panose="02020400000000000000" pitchFamily="18" charset="-128"/>
                        </a:rPr>
                        <m:t>𝑉</m:t>
                      </m:r>
                    </m:oMath>
                  </m:oMathPara>
                </a14:m>
                <a:endParaRPr lang="en-GB" sz="3200" dirty="0">
                  <a:latin typeface="Franklin Gothic Book" panose="020B0503020102020204" pitchFamily="34" charset="0"/>
                  <a:ea typeface="Adobe Kaiti Std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0844" y="23330483"/>
                <a:ext cx="2842850" cy="584775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4" name="Arrow: Right 3"/>
          <p:cNvSpPr/>
          <p:nvPr/>
        </p:nvSpPr>
        <p:spPr>
          <a:xfrm flipV="1">
            <a:off x="23026847" y="23458041"/>
            <a:ext cx="550952" cy="311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" r="5459"/>
          <a:stretch/>
        </p:blipFill>
        <p:spPr bwMode="auto">
          <a:xfrm>
            <a:off x="19069049" y="27939655"/>
            <a:ext cx="2400301" cy="137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3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5684"/>
          <a:stretch/>
        </p:blipFill>
        <p:spPr bwMode="auto">
          <a:xfrm>
            <a:off x="21712045" y="27938754"/>
            <a:ext cx="2329925" cy="137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18745200" y="29318868"/>
            <a:ext cx="27953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21762269" y="29317967"/>
            <a:ext cx="2407226" cy="90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1483445" y="29166468"/>
            <a:ext cx="266700" cy="308898"/>
            <a:chOff x="20892895" y="31562742"/>
            <a:chExt cx="266700" cy="308898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20988145" y="31562742"/>
              <a:ext cx="171450" cy="3088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flipV="1">
              <a:off x="20892895" y="31562742"/>
              <a:ext cx="171450" cy="3088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1844929" y="29419050"/>
            <a:ext cx="225419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molecule pulse</a:t>
            </a:r>
            <a:endParaRPr lang="en-GB" sz="20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20111784" y="29465841"/>
            <a:ext cx="73266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0165859" y="29460007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2ms</a:t>
            </a:r>
            <a:endParaRPr lang="en-GB" sz="2000" dirty="0"/>
          </a:p>
        </p:txBody>
      </p:sp>
      <p:pic>
        <p:nvPicPr>
          <p:cNvPr id="220" name="Graphic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0CFF75D6-CA7D-4472-848B-7EDC83C9636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7774173" y="14024717"/>
            <a:ext cx="4904955" cy="3897291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5277816" y="19479173"/>
            <a:ext cx="1236953" cy="674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1" name="Curved Connector 220"/>
          <p:cNvCxnSpPr/>
          <p:nvPr/>
        </p:nvCxnSpPr>
        <p:spPr>
          <a:xfrm rot="5400000">
            <a:off x="2384400" y="17209669"/>
            <a:ext cx="549197" cy="314031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urved Connector 221"/>
          <p:cNvCxnSpPr/>
          <p:nvPr/>
        </p:nvCxnSpPr>
        <p:spPr>
          <a:xfrm rot="5400000">
            <a:off x="2058056" y="17850936"/>
            <a:ext cx="667960" cy="224788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urved Connector 222"/>
          <p:cNvCxnSpPr/>
          <p:nvPr/>
        </p:nvCxnSpPr>
        <p:spPr>
          <a:xfrm rot="5400000">
            <a:off x="1891095" y="18467437"/>
            <a:ext cx="549197" cy="223291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14247751" y="28325874"/>
                <a:ext cx="44916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/>
                        </a:rPr>
                        <m:t>~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7751" y="28325874"/>
                <a:ext cx="449161" cy="43088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114"/>
          <p:cNvSpPr/>
          <p:nvPr/>
        </p:nvSpPr>
        <p:spPr>
          <a:xfrm>
            <a:off x="14307995" y="2815805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&gt;</a:t>
            </a:r>
            <a:endParaRPr lang="en-GB" sz="2400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19520476" y="25739959"/>
            <a:ext cx="2957216" cy="1858595"/>
            <a:chOff x="18478499" y="25572869"/>
            <a:chExt cx="3009901" cy="20066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0" r="-68"/>
            <a:stretch/>
          </p:blipFill>
          <p:spPr bwMode="auto">
            <a:xfrm>
              <a:off x="18478499" y="25617593"/>
              <a:ext cx="2826570" cy="196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Rectangle 117"/>
            <p:cNvSpPr/>
            <p:nvPr/>
          </p:nvSpPr>
          <p:spPr>
            <a:xfrm>
              <a:off x="21228869" y="25572869"/>
              <a:ext cx="259531" cy="1506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18531184" y="25579493"/>
              <a:ext cx="328316" cy="1506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/>
              <p:cNvSpPr txBox="1"/>
              <p:nvPr/>
            </p:nvSpPr>
            <p:spPr>
              <a:xfrm>
                <a:off x="19915967" y="26657568"/>
                <a:ext cx="2369369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𝑌</m:t>
                        </m:r>
                      </m:e>
                    </m:acc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	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𝑌</m:t>
                        </m:r>
                      </m:e>
                    </m:acc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025" name="TextBox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967" y="26657568"/>
                <a:ext cx="2369369" cy="471539"/>
              </a:xfrm>
              <a:prstGeom prst="rect">
                <a:avLst/>
              </a:prstGeom>
              <a:blipFill rotWithShape="1">
                <a:blip r:embed="rId34"/>
                <a:stretch>
                  <a:fillRect l="-514" t="-5195" r="-4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5" name="Straight Connector 224"/>
          <p:cNvCxnSpPr/>
          <p:nvPr/>
        </p:nvCxnSpPr>
        <p:spPr>
          <a:xfrm>
            <a:off x="19766362" y="27070050"/>
            <a:ext cx="263871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Rectangle 1029"/>
          <p:cNvSpPr/>
          <p:nvPr/>
        </p:nvSpPr>
        <p:spPr>
          <a:xfrm>
            <a:off x="20576854" y="27935352"/>
            <a:ext cx="45719" cy="1344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3" name="Straight Connector 1032"/>
          <p:cNvCxnSpPr>
            <a:stCxn id="1030" idx="0"/>
          </p:cNvCxnSpPr>
          <p:nvPr/>
        </p:nvCxnSpPr>
        <p:spPr>
          <a:xfrm flipH="1" flipV="1">
            <a:off x="19867842" y="27374851"/>
            <a:ext cx="731872" cy="56050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/>
          <p:cNvCxnSpPr/>
          <p:nvPr/>
        </p:nvCxnSpPr>
        <p:spPr>
          <a:xfrm flipV="1">
            <a:off x="20622573" y="27346277"/>
            <a:ext cx="1402489" cy="5890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Left Brace 1037"/>
          <p:cNvSpPr/>
          <p:nvPr/>
        </p:nvSpPr>
        <p:spPr>
          <a:xfrm rot="5400000">
            <a:off x="20392196" y="25135369"/>
            <a:ext cx="124569" cy="1136274"/>
          </a:xfrm>
          <a:prstGeom prst="leftBrace">
            <a:avLst>
              <a:gd name="adj1" fmla="val 55544"/>
              <a:gd name="adj2" fmla="val 4821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0" name="Straight Connector 1039"/>
          <p:cNvCxnSpPr/>
          <p:nvPr/>
        </p:nvCxnSpPr>
        <p:spPr>
          <a:xfrm flipH="1">
            <a:off x="21013798" y="25913021"/>
            <a:ext cx="7796" cy="1109404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19885319" y="25913021"/>
            <a:ext cx="9996" cy="111892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TextBox 1040"/>
          <p:cNvSpPr txBox="1"/>
          <p:nvPr/>
        </p:nvSpPr>
        <p:spPr>
          <a:xfrm>
            <a:off x="19694801" y="24810485"/>
            <a:ext cx="193683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One </a:t>
            </a:r>
            <a:r>
              <a:rPr lang="en-US" sz="2000" dirty="0" smtClean="0"/>
              <a:t>polarization</a:t>
            </a:r>
          </a:p>
          <a:p>
            <a:pPr algn="ctr"/>
            <a:r>
              <a:rPr lang="en-US" sz="2000" dirty="0" smtClean="0"/>
              <a:t>cycle</a:t>
            </a:r>
            <a:endParaRPr lang="en-GB" sz="2000" dirty="0"/>
          </a:p>
        </p:txBody>
      </p:sp>
      <p:sp>
        <p:nvSpPr>
          <p:cNvPr id="1042" name="Rectangle 1041"/>
          <p:cNvSpPr/>
          <p:nvPr/>
        </p:nvSpPr>
        <p:spPr>
          <a:xfrm>
            <a:off x="21852947" y="25688519"/>
            <a:ext cx="201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Read-out laser polarization basis</a:t>
            </a:r>
            <a:endParaRPr lang="en-GB" sz="2000" dirty="0"/>
          </a:p>
        </p:txBody>
      </p:sp>
      <p:cxnSp>
        <p:nvCxnSpPr>
          <p:cNvPr id="1044" name="Straight Arrow Connector 1043"/>
          <p:cNvCxnSpPr/>
          <p:nvPr/>
        </p:nvCxnSpPr>
        <p:spPr>
          <a:xfrm flipH="1">
            <a:off x="21996637" y="26402012"/>
            <a:ext cx="395376" cy="217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21522567" y="28158058"/>
            <a:ext cx="18028" cy="1064659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Right Bracket 1045"/>
          <p:cNvSpPr/>
          <p:nvPr/>
        </p:nvSpPr>
        <p:spPr>
          <a:xfrm rot="16200000">
            <a:off x="19931769" y="26548210"/>
            <a:ext cx="89903" cy="3053592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ight Bracket 243"/>
          <p:cNvSpPr/>
          <p:nvPr/>
        </p:nvSpPr>
        <p:spPr>
          <a:xfrm rot="16200000">
            <a:off x="23051015" y="26546189"/>
            <a:ext cx="89903" cy="3053592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0" name="TextBox 1049"/>
          <p:cNvSpPr txBox="1"/>
          <p:nvPr/>
        </p:nvSpPr>
        <p:spPr>
          <a:xfrm>
            <a:off x="17282676" y="28131734"/>
            <a:ext cx="2285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N</a:t>
            </a:r>
            <a:r>
              <a:rPr lang="en-US" sz="2400" dirty="0" smtClean="0"/>
              <a:t> switch:</a:t>
            </a:r>
          </a:p>
          <a:p>
            <a:pPr algn="ctr"/>
            <a:r>
              <a:rPr lang="en-US" sz="2400" dirty="0" smtClean="0"/>
              <a:t>flip molecule orientation</a:t>
            </a:r>
            <a:endParaRPr lang="en-GB" sz="2400" dirty="0"/>
          </a:p>
        </p:txBody>
      </p:sp>
      <p:sp>
        <p:nvSpPr>
          <p:cNvPr id="247" name="TextBox 246"/>
          <p:cNvSpPr txBox="1"/>
          <p:nvPr/>
        </p:nvSpPr>
        <p:spPr>
          <a:xfrm>
            <a:off x="17789978" y="26119481"/>
            <a:ext cx="1570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Switch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every 25 pulses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8209847" y="27482664"/>
            <a:ext cx="184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N=+1</a:t>
            </a:r>
            <a:endParaRPr lang="en-GB" sz="2800" i="1" dirty="0"/>
          </a:p>
        </p:txBody>
      </p:sp>
      <p:sp>
        <p:nvSpPr>
          <p:cNvPr id="250" name="TextBox 249"/>
          <p:cNvSpPr txBox="1"/>
          <p:nvPr/>
        </p:nvSpPr>
        <p:spPr>
          <a:xfrm>
            <a:off x="21482710" y="27471842"/>
            <a:ext cx="1841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N=-1</a:t>
            </a:r>
            <a:endParaRPr lang="en-GB" sz="2800" i="1" dirty="0"/>
          </a:p>
        </p:txBody>
      </p:sp>
      <p:sp>
        <p:nvSpPr>
          <p:cNvPr id="1051" name="TextBox 1050"/>
          <p:cNvSpPr txBox="1"/>
          <p:nvPr/>
        </p:nvSpPr>
        <p:spPr>
          <a:xfrm>
            <a:off x="17634875" y="24254956"/>
            <a:ext cx="210101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</a:rPr>
              <a:t>Old scheme</a:t>
            </a:r>
            <a:endParaRPr lang="en-GB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22977206" y="24248265"/>
            <a:ext cx="397222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>
                    <a:lumMod val="50000"/>
                  </a:schemeClr>
                </a:solidFill>
              </a:rPr>
              <a:t>Proposed fast switching scheme</a:t>
            </a:r>
            <a:endParaRPr lang="en-GB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3" name="Picture 3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r="5684"/>
          <a:stretch/>
        </p:blipFill>
        <p:spPr bwMode="auto">
          <a:xfrm>
            <a:off x="26264995" y="27938442"/>
            <a:ext cx="2329925" cy="137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4" name="Straight Connector 253"/>
          <p:cNvCxnSpPr/>
          <p:nvPr/>
        </p:nvCxnSpPr>
        <p:spPr>
          <a:xfrm>
            <a:off x="26315219" y="29317655"/>
            <a:ext cx="2407226" cy="90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27268982" y="29472509"/>
            <a:ext cx="73266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27323057" y="29466675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2ms</a:t>
            </a:r>
            <a:endParaRPr lang="en-GB" sz="2000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26202502" y="25751095"/>
            <a:ext cx="2957216" cy="1858595"/>
            <a:chOff x="18478499" y="25572869"/>
            <a:chExt cx="3009901" cy="2006636"/>
          </a:xfrm>
        </p:grpSpPr>
        <p:pic>
          <p:nvPicPr>
            <p:cNvPr id="262" name="Picture 4"/>
            <p:cNvPicPr>
              <a:picLocks noChangeAspect="1" noChangeArrowheads="1"/>
            </p:cNvPicPr>
            <p:nvPr/>
          </p:nvPicPr>
          <p:blipFill rotWithShape="1"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0" r="-68"/>
            <a:stretch/>
          </p:blipFill>
          <p:spPr bwMode="auto">
            <a:xfrm>
              <a:off x="18478499" y="25617593"/>
              <a:ext cx="2826570" cy="196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Rectangle 262"/>
            <p:cNvSpPr/>
            <p:nvPr/>
          </p:nvSpPr>
          <p:spPr>
            <a:xfrm>
              <a:off x="21228869" y="25572869"/>
              <a:ext cx="259531" cy="1506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8531184" y="25579493"/>
              <a:ext cx="328316" cy="15067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5" name="TextBox 264"/>
              <p:cNvSpPr txBox="1"/>
              <p:nvPr/>
            </p:nvSpPr>
            <p:spPr>
              <a:xfrm>
                <a:off x="26597995" y="26668701"/>
                <a:ext cx="2369369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𝑌</m:t>
                        </m:r>
                      </m:e>
                    </m:acc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	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400" dirty="0"/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𝑌</m:t>
                        </m:r>
                      </m:e>
                    </m:acc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GB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65" name="TextBox 2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995" y="26668701"/>
                <a:ext cx="2369369" cy="471539"/>
              </a:xfrm>
              <a:prstGeom prst="rect">
                <a:avLst/>
              </a:prstGeom>
              <a:blipFill rotWithShape="0">
                <a:blip r:embed="rId36"/>
                <a:stretch>
                  <a:fillRect l="-514" t="-5195" r="-4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" name="Rectangle 265"/>
          <p:cNvSpPr/>
          <p:nvPr/>
        </p:nvSpPr>
        <p:spPr>
          <a:xfrm>
            <a:off x="27400774" y="27946488"/>
            <a:ext cx="45719" cy="13445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7" name="Straight Connector 266"/>
          <p:cNvCxnSpPr/>
          <p:nvPr/>
        </p:nvCxnSpPr>
        <p:spPr>
          <a:xfrm flipH="1" flipV="1">
            <a:off x="26549868" y="27385986"/>
            <a:ext cx="819150" cy="56480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flipV="1">
            <a:off x="27475068" y="27357413"/>
            <a:ext cx="1232020" cy="598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ight Bracket 269"/>
          <p:cNvSpPr/>
          <p:nvPr/>
        </p:nvSpPr>
        <p:spPr>
          <a:xfrm rot="16200000">
            <a:off x="26983193" y="24973513"/>
            <a:ext cx="130269" cy="1265552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9" name="Straight Connector 268"/>
          <p:cNvCxnSpPr/>
          <p:nvPr/>
        </p:nvCxnSpPr>
        <p:spPr>
          <a:xfrm flipH="1" flipV="1">
            <a:off x="27681104" y="25682649"/>
            <a:ext cx="30397" cy="1345944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ight Bracket 273"/>
          <p:cNvSpPr/>
          <p:nvPr/>
        </p:nvSpPr>
        <p:spPr>
          <a:xfrm rot="16200000">
            <a:off x="28376371" y="24888071"/>
            <a:ext cx="128003" cy="1438693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TextBox 275"/>
          <p:cNvSpPr txBox="1"/>
          <p:nvPr/>
        </p:nvSpPr>
        <p:spPr>
          <a:xfrm>
            <a:off x="26617704" y="25068084"/>
            <a:ext cx="107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N=+1</a:t>
            </a:r>
            <a:endParaRPr lang="en-GB" sz="2800" i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27774900" y="25066062"/>
            <a:ext cx="102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N=-1</a:t>
            </a:r>
            <a:endParaRPr lang="en-GB" sz="2800" i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24398489" y="26130469"/>
            <a:ext cx="1942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Switch </a:t>
            </a:r>
            <a:r>
              <a:rPr lang="en-US" sz="2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within one molecule pulse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79" name="Straight Connector 278"/>
          <p:cNvCxnSpPr/>
          <p:nvPr/>
        </p:nvCxnSpPr>
        <p:spPr>
          <a:xfrm>
            <a:off x="26469709" y="27089856"/>
            <a:ext cx="263871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: Rounded Corners 14"/>
          <p:cNvSpPr/>
          <p:nvPr/>
        </p:nvSpPr>
        <p:spPr>
          <a:xfrm>
            <a:off x="29983498" y="22804965"/>
            <a:ext cx="13288239" cy="7276890"/>
          </a:xfrm>
          <a:prstGeom prst="roundRect">
            <a:avLst>
              <a:gd name="adj" fmla="val 1311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30267036" y="22903430"/>
            <a:ext cx="10277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u="sng" dirty="0" smtClean="0">
                <a:latin typeface="Franklin Gothic Book" panose="020B0503020102020204" pitchFamily="34" charset="0"/>
              </a:rPr>
              <a:t>Increase molecule beam flux</a:t>
            </a:r>
            <a:endParaRPr lang="en-US" sz="3800" u="sng" dirty="0">
              <a:latin typeface="Franklin Gothic Book" panose="020B0503020102020204" pitchFamily="34" charset="0"/>
            </a:endParaRPr>
          </a:p>
        </p:txBody>
      </p:sp>
      <p:pic>
        <p:nvPicPr>
          <p:cNvPr id="283" name="Picture 7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4475" y="23797310"/>
            <a:ext cx="6169358" cy="38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" name="TextBox 283"/>
          <p:cNvSpPr txBox="1"/>
          <p:nvPr/>
        </p:nvSpPr>
        <p:spPr>
          <a:xfrm>
            <a:off x="54418614" y="24568241"/>
            <a:ext cx="639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298" name="Picture 297"/>
          <p:cNvPicPr>
            <a:picLocks noChangeAspect="1"/>
          </p:cNvPicPr>
          <p:nvPr/>
        </p:nvPicPr>
        <p:blipFill rotWithShape="1">
          <a:blip r:embed="rId38"/>
          <a:srcRect r="4709"/>
          <a:stretch/>
        </p:blipFill>
        <p:spPr>
          <a:xfrm>
            <a:off x="37014134" y="25913021"/>
            <a:ext cx="5891175" cy="4026940"/>
          </a:xfrm>
          <a:prstGeom prst="rect">
            <a:avLst/>
          </a:prstGeom>
        </p:spPr>
      </p:pic>
      <p:sp>
        <p:nvSpPr>
          <p:cNvPr id="1060" name="Rectangle 1059"/>
          <p:cNvSpPr/>
          <p:nvPr/>
        </p:nvSpPr>
        <p:spPr>
          <a:xfrm>
            <a:off x="30253905" y="27690513"/>
            <a:ext cx="660707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Uses heat from a high-power laser to drive a chemical reaction to create </a:t>
            </a:r>
            <a:r>
              <a:rPr lang="en-US" sz="2200" dirty="0" err="1">
                <a:latin typeface="Franklin Gothic Book" panose="020B0503020102020204" pitchFamily="34" charset="0"/>
              </a:rPr>
              <a:t>ThO</a:t>
            </a:r>
            <a:endParaRPr lang="en-US" sz="22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Preliminary tests give a </a:t>
            </a:r>
            <a:r>
              <a:rPr lang="en-US" sz="2200" b="1" dirty="0">
                <a:latin typeface="Franklin Gothic Book" panose="020B0503020102020204" pitchFamily="34" charset="0"/>
              </a:rPr>
              <a:t>factor of ~6</a:t>
            </a:r>
            <a:r>
              <a:rPr lang="en-US" sz="2200" dirty="0">
                <a:latin typeface="Franklin Gothic Book" panose="020B0503020102020204" pitchFamily="34" charset="0"/>
              </a:rPr>
              <a:t> in signal compared to current source.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Franklin Gothic Book" panose="020B0503020102020204" pitchFamily="34" charset="0"/>
              </a:rPr>
              <a:t>Targets degrade quickly relative to ablation </a:t>
            </a:r>
            <a:r>
              <a:rPr lang="en-US" sz="2200" dirty="0" smtClean="0">
                <a:latin typeface="Franklin Gothic Book" panose="020B0503020102020204" pitchFamily="34" charset="0"/>
              </a:rPr>
              <a:t>source</a:t>
            </a:r>
            <a:endParaRPr lang="en-US" sz="2200" dirty="0">
              <a:latin typeface="Franklin Gothic Book" panose="020B0503020102020204" pitchFamily="34" charset="0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30754383" y="29515203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Franklin Gothic Book" panose="020B0503020102020204" pitchFamily="34" charset="0"/>
              </a:rPr>
              <a:t>See </a:t>
            </a:r>
            <a:r>
              <a:rPr lang="en-US" i="1" dirty="0" smtClean="0">
                <a:latin typeface="Franklin Gothic Book" panose="020B0503020102020204" pitchFamily="34" charset="0"/>
              </a:rPr>
              <a:t>[8] </a:t>
            </a:r>
            <a:r>
              <a:rPr lang="en-US" i="1" dirty="0">
                <a:latin typeface="Franklin Gothic Book" panose="020B0503020102020204" pitchFamily="34" charset="0"/>
              </a:rPr>
              <a:t>for further detail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0235754" y="30992709"/>
            <a:ext cx="129040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Franklin Gothic Book" panose="020B0503020102020204" pitchFamily="34" charset="0"/>
              </a:rPr>
              <a:t>[5] Branching ratios for cycling: </a:t>
            </a:r>
            <a:r>
              <a:rPr lang="en-US" sz="1400" dirty="0" err="1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Kokkin</a:t>
            </a: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Steimle</a:t>
            </a: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DeMille</a:t>
            </a: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, Phys. Rev. A 90 (6 Dec. 2014), p. 062503. </a:t>
            </a:r>
          </a:p>
          <a:p>
            <a:r>
              <a:rPr lang="en-GB" sz="1400" b="1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[6] X-ray production hazard:</a:t>
            </a:r>
            <a:r>
              <a:rPr lang="en-GB" sz="14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 A West et al., </a:t>
            </a:r>
            <a:r>
              <a:rPr lang="en-US" sz="1400" dirty="0" smtClean="0">
                <a:solidFill>
                  <a:prstClr val="black"/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Health Physics 112, 33-41 (2017) </a:t>
            </a:r>
            <a:endParaRPr lang="en-GB" sz="1400" b="1" dirty="0" smtClean="0">
              <a:solidFill>
                <a:prstClr val="black"/>
              </a:solidFill>
              <a:latin typeface="Franklin Gothic Book" panose="020B0503020102020204" pitchFamily="34" charset="0"/>
              <a:ea typeface="Adobe Kaiti Std R" panose="02020400000000000000" pitchFamily="18" charset="-128"/>
            </a:endParaRPr>
          </a:p>
          <a:p>
            <a:r>
              <a:rPr lang="en-US" sz="1400" b="1" dirty="0" smtClean="0">
                <a:latin typeface="Franklin Gothic Book" panose="020B0503020102020204" pitchFamily="34" charset="0"/>
              </a:rPr>
              <a:t>[7] Silicon Photomultiplier basics: </a:t>
            </a:r>
            <a:r>
              <a:rPr lang="en-US" sz="1400" dirty="0" smtClean="0">
                <a:latin typeface="Franklin Gothic Book" panose="020B0503020102020204" pitchFamily="34" charset="0"/>
              </a:rPr>
              <a:t>An Introduction to the Silicon Photomultiplier, </a:t>
            </a:r>
            <a:r>
              <a:rPr lang="en-US" sz="1400" dirty="0" err="1" smtClean="0">
                <a:latin typeface="Franklin Gothic Book" panose="020B0503020102020204" pitchFamily="34" charset="0"/>
              </a:rPr>
              <a:t>SensL</a:t>
            </a:r>
            <a:r>
              <a:rPr lang="en-US" sz="1400" dirty="0" smtClean="0">
                <a:latin typeface="Franklin Gothic Book" panose="020B0503020102020204" pitchFamily="34" charset="0"/>
              </a:rPr>
              <a:t> Documentation Library</a:t>
            </a:r>
          </a:p>
          <a:p>
            <a:r>
              <a:rPr lang="en-US" sz="1400" b="1" dirty="0" smtClean="0">
                <a:latin typeface="Franklin Gothic Book" panose="020B0503020102020204" pitchFamily="34" charset="0"/>
              </a:rPr>
              <a:t>[8] Elizabeth </a:t>
            </a:r>
            <a:r>
              <a:rPr lang="en-US" sz="1400" b="1" dirty="0">
                <a:latin typeface="Franklin Gothic Book" panose="020B0503020102020204" pitchFamily="34" charset="0"/>
              </a:rPr>
              <a:t>Petrik West thesis</a:t>
            </a:r>
            <a:r>
              <a:rPr lang="en-US" sz="1400" dirty="0">
                <a:latin typeface="Franklin Gothic Book" panose="020B0503020102020204" pitchFamily="34" charset="0"/>
              </a:rPr>
              <a:t>: E P West, </a:t>
            </a:r>
            <a:r>
              <a:rPr lang="en-US" sz="1400" i="1" dirty="0">
                <a:latin typeface="Franklin Gothic Book" panose="020B0503020102020204" pitchFamily="34" charset="0"/>
              </a:rPr>
              <a:t>A Thermochemical Cryogenic Buffer Gas Beam Source of </a:t>
            </a:r>
            <a:r>
              <a:rPr lang="en-US" sz="1400" i="1" dirty="0" err="1">
                <a:latin typeface="Franklin Gothic Book" panose="020B0503020102020204" pitchFamily="34" charset="0"/>
              </a:rPr>
              <a:t>ThO</a:t>
            </a:r>
            <a:r>
              <a:rPr lang="en-US" sz="1400" i="1" dirty="0">
                <a:latin typeface="Franklin Gothic Book" panose="020B0503020102020204" pitchFamily="34" charset="0"/>
              </a:rPr>
              <a:t> for Measuring the Electric Dipole Moment of the Electron</a:t>
            </a:r>
            <a:endParaRPr lang="en-US" sz="1400" dirty="0">
              <a:latin typeface="Franklin Gothic Book" panose="020B0503020102020204" pitchFamily="34" charset="0"/>
            </a:endParaRPr>
          </a:p>
          <a:p>
            <a:r>
              <a:rPr lang="en-US" sz="1400" b="1" dirty="0" smtClean="0">
                <a:latin typeface="Franklin Gothic Book" panose="020B0503020102020204" pitchFamily="34" charset="0"/>
              </a:rPr>
              <a:t>[9 </a:t>
            </a:r>
            <a:r>
              <a:rPr lang="en-US" sz="1400" b="1" dirty="0">
                <a:latin typeface="Franklin Gothic Book" panose="020B0503020102020204" pitchFamily="34" charset="0"/>
              </a:rPr>
              <a:t>For further detail on current generation</a:t>
            </a:r>
            <a:r>
              <a:rPr lang="en-US" sz="1400" dirty="0">
                <a:latin typeface="Franklin Gothic Book" panose="020B0503020102020204" pitchFamily="34" charset="0"/>
              </a:rPr>
              <a:t>: DAMOP 2018 poster M01.00079</a:t>
            </a:r>
          </a:p>
          <a:p>
            <a:endParaRPr lang="en-US" sz="1400" dirty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587144" y="23013516"/>
            <a:ext cx="3244585" cy="4451687"/>
            <a:chOff x="39774004" y="23001764"/>
            <a:chExt cx="2962475" cy="4158836"/>
          </a:xfrm>
        </p:grpSpPr>
        <p:grpSp>
          <p:nvGrpSpPr>
            <p:cNvPr id="22" name="Group 21"/>
            <p:cNvGrpSpPr/>
            <p:nvPr/>
          </p:nvGrpSpPr>
          <p:grpSpPr>
            <a:xfrm>
              <a:off x="39774004" y="23001764"/>
              <a:ext cx="2962475" cy="4158836"/>
              <a:chOff x="39750510" y="22898160"/>
              <a:chExt cx="2962475" cy="4158836"/>
            </a:xfrm>
          </p:grpSpPr>
          <p:sp>
            <p:nvSpPr>
              <p:cNvPr id="1059" name="Rectangle 1058"/>
              <p:cNvSpPr/>
              <p:nvPr/>
            </p:nvSpPr>
            <p:spPr>
              <a:xfrm>
                <a:off x="39750510" y="22898160"/>
                <a:ext cx="2962475" cy="41588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85" name="Group 284"/>
              <p:cNvGrpSpPr/>
              <p:nvPr/>
            </p:nvGrpSpPr>
            <p:grpSpPr>
              <a:xfrm>
                <a:off x="39833676" y="22957565"/>
                <a:ext cx="2822417" cy="4032849"/>
                <a:chOff x="40549276" y="19772691"/>
                <a:chExt cx="5313555" cy="6633465"/>
              </a:xfrm>
            </p:grpSpPr>
            <p:pic>
              <p:nvPicPr>
                <p:cNvPr id="286" name="Picture 285"/>
                <p:cNvPicPr>
                  <a:picLocks noChangeAspect="1"/>
                </p:cNvPicPr>
                <p:nvPr/>
              </p:nvPicPr>
              <p:blipFill rotWithShape="1">
                <a:blip r:embed="rId39"/>
                <a:srcRect b="87955"/>
                <a:stretch/>
              </p:blipFill>
              <p:spPr>
                <a:xfrm>
                  <a:off x="40871649" y="19772691"/>
                  <a:ext cx="4890178" cy="648909"/>
                </a:xfrm>
                <a:prstGeom prst="rect">
                  <a:avLst/>
                </a:prstGeom>
              </p:spPr>
            </p:pic>
            <p:pic>
              <p:nvPicPr>
                <p:cNvPr id="290" name="Picture 289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549276" y="20435649"/>
                  <a:ext cx="5313555" cy="5970507"/>
                </a:xfrm>
                <a:prstGeom prst="rect">
                  <a:avLst/>
                </a:prstGeom>
              </p:spPr>
            </p:pic>
          </p:grpSp>
        </p:grpSp>
        <p:sp>
          <p:nvSpPr>
            <p:cNvPr id="228" name="Rectangle 227"/>
            <p:cNvSpPr/>
            <p:nvPr/>
          </p:nvSpPr>
          <p:spPr>
            <a:xfrm>
              <a:off x="40031784" y="25836316"/>
              <a:ext cx="616906" cy="227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39571032" y="25870329"/>
            <a:ext cx="151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Franklin Gothic Book" panose="020B0503020102020204" pitchFamily="34" charset="0"/>
              </a:rPr>
              <a:t>50 W “long pulse” fiber laser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40946666" y="23393452"/>
            <a:ext cx="8680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Th+ThO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2577511" y="25751095"/>
            <a:ext cx="81258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0 V/cm</a:t>
            </a:r>
            <a:endParaRPr lang="en-US" sz="1600" dirty="0"/>
          </a:p>
        </p:txBody>
      </p:sp>
      <p:sp>
        <p:nvSpPr>
          <p:cNvPr id="233" name="TextBox 232"/>
          <p:cNvSpPr txBox="1"/>
          <p:nvPr/>
        </p:nvSpPr>
        <p:spPr>
          <a:xfrm>
            <a:off x="12577512" y="25211956"/>
            <a:ext cx="8125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 V/cm</a:t>
            </a:r>
            <a:endParaRPr lang="en-US" sz="1600" dirty="0"/>
          </a:p>
        </p:txBody>
      </p:sp>
      <p:sp>
        <p:nvSpPr>
          <p:cNvPr id="234" name="TextBox 233"/>
          <p:cNvSpPr txBox="1"/>
          <p:nvPr/>
        </p:nvSpPr>
        <p:spPr>
          <a:xfrm>
            <a:off x="12577511" y="24657374"/>
            <a:ext cx="90366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10 V/cm</a:t>
            </a:r>
            <a:endParaRPr lang="en-US" sz="1600" dirty="0"/>
          </a:p>
        </p:txBody>
      </p:sp>
      <p:sp>
        <p:nvSpPr>
          <p:cNvPr id="235" name="TextBox 234"/>
          <p:cNvSpPr txBox="1"/>
          <p:nvPr/>
        </p:nvSpPr>
        <p:spPr>
          <a:xfrm>
            <a:off x="12577511" y="24105266"/>
            <a:ext cx="8960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13 V/cm</a:t>
            </a:r>
            <a:endParaRPr lang="en-US" sz="1600" dirty="0"/>
          </a:p>
        </p:txBody>
      </p:sp>
      <p:sp>
        <p:nvSpPr>
          <p:cNvPr id="236" name="TextBox 235"/>
          <p:cNvSpPr txBox="1"/>
          <p:nvPr/>
        </p:nvSpPr>
        <p:spPr>
          <a:xfrm>
            <a:off x="12577511" y="23563342"/>
            <a:ext cx="88083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 V/cm</a:t>
            </a:r>
            <a:endParaRPr lang="en-US" sz="1600" dirty="0"/>
          </a:p>
        </p:txBody>
      </p:sp>
      <p:sp>
        <p:nvSpPr>
          <p:cNvPr id="238" name="TextBox 237"/>
          <p:cNvSpPr txBox="1"/>
          <p:nvPr/>
        </p:nvSpPr>
        <p:spPr>
          <a:xfrm>
            <a:off x="12545612" y="23020399"/>
            <a:ext cx="9704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 V/cm</a:t>
            </a:r>
            <a:endParaRPr lang="en-US" sz="1600" dirty="0"/>
          </a:p>
        </p:txBody>
      </p:sp>
      <p:sp>
        <p:nvSpPr>
          <p:cNvPr id="239" name="TextBox 238"/>
          <p:cNvSpPr txBox="1"/>
          <p:nvPr/>
        </p:nvSpPr>
        <p:spPr>
          <a:xfrm>
            <a:off x="12577511" y="22466411"/>
            <a:ext cx="8960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40 V/cm</a:t>
            </a:r>
            <a:endParaRPr lang="en-US" sz="1600" dirty="0"/>
          </a:p>
        </p:txBody>
      </p:sp>
      <p:sp>
        <p:nvSpPr>
          <p:cNvPr id="240" name="TextBox 239"/>
          <p:cNvSpPr txBox="1"/>
          <p:nvPr/>
        </p:nvSpPr>
        <p:spPr>
          <a:xfrm>
            <a:off x="12566878" y="21868217"/>
            <a:ext cx="97044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65 V/cm</a:t>
            </a:r>
            <a:endParaRPr lang="en-US" sz="1600" dirty="0"/>
          </a:p>
        </p:txBody>
      </p:sp>
      <p:sp>
        <p:nvSpPr>
          <p:cNvPr id="241" name="TextBox 240"/>
          <p:cNvSpPr txBox="1"/>
          <p:nvPr/>
        </p:nvSpPr>
        <p:spPr>
          <a:xfrm>
            <a:off x="30150094" y="13293934"/>
            <a:ext cx="10853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Franklin Gothic Book" panose="020B05030201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Proposed optical cycling scheme</a:t>
            </a:r>
            <a:endParaRPr lang="en-GB" sz="3200" u="sng" dirty="0">
              <a:latin typeface="Franklin Gothic Book" panose="020B05030201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267036" y="13985494"/>
                <a:ext cx="6725092" cy="384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Step 1: Shelving</a:t>
                </a:r>
                <a:r>
                  <a:rPr lang="en-US" sz="24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. In spin </a:t>
                </a:r>
                <a:r>
                  <a:rPr lang="en-US" sz="2400" dirty="0" err="1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presession</a:t>
                </a:r>
                <a:r>
                  <a:rPr lang="en-US" sz="24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 region, transfer </a:t>
                </a:r>
                <a:r>
                  <a:rPr lang="en-US" sz="2400" dirty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population from H state spin quadrature into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/>
                            <a:ea typeface="Adobe Kaiti Std R" panose="02020400000000000000" pitchFamily="18" charset="-128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/>
                            <a:ea typeface="Adobe Kaiti Std R" panose="02020400000000000000" pitchFamily="18" charset="-128"/>
                          </a:rPr>
                          <m:t>𝑋</m:t>
                        </m:r>
                        <m:r>
                          <a:rPr lang="en-US" sz="2400">
                            <a:latin typeface="Cambria Math"/>
                            <a:ea typeface="Adobe Kaiti Std R" panose="02020400000000000000" pitchFamily="18" charset="-128"/>
                          </a:rPr>
                          <m:t>, </m:t>
                        </m:r>
                        <m:r>
                          <a:rPr lang="en-US" sz="2400">
                            <a:latin typeface="Cambria Math"/>
                            <a:ea typeface="Adobe Kaiti Std R" panose="02020400000000000000" pitchFamily="18" charset="-128"/>
                          </a:rPr>
                          <m:t>𝐽</m:t>
                        </m:r>
                        <m:r>
                          <a:rPr lang="en-US" sz="2400">
                            <a:latin typeface="Cambria Math"/>
                            <a:ea typeface="Adobe Kaiti Std R" panose="02020400000000000000" pitchFamily="18" charset="-128"/>
                          </a:rPr>
                          <m:t>=0, 1, 2</m:t>
                        </m:r>
                      </m:e>
                    </m:d>
                  </m:oMath>
                </a14:m>
                <a:r>
                  <a:rPr lang="en-US" sz="2400" dirty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 </a:t>
                </a:r>
                <a:r>
                  <a:rPr lang="en-US" sz="24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states (subject to parity selection rules).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>
                  <a:latin typeface="Franklin Gothic Book" panose="020B0503020102020204" pitchFamily="34" charset="0"/>
                  <a:ea typeface="Adobe Kaiti Std R" panose="02020400000000000000" pitchFamily="18" charset="-12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Step 2: Cycling</a:t>
                </a:r>
                <a:r>
                  <a:rPr lang="en-US" sz="24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. After exiting spin </a:t>
                </a:r>
                <a:r>
                  <a:rPr lang="en-US" sz="2400" dirty="0" err="1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presession</a:t>
                </a:r>
                <a:r>
                  <a:rPr lang="en-US" sz="24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 region, optical cycling detection using the I—X  transition.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400" dirty="0">
                  <a:latin typeface="Franklin Gothic Book" panose="020B0503020102020204" pitchFamily="34" charset="0"/>
                  <a:ea typeface="Adobe Kaiti Std R" panose="02020400000000000000" pitchFamily="18" charset="-128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Necessary</a:t>
                </a:r>
                <a:r>
                  <a:rPr lang="en-US" sz="2400" dirty="0" smtClean="0">
                    <a:latin typeface="Franklin Gothic Book" panose="020B0503020102020204" pitchFamily="34" charset="0"/>
                    <a:ea typeface="Adobe Kaiti Std R" panose="02020400000000000000" pitchFamily="18" charset="-128"/>
                  </a:rPr>
                  <a:t>: efficient clean-out of residual X(J) population before shelving.</a:t>
                </a:r>
                <a:endParaRPr lang="en-US" sz="2400" dirty="0">
                  <a:latin typeface="Franklin Gothic Book" panose="020B0503020102020204" pitchFamily="34" charset="0"/>
                  <a:ea typeface="Adobe Kaiti Std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7036" y="13985494"/>
                <a:ext cx="6725092" cy="3847207"/>
              </a:xfrm>
              <a:prstGeom prst="rect">
                <a:avLst/>
              </a:prstGeom>
              <a:blipFill rotWithShape="1">
                <a:blip r:embed="rId41"/>
                <a:stretch>
                  <a:fillRect l="-1179" t="-1109" b="-28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7695360" y="14550154"/>
            <a:ext cx="1471878" cy="523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Shelving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1397961" y="15281788"/>
            <a:ext cx="1243097" cy="5232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Adobe Kaiti Std R" panose="02020400000000000000" pitchFamily="18" charset="-128"/>
              </a:rPr>
              <a:t>Cycling</a:t>
            </a: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35200" y="14512054"/>
            <a:ext cx="6504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676178" y="15863188"/>
            <a:ext cx="449161" cy="598703"/>
            <a:chOff x="11354037" y="16271635"/>
            <a:chExt cx="449161" cy="5987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Rectangle 244"/>
                <p:cNvSpPr/>
                <p:nvPr/>
              </p:nvSpPr>
              <p:spPr>
                <a:xfrm>
                  <a:off x="11354037" y="16439451"/>
                  <a:ext cx="449161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dirty="0">
                            <a:latin typeface="Cambria Math"/>
                          </a:rPr>
                          <m:t>~</m:t>
                        </m:r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45" name="Rectangle 2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4037" y="16439451"/>
                  <a:ext cx="449161" cy="430887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/>
            <p:cNvSpPr/>
            <p:nvPr/>
          </p:nvSpPr>
          <p:spPr>
            <a:xfrm>
              <a:off x="11414281" y="1627163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&lt;</a:t>
              </a:r>
              <a:endParaRPr lang="en-GB" sz="2400" dirty="0"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6238928" y="15075285"/>
            <a:ext cx="626650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2"/>
                </a:solidFill>
              </a:rPr>
              <a:t>Q state</a:t>
            </a:r>
            <a:r>
              <a:rPr lang="en-US" sz="2600" dirty="0" smtClean="0"/>
              <a:t>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Paramagnetic, </a:t>
            </a:r>
            <a:r>
              <a:rPr lang="en-US" sz="2600" dirty="0" err="1" smtClean="0"/>
              <a:t>g</a:t>
            </a:r>
            <a:r>
              <a:rPr lang="en-US" sz="2600" baseline="-25000" dirty="0" err="1" smtClean="0"/>
              <a:t>Q</a:t>
            </a:r>
            <a:r>
              <a:rPr lang="en-US" sz="2600" dirty="0" smtClean="0"/>
              <a:t> </a:t>
            </a:r>
            <a:r>
              <a:rPr lang="en-US" sz="2600" dirty="0"/>
              <a:t>≈ </a:t>
            </a:r>
            <a:r>
              <a:rPr lang="en-US" sz="2600" dirty="0" err="1"/>
              <a:t>g</a:t>
            </a:r>
            <a:r>
              <a:rPr lang="en-US" sz="2600" baseline="-25000" dirty="0" err="1"/>
              <a:t>L</a:t>
            </a:r>
            <a:r>
              <a:rPr lang="en-US" sz="2600" dirty="0"/>
              <a:t> </a:t>
            </a:r>
            <a:r>
              <a:rPr lang="el-GR" sz="2600" dirty="0"/>
              <a:t>Λ</a:t>
            </a:r>
            <a:r>
              <a:rPr lang="en-US" sz="2600" dirty="0"/>
              <a:t> + </a:t>
            </a:r>
            <a:r>
              <a:rPr lang="en-US" sz="2600" dirty="0" err="1"/>
              <a:t>g</a:t>
            </a:r>
            <a:r>
              <a:rPr lang="en-US" sz="2600" baseline="-25000" dirty="0" err="1"/>
              <a:t>S</a:t>
            </a:r>
            <a:r>
              <a:rPr lang="en-US" sz="2600" dirty="0"/>
              <a:t> </a:t>
            </a:r>
            <a:r>
              <a:rPr lang="el-GR" sz="2600" dirty="0"/>
              <a:t>Σ</a:t>
            </a:r>
            <a:r>
              <a:rPr lang="en-US" sz="2600" dirty="0"/>
              <a:t> = </a:t>
            </a:r>
            <a:r>
              <a:rPr lang="en-US" sz="2600" dirty="0" smtClean="0"/>
              <a:t>2, compared </a:t>
            </a:r>
            <a:r>
              <a:rPr lang="en-US" sz="2600" dirty="0"/>
              <a:t>to </a:t>
            </a:r>
            <a:r>
              <a:rPr lang="en-US" sz="2600" dirty="0" err="1"/>
              <a:t>g</a:t>
            </a:r>
            <a:r>
              <a:rPr lang="en-US" sz="2600" baseline="-25000" dirty="0" err="1"/>
              <a:t>H</a:t>
            </a:r>
            <a:r>
              <a:rPr lang="en-US" sz="2600" baseline="-25000" dirty="0"/>
              <a:t> </a:t>
            </a:r>
            <a:r>
              <a:rPr lang="en-US" sz="2600" dirty="0" smtClean="0"/>
              <a:t>=4.4x10</a:t>
            </a:r>
            <a:r>
              <a:rPr lang="en-US" sz="2600" baseline="30000" dirty="0" smtClean="0"/>
              <a:t>-3</a:t>
            </a:r>
            <a:r>
              <a:rPr lang="en-US" sz="2600" dirty="0" smtClean="0"/>
              <a:t> &amp; </a:t>
            </a:r>
            <a:r>
              <a:rPr lang="en-US" sz="2600" dirty="0" err="1" smtClean="0"/>
              <a:t>g</a:t>
            </a:r>
            <a:r>
              <a:rPr lang="en-US" sz="2600" baseline="-25000" dirty="0" err="1" smtClean="0"/>
              <a:t>X</a:t>
            </a:r>
            <a:r>
              <a:rPr lang="en-US" sz="2600" dirty="0"/>
              <a:t> </a:t>
            </a:r>
            <a:r>
              <a:rPr lang="en-US" sz="2600" dirty="0" smtClean="0"/>
              <a:t>  10</a:t>
            </a:r>
            <a:r>
              <a:rPr lang="en-US" sz="2600" baseline="30000" dirty="0" smtClean="0"/>
              <a:t>-3  </a:t>
            </a:r>
            <a:r>
              <a:rPr lang="en-US" sz="2600" dirty="0" smtClean="0"/>
              <a:t>allows </a:t>
            </a:r>
            <a:r>
              <a:rPr lang="en-US" sz="2600" b="1" dirty="0" smtClean="0"/>
              <a:t>magnetic lensing</a:t>
            </a:r>
            <a:r>
              <a:rPr lang="en-US" sz="2600" dirty="0" smtClean="0"/>
              <a:t> &amp; </a:t>
            </a:r>
            <a:r>
              <a:rPr lang="en-US" sz="2600" b="1" dirty="0" smtClean="0"/>
              <a:t>co-magnetometer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Long lived (</a:t>
            </a:r>
            <a:r>
              <a:rPr lang="en-US" sz="2600" dirty="0" smtClean="0">
                <a:latin typeface="Times New Roman"/>
                <a:cs typeface="Times New Roman"/>
              </a:rPr>
              <a:t>~</a:t>
            </a:r>
            <a:r>
              <a:rPr lang="en-US" sz="2600" dirty="0" smtClean="0"/>
              <a:t>400 </a:t>
            </a:r>
            <a:r>
              <a:rPr lang="en-US" sz="2600" dirty="0" err="1" smtClean="0"/>
              <a:t>ms</a:t>
            </a:r>
            <a:r>
              <a:rPr lang="en-US" sz="2600" dirty="0" smtClean="0"/>
              <a:t> lifetime predicted)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Linear Stark shift </a:t>
            </a:r>
            <a:r>
              <a:rPr lang="en-US" sz="2600" dirty="0"/>
              <a:t>due to </a:t>
            </a:r>
            <a:r>
              <a:rPr lang="el-GR" sz="2600" dirty="0"/>
              <a:t>Ω</a:t>
            </a:r>
            <a:r>
              <a:rPr lang="en-US" sz="2600" dirty="0"/>
              <a:t>-doublet, efficient </a:t>
            </a:r>
            <a:r>
              <a:rPr lang="en-US" sz="2600" b="1" dirty="0"/>
              <a:t>electrostatic </a:t>
            </a:r>
            <a:r>
              <a:rPr lang="en-US" sz="2600" b="1" dirty="0" smtClean="0"/>
              <a:t>lensing</a:t>
            </a:r>
          </a:p>
          <a:p>
            <a:endParaRPr lang="en-US" sz="1400" dirty="0" smtClean="0"/>
          </a:p>
          <a:p>
            <a:r>
              <a:rPr lang="en-US" sz="2600" dirty="0" smtClean="0">
                <a:solidFill>
                  <a:srgbClr val="00B0F0"/>
                </a:solidFill>
              </a:rPr>
              <a:t>H state</a:t>
            </a:r>
            <a:r>
              <a:rPr lang="en-US" sz="2600" dirty="0"/>
              <a:t>: for EDM measurement</a:t>
            </a:r>
          </a:p>
          <a:p>
            <a:endParaRPr lang="en-US" sz="1400" dirty="0" smtClean="0"/>
          </a:p>
          <a:p>
            <a:r>
              <a:rPr lang="en-US" sz="2600" dirty="0" smtClean="0">
                <a:solidFill>
                  <a:srgbClr val="FF0000"/>
                </a:solidFill>
              </a:rPr>
              <a:t>X-C-H </a:t>
            </a:r>
            <a:r>
              <a:rPr lang="en-US" sz="2600" dirty="0">
                <a:solidFill>
                  <a:srgbClr val="FF0000"/>
                </a:solidFill>
              </a:rPr>
              <a:t>STIRAP</a:t>
            </a:r>
            <a:r>
              <a:rPr lang="en-US" sz="2600" dirty="0"/>
              <a:t>: EDM state preparation</a:t>
            </a:r>
          </a:p>
          <a:p>
            <a:endParaRPr lang="en-US" sz="1400" dirty="0"/>
          </a:p>
          <a:p>
            <a:r>
              <a:rPr lang="en-US" sz="2600" dirty="0" smtClean="0">
                <a:solidFill>
                  <a:srgbClr val="00B050"/>
                </a:solidFill>
              </a:rPr>
              <a:t>I state</a:t>
            </a:r>
            <a:r>
              <a:rPr lang="en-US" sz="2600" dirty="0"/>
              <a:t>: read out via 512nm LIF detection</a:t>
            </a:r>
          </a:p>
          <a:p>
            <a:endParaRPr lang="en-US" sz="2600" dirty="0"/>
          </a:p>
        </p:txBody>
      </p:sp>
      <p:sp>
        <p:nvSpPr>
          <p:cNvPr id="38" name="Rounded Rectangle 37"/>
          <p:cNvSpPr/>
          <p:nvPr/>
        </p:nvSpPr>
        <p:spPr>
          <a:xfrm>
            <a:off x="4239958" y="18545283"/>
            <a:ext cx="1451394" cy="80611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958411" y="14526426"/>
            <a:ext cx="1070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— Use Q state to increase molecule flux &amp; suppress systematics</a:t>
            </a:r>
            <a:endParaRPr lang="en-GB" sz="3200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21013798" y="13200363"/>
            <a:ext cx="2300432" cy="1077218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approach</a:t>
            </a:r>
            <a:endParaRPr lang="en-GB" sz="3200" b="1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Up-Down Arrow 85"/>
          <p:cNvSpPr/>
          <p:nvPr/>
        </p:nvSpPr>
        <p:spPr>
          <a:xfrm>
            <a:off x="20248126" y="13036903"/>
            <a:ext cx="672954" cy="1390565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TextBox 248"/>
          <p:cNvSpPr txBox="1"/>
          <p:nvPr/>
        </p:nvSpPr>
        <p:spPr>
          <a:xfrm>
            <a:off x="31965900" y="21048516"/>
            <a:ext cx="10096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Franklin Gothic Book" panose="020B0503020102020204" pitchFamily="34" charset="0"/>
                <a:ea typeface="Adobe Kaiti Std R" panose="02020400000000000000"/>
              </a:rPr>
              <a:t>Custom high-gain, low-noise, high-bandwidth amplifiers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Franklin Gothic Book" panose="020B0503020102020204" pitchFamily="34" charset="0"/>
                <a:ea typeface="Adobe Kaiti Std R" panose="02020400000000000000"/>
              </a:rPr>
              <a:t>moderately </a:t>
            </a:r>
            <a:r>
              <a:rPr lang="en-US" sz="2200" dirty="0">
                <a:latin typeface="Franklin Gothic Book" panose="020B0503020102020204" pitchFamily="34" charset="0"/>
                <a:ea typeface="Adobe Kaiti Std R" panose="02020400000000000000"/>
              </a:rPr>
              <a:t>low temperature (-20 C</a:t>
            </a:r>
            <a:r>
              <a:rPr lang="en-US" sz="2200" baseline="30000" dirty="0">
                <a:latin typeface="Franklin Gothic Book" panose="020B0503020102020204" pitchFamily="34" charset="0"/>
                <a:ea typeface="Adobe Kaiti Std R" panose="02020400000000000000"/>
              </a:rPr>
              <a:t>o</a:t>
            </a:r>
            <a:r>
              <a:rPr lang="en-US" sz="2200" dirty="0">
                <a:latin typeface="Franklin Gothic Book" panose="020B0503020102020204" pitchFamily="34" charset="0"/>
                <a:ea typeface="Adobe Kaiti Std R" panose="02020400000000000000"/>
              </a:rPr>
              <a:t>) suppresses dark current sufficiently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latin typeface="Franklin Gothic Book" panose="020B0503020102020204" pitchFamily="34" charset="0"/>
                <a:ea typeface="Adobe Kaiti Std R" panose="02020400000000000000"/>
              </a:rPr>
              <a:t>with </a:t>
            </a:r>
            <a:r>
              <a:rPr lang="en-US" sz="2200" dirty="0" err="1">
                <a:latin typeface="Franklin Gothic Book" panose="020B0503020102020204" pitchFamily="34" charset="0"/>
                <a:ea typeface="Adobe Kaiti Std R" panose="02020400000000000000"/>
              </a:rPr>
              <a:t>nonimaging</a:t>
            </a:r>
            <a:r>
              <a:rPr lang="en-US" sz="2200" dirty="0">
                <a:latin typeface="Franklin Gothic Book" panose="020B0503020102020204" pitchFamily="34" charset="0"/>
                <a:ea typeface="Adobe Kaiti Std R" panose="02020400000000000000"/>
              </a:rPr>
              <a:t> optical concentrator (Winston cone)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Franklin Gothic Book" panose="020B0503020102020204" pitchFamily="34" charset="0"/>
                <a:ea typeface="Adobe Kaiti Std R" panose="02020400000000000000"/>
              </a:rPr>
              <a:t>dynamically </a:t>
            </a:r>
            <a:r>
              <a:rPr lang="en-US" sz="2200" dirty="0">
                <a:latin typeface="Franklin Gothic Book" panose="020B0503020102020204" pitchFamily="34" charset="0"/>
                <a:ea typeface="Adobe Kaiti Std R" panose="02020400000000000000"/>
              </a:rPr>
              <a:t>adjust bias voltage and temperature for stable gain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095073" y="20743690"/>
            <a:ext cx="294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large-area </a:t>
            </a:r>
            <a:r>
              <a:rPr lang="en-GB" i="1" dirty="0" err="1">
                <a:latin typeface="Franklin Gothic Book" panose="020B0503020102020204" pitchFamily="34" charset="0"/>
                <a:ea typeface="Adobe Kaiti Std R" panose="02020400000000000000" pitchFamily="18" charset="-128"/>
              </a:rPr>
              <a:t>SiPM</a:t>
            </a:r>
            <a:r>
              <a:rPr lang="en-GB" i="1" dirty="0">
                <a:latin typeface="Franklin Gothic Book" panose="020B0503020102020204" pitchFamily="34" charset="0"/>
                <a:ea typeface="Adobe Kaiti Std R" panose="02020400000000000000" pitchFamily="18" charset="-128"/>
              </a:rPr>
              <a:t> array</a:t>
            </a:r>
            <a:endParaRPr lang="en-US" i="1" dirty="0">
              <a:latin typeface="Franklin Gothic Book" panose="020B0503020102020204" pitchFamily="34" charset="0"/>
              <a:ea typeface="Adobe Kaiti Std R" panose="02020400000000000000" pitchFamily="18" charset="-128"/>
            </a:endParaRPr>
          </a:p>
        </p:txBody>
      </p:sp>
      <p:pic>
        <p:nvPicPr>
          <p:cNvPr id="251" name="Picture 250">
            <a:extLst>
              <a:ext uri="{FF2B5EF4-FFF2-40B4-BE49-F238E27FC236}">
                <a16:creationId xmlns="" xmlns:a16="http://schemas.microsoft.com/office/drawing/2014/main" id="{6171A138-B62D-534C-B74F-A3EACD61A984}"/>
              </a:ext>
            </a:extLst>
          </p:cNvPr>
          <p:cNvPicPr>
            <a:picLocks noChangeAspect="1"/>
          </p:cNvPicPr>
          <p:nvPr/>
        </p:nvPicPr>
        <p:blipFill rotWithShape="1">
          <a:blip r:embed="rId43"/>
          <a:srcRect l="15076" t="5262" r="16956" b="5258"/>
          <a:stretch/>
        </p:blipFill>
        <p:spPr>
          <a:xfrm>
            <a:off x="39883224" y="18913318"/>
            <a:ext cx="3098285" cy="18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10492</TotalTime>
  <Words>1366</Words>
  <Application>Microsoft Office PowerPoint</Application>
  <PresentationFormat>Custom</PresentationFormat>
  <Paragraphs>181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Admin</cp:lastModifiedBy>
  <cp:revision>231</cp:revision>
  <cp:lastPrinted>2018-05-22T19:31:23Z</cp:lastPrinted>
  <dcterms:created xsi:type="dcterms:W3CDTF">2017-05-30T21:09:21Z</dcterms:created>
  <dcterms:modified xsi:type="dcterms:W3CDTF">2018-06-22T20:29:03Z</dcterms:modified>
</cp:coreProperties>
</file>