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72E23-E444-90B9-8F7F-E287182894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D805A-527A-9545-A8F3-09405FD1B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4B0C8-3011-08C3-96F4-BDA374605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8483-F138-4A63-BC2E-3DEDD7C7644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72C83-F35F-7CD9-32BA-A8EB13759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1DF34-3289-51A5-1944-947C2605D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DC102-98FC-448A-80C3-D099CA8F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8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9900E-81EB-ED81-B1CC-BC957FE80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30A7E8-46ED-21E2-1D46-A1F1F9463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C01EA-F73F-04B7-E538-9E60976C4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8483-F138-4A63-BC2E-3DEDD7C7644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D6B7E-2EE8-0755-928B-1D3533F28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8C0DD-FDFA-1E58-E902-F9849D494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DC102-98FC-448A-80C3-D099CA8F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57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400201-C05F-A532-350A-CE8FAC0C61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619B2A-97FD-C30B-47FB-DEACF1B368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CCB47-40F8-BC41-2358-F10234D0E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8483-F138-4A63-BC2E-3DEDD7C7644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3E54-1621-7897-AFB3-98BF480CF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26DBA-8864-CD76-16AC-95A4CFCA5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DC102-98FC-448A-80C3-D099CA8F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7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5369B-23A1-BA71-B704-28BA4A1C6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03882-E980-EF54-046D-D284DA3A1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2AE4E-6B7D-C579-56BA-F0BB84BAF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8483-F138-4A63-BC2E-3DEDD7C7644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AC586-1284-B9F0-30F1-D071AFCCC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BD720-EDB0-EAE5-3A4A-2F6B10A81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DC102-98FC-448A-80C3-D099CA8F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224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A7AD7-AC8C-E130-DF47-406C50EC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4B669E-5A9A-0C7C-9844-E398F757A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B28B7-F809-32AE-24FF-03C6CA44E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8483-F138-4A63-BC2E-3DEDD7C7644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35AD2-1F9B-8A1E-80AD-DE001695A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1750E-4C26-DA95-C982-FC857E537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DC102-98FC-448A-80C3-D099CA8F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4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A0EBF-B372-0E7C-3612-C54E48B10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9DDAB-6D76-AA0D-0E78-567F649923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C51E82-6933-85D0-FCE8-D2C51CB99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F54BDB-D98C-25E3-AB98-EAD5B187F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8483-F138-4A63-BC2E-3DEDD7C7644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7B9ADF-C743-7C67-1CC0-A67728E69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56DAA2-93E8-94B9-8461-969AA11C4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DC102-98FC-448A-80C3-D099CA8F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4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EBF54-0A11-A7B2-C2EC-19486E9DC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600BD1-B22F-1259-6013-0025C05A2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EB7667-752F-ECA4-637B-2AD90A57E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BB12B9-7222-E0C4-7338-2E23855C82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148330-7C4D-54E6-D836-90EA431F4B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4251C0-CCF0-E0F1-A791-1485E017B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8483-F138-4A63-BC2E-3DEDD7C7644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13A1A4-83A3-CE1D-DFA1-343EFDDCA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970F18-D1A3-23EC-D793-14D2AE3BA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DC102-98FC-448A-80C3-D099CA8F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2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F701B-850A-A28A-90D6-85988609E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97FB3D-B991-5AE0-F8D1-CD65E20BC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8483-F138-4A63-BC2E-3DEDD7C7644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0B13E4-444B-EE97-154C-9CC0B0E85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2455CA-294B-B59C-2C2E-689DEB876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DC102-98FC-448A-80C3-D099CA8F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61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456C78-96F9-8664-C597-014FB0221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8483-F138-4A63-BC2E-3DEDD7C7644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7D1A81-1C52-7F5C-4C30-477D759DD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5E0D9E-7367-D9A3-4992-CAE9378CF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DC102-98FC-448A-80C3-D099CA8F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78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4C670-CFCF-9717-CA78-FD2AD0E55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C0F0A-01C9-B90F-6FF8-A77A61B9F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968CD8-A8EB-5F66-5655-1DA5E97E4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2C7312-4FE1-F384-42AB-BDEA09BC6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8483-F138-4A63-BC2E-3DEDD7C7644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8CE516-7C8A-AA90-0908-C20527DF2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E76B27-1B06-5760-C926-550B3C0B6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DC102-98FC-448A-80C3-D099CA8F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87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6750E-EF5F-91BC-308B-A46D357BF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5E595C-B67C-6E8C-EA1E-60A76A7B2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5366CB-ADF8-3ECE-F3B8-ADC8DE59F9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EBAA67-21E5-92AF-3574-CE710E3BB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8483-F138-4A63-BC2E-3DEDD7C7644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CADD99-95BC-BBF0-DE71-15D521982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377863-BD97-A619-F1BB-9966B7464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DC102-98FC-448A-80C3-D099CA8F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36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CDFC2E-5B4E-0085-F64E-D6CB941F9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FFCD3-B50B-292D-F3D5-049B3F0E4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73E56-40A4-C041-B875-82605E1E0C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28483-F138-4A63-BC2E-3DEDD7C7644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83458-68F1-4986-25CD-2A356DD68F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57F69-3E3A-AF57-6E3D-D8C88F2880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DC102-98FC-448A-80C3-D099CA8F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8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20FEE80-AAC8-D570-2171-BC7E14DF575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6088" y="-164911"/>
          <a:ext cx="11539210" cy="6968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7842">
                  <a:extLst>
                    <a:ext uri="{9D8B030D-6E8A-4147-A177-3AD203B41FA5}">
                      <a16:colId xmlns:a16="http://schemas.microsoft.com/office/drawing/2014/main" val="2237012525"/>
                    </a:ext>
                  </a:extLst>
                </a:gridCol>
                <a:gridCol w="2307842">
                  <a:extLst>
                    <a:ext uri="{9D8B030D-6E8A-4147-A177-3AD203B41FA5}">
                      <a16:colId xmlns:a16="http://schemas.microsoft.com/office/drawing/2014/main" val="705967253"/>
                    </a:ext>
                  </a:extLst>
                </a:gridCol>
                <a:gridCol w="2307842">
                  <a:extLst>
                    <a:ext uri="{9D8B030D-6E8A-4147-A177-3AD203B41FA5}">
                      <a16:colId xmlns:a16="http://schemas.microsoft.com/office/drawing/2014/main" val="373300923"/>
                    </a:ext>
                  </a:extLst>
                </a:gridCol>
                <a:gridCol w="2307842">
                  <a:extLst>
                    <a:ext uri="{9D8B030D-6E8A-4147-A177-3AD203B41FA5}">
                      <a16:colId xmlns:a16="http://schemas.microsoft.com/office/drawing/2014/main" val="2864201553"/>
                    </a:ext>
                  </a:extLst>
                </a:gridCol>
                <a:gridCol w="2307842">
                  <a:extLst>
                    <a:ext uri="{9D8B030D-6E8A-4147-A177-3AD203B41FA5}">
                      <a16:colId xmlns:a16="http://schemas.microsoft.com/office/drawing/2014/main" val="3553962718"/>
                    </a:ext>
                  </a:extLst>
                </a:gridCol>
              </a:tblGrid>
              <a:tr h="1070896">
                <a:tc>
                  <a:txBody>
                    <a:bodyPr/>
                    <a:lstStyle/>
                    <a:p>
                      <a:r>
                        <a:rPr lang="en-US" sz="1600" dirty="0"/>
                        <a:t>Laser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Laser Use + Wavelength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Locking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Locking Method Demonstrated @NU Yet?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Long-term drift correction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92828"/>
                  </a:ext>
                </a:extLst>
              </a:tr>
              <a:tr h="441745">
                <a:tc>
                  <a:txBody>
                    <a:bodyPr/>
                    <a:lstStyle/>
                    <a:p>
                      <a:r>
                        <a:rPr lang="en-US" sz="1600" err="1"/>
                        <a:t>Magmar</a:t>
                      </a:r>
                      <a:r>
                        <a:rPr lang="en-US" sz="1600" dirty="0"/>
                        <a:t> (</a:t>
                      </a:r>
                      <a:r>
                        <a:rPr lang="en-US" sz="1600" err="1"/>
                        <a:t>Toptica</a:t>
                      </a:r>
                      <a:r>
                        <a:rPr lang="en-US" sz="1600" dirty="0"/>
                        <a:t> DL Pro)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Rotational Cooling, 690 nm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PLL to frequency comb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/>
                        <a:t>PLL 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887196"/>
                  </a:ext>
                </a:extLst>
              </a:tr>
              <a:tr h="441745">
                <a:tc>
                  <a:txBody>
                    <a:bodyPr/>
                    <a:lstStyle/>
                    <a:p>
                      <a:r>
                        <a:rPr lang="en-US" sz="1600" dirty="0"/>
                        <a:t>Charmander (</a:t>
                      </a:r>
                      <a:r>
                        <a:rPr lang="en-US" sz="1600" err="1"/>
                        <a:t>Toptica</a:t>
                      </a:r>
                      <a:r>
                        <a:rPr lang="en-US" sz="1600" dirty="0"/>
                        <a:t> DL Pro)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/>
                        <a:t>Rotational Cooling, 690 nm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/>
                        <a:t>PLL to frequency comb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/>
                        <a:t>PLL 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241653"/>
                  </a:ext>
                </a:extLst>
              </a:tr>
              <a:tr h="441745">
                <a:tc>
                  <a:txBody>
                    <a:bodyPr/>
                    <a:lstStyle/>
                    <a:p>
                      <a:r>
                        <a:rPr lang="en-US" sz="1600" err="1"/>
                        <a:t>Moglabs</a:t>
                      </a:r>
                      <a:r>
                        <a:rPr lang="en-US" sz="1600" dirty="0"/>
                        <a:t> Comag (</a:t>
                      </a:r>
                      <a:r>
                        <a:rPr lang="en-US" sz="1600" err="1"/>
                        <a:t>Moglabs</a:t>
                      </a:r>
                      <a:r>
                        <a:rPr lang="en-US" sz="1600" dirty="0"/>
                        <a:t> MSA)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Comagnetometry Probe, 746 nm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/>
                        <a:t>Delay line or PLL to frequency comb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198991"/>
                  </a:ext>
                </a:extLst>
              </a:tr>
              <a:tr h="441745">
                <a:tc>
                  <a:txBody>
                    <a:bodyPr/>
                    <a:lstStyle/>
                    <a:p>
                      <a:r>
                        <a:rPr lang="en-US" sz="1600" dirty="0"/>
                        <a:t>1090 STIRAP (</a:t>
                      </a:r>
                      <a:r>
                        <a:rPr lang="en-US" sz="1600" err="1"/>
                        <a:t>Toptica</a:t>
                      </a:r>
                      <a:r>
                        <a:rPr lang="en-US" sz="1600" dirty="0"/>
                        <a:t> DL Pro)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State preparation STIRAP, 1090 nm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PDH Lock to ULE Cavity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Slow feedback from OFC counter 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610007"/>
                  </a:ext>
                </a:extLst>
              </a:tr>
              <a:tr h="441745">
                <a:tc>
                  <a:txBody>
                    <a:bodyPr/>
                    <a:lstStyle/>
                    <a:p>
                      <a:r>
                        <a:rPr lang="en-US" sz="1600" dirty="0"/>
                        <a:t>690 STIRAP (</a:t>
                      </a:r>
                      <a:r>
                        <a:rPr lang="en-US" sz="1600" err="1"/>
                        <a:t>Toptica</a:t>
                      </a:r>
                      <a:r>
                        <a:rPr lang="en-US" sz="1600" dirty="0"/>
                        <a:t> TA Pro)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State prep and lens STIRAP, 690 nm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PDH Lock to ULE Cavity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Slow</a:t>
                      </a:r>
                      <a:endParaRPr lang="en-US" sz="1600" dirty="0"/>
                    </a:p>
                    <a:p>
                      <a:pPr lvl="0">
                        <a:buNone/>
                      </a:pPr>
                      <a:r>
                        <a:rPr lang="en-US" sz="1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feedback from OFC </a:t>
                      </a:r>
                      <a:endParaRPr lang="en-US" sz="1600" dirty="0"/>
                    </a:p>
                    <a:p>
                      <a:pPr lvl="0">
                        <a:buNone/>
                      </a:pPr>
                      <a:r>
                        <a:rPr lang="en-US" sz="1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counter 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5926530"/>
                  </a:ext>
                </a:extLst>
              </a:tr>
              <a:tr h="441745">
                <a:tc>
                  <a:txBody>
                    <a:bodyPr/>
                    <a:lstStyle/>
                    <a:p>
                      <a:r>
                        <a:rPr lang="en-US" sz="1600" dirty="0"/>
                        <a:t>1196 STIRAP (</a:t>
                      </a:r>
                      <a:r>
                        <a:rPr lang="en-US" sz="1600" err="1"/>
                        <a:t>Toptica</a:t>
                      </a:r>
                      <a:r>
                        <a:rPr lang="en-US" sz="1600" dirty="0"/>
                        <a:t> TA Pro)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Lens STIRAP, 1196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PDH Lock to ULE Cavity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/>
                        <a:t>Slow feedback from OFC counter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547658"/>
                  </a:ext>
                </a:extLst>
              </a:tr>
              <a:tr h="441745">
                <a:tc>
                  <a:txBody>
                    <a:bodyPr/>
                    <a:lstStyle/>
                    <a:p>
                      <a:r>
                        <a:rPr lang="en-US" sz="1600" dirty="0"/>
                        <a:t>703 DL Pro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703 Reference, 703 nm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PDH Lock to ULE Cavity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083842"/>
                  </a:ext>
                </a:extLst>
              </a:tr>
              <a:tr h="441745">
                <a:tc>
                  <a:txBody>
                    <a:bodyPr/>
                    <a:lstStyle/>
                    <a:p>
                      <a:r>
                        <a:rPr lang="en-US" sz="1600" err="1"/>
                        <a:t>SolsTiS</a:t>
                      </a:r>
                      <a:r>
                        <a:rPr lang="en-US" sz="1600" dirty="0"/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703nm  Probe/Cleanup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Delay line or PLL to 703 reference laser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Slow feedback from OFC counter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617658"/>
                  </a:ext>
                </a:extLst>
              </a:tr>
              <a:tr h="428358">
                <a:tc>
                  <a:txBody>
                    <a:bodyPr/>
                    <a:lstStyle/>
                    <a:p>
                      <a:r>
                        <a:rPr lang="en-US" sz="1600" dirty="0"/>
                        <a:t>Fiber laser (Not purchased yet)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703 nm Probe/Cleanup Backup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Delay line or PLL to 703 reference laser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Slow feedback from OFC counter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425248"/>
                  </a:ext>
                </a:extLst>
              </a:tr>
              <a:tr h="42835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/>
                        <a:t>Menlo Systems ULN Frequency Comb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/>
                        <a:t>PLL to GPS-steered rubidium reference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/>
                        <a:t>GPS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217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447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219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Collin Raymond Diver</dc:creator>
  <cp:lastModifiedBy>Collin Raymond Diver</cp:lastModifiedBy>
  <cp:revision>1</cp:revision>
  <dcterms:created xsi:type="dcterms:W3CDTF">2023-10-16T19:10:59Z</dcterms:created>
  <dcterms:modified xsi:type="dcterms:W3CDTF">2023-10-16T19:13:50Z</dcterms:modified>
</cp:coreProperties>
</file>