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256" r:id="rId2"/>
    <p:sldId id="321" r:id="rId3"/>
    <p:sldId id="325" r:id="rId4"/>
    <p:sldId id="326" r:id="rId5"/>
    <p:sldId id="327" r:id="rId6"/>
    <p:sldId id="320" r:id="rId7"/>
    <p:sldId id="328" r:id="rId8"/>
    <p:sldId id="350" r:id="rId9"/>
    <p:sldId id="331" r:id="rId10"/>
    <p:sldId id="348" r:id="rId11"/>
    <p:sldId id="347" r:id="rId12"/>
    <p:sldId id="355" r:id="rId13"/>
    <p:sldId id="332" r:id="rId14"/>
    <p:sldId id="353" r:id="rId15"/>
    <p:sldId id="333" r:id="rId16"/>
    <p:sldId id="354" r:id="rId17"/>
    <p:sldId id="335" r:id="rId18"/>
    <p:sldId id="258" r:id="rId19"/>
    <p:sldId id="299" r:id="rId20"/>
    <p:sldId id="300" r:id="rId21"/>
    <p:sldId id="301" r:id="rId22"/>
    <p:sldId id="302" r:id="rId23"/>
    <p:sldId id="303" r:id="rId24"/>
    <p:sldId id="259" r:id="rId25"/>
    <p:sldId id="260" r:id="rId26"/>
    <p:sldId id="356" r:id="rId27"/>
    <p:sldId id="261" r:id="rId28"/>
    <p:sldId id="288" r:id="rId29"/>
    <p:sldId id="338" r:id="rId30"/>
    <p:sldId id="339" r:id="rId31"/>
    <p:sldId id="341" r:id="rId32"/>
    <p:sldId id="342" r:id="rId33"/>
    <p:sldId id="296" r:id="rId34"/>
    <p:sldId id="283" r:id="rId35"/>
    <p:sldId id="343" r:id="rId36"/>
    <p:sldId id="357" r:id="rId37"/>
    <p:sldId id="315" r:id="rId38"/>
    <p:sldId id="269" r:id="rId39"/>
    <p:sldId id="306" r:id="rId40"/>
  </p:sldIdLst>
  <p:sldSz cx="10799763" cy="719931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DCD09B12-C5A6-CC4D-82AC-3174B29C5E29}">
          <p14:sldIdLst>
            <p14:sldId id="256"/>
            <p14:sldId id="321"/>
            <p14:sldId id="325"/>
            <p14:sldId id="326"/>
            <p14:sldId id="327"/>
            <p14:sldId id="320"/>
          </p14:sldIdLst>
        </p14:section>
        <p14:section name="The search for electron EDM" id="{6DD0EF2C-FA12-C64A-912A-2568FD1EC457}">
          <p14:sldIdLst>
            <p14:sldId id="328"/>
            <p14:sldId id="350"/>
            <p14:sldId id="331"/>
            <p14:sldId id="348"/>
            <p14:sldId id="347"/>
            <p14:sldId id="355"/>
            <p14:sldId id="332"/>
            <p14:sldId id="353"/>
            <p14:sldId id="333"/>
            <p14:sldId id="354"/>
          </p14:sldIdLst>
        </p14:section>
        <p14:section name="Magnetic fields" id="{08A3B377-13D2-5E45-95A7-95C21CCA3CA8}">
          <p14:sldIdLst>
            <p14:sldId id="335"/>
            <p14:sldId id="258"/>
            <p14:sldId id="299"/>
            <p14:sldId id="300"/>
            <p14:sldId id="301"/>
            <p14:sldId id="302"/>
            <p14:sldId id="303"/>
            <p14:sldId id="259"/>
            <p14:sldId id="260"/>
            <p14:sldId id="356"/>
            <p14:sldId id="261"/>
            <p14:sldId id="288"/>
            <p14:sldId id="338"/>
            <p14:sldId id="339"/>
            <p14:sldId id="341"/>
            <p14:sldId id="342"/>
            <p14:sldId id="296"/>
            <p14:sldId id="283"/>
            <p14:sldId id="343"/>
            <p14:sldId id="357"/>
          </p14:sldIdLst>
        </p14:section>
        <p14:section name="Summary" id="{87AA68C5-6888-2346-82BF-0B3F6B6363C4}">
          <p14:sldIdLst>
            <p14:sldId id="315"/>
            <p14:sldId id="269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61A2E1"/>
    <a:srgbClr val="D26C85"/>
    <a:srgbClr val="DA8599"/>
    <a:srgbClr val="D36D85"/>
    <a:srgbClr val="FF1F4B"/>
    <a:srgbClr val="1A283F"/>
    <a:srgbClr val="4D4D4D"/>
    <a:srgbClr val="CD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C7AF8C-358B-7841-935B-3B1891948706}" v="2851" dt="2024-01-25T19:12:26.4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/>
    <p:restoredTop sz="96341"/>
  </p:normalViewPr>
  <p:slideViewPr>
    <p:cSldViewPr snapToGrid="0">
      <p:cViewPr varScale="1">
        <p:scale>
          <a:sx n="125" d="100"/>
          <a:sy n="125" d="100"/>
        </p:scale>
        <p:origin x="8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3" d="100"/>
          <a:sy n="103" d="100"/>
        </p:scale>
        <p:origin x="383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E546C6A1-BB6D-0F47-962B-3C2411FF77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F08E2F0-747C-B848-A10C-72EC1012A5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B4179-567E-EC4A-A390-BFAB4511A7EB}" type="datetimeFigureOut">
              <a:rPr kumimoji="1" lang="zh-CN" altLang="en-US" smtClean="0"/>
              <a:t>2024/1/25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A6D4AFD-FF6B-6D42-B270-07A4833DA9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723A57A-455A-E545-B4E8-99B71C4C2E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F75C3-A16E-E141-870B-D69654DC47F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32345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C3200-8577-3D41-BEE0-495CC940A55E}" type="datetimeFigureOut">
              <a:rPr kumimoji="1" lang="zh-CN" altLang="en-US" smtClean="0"/>
              <a:t>2024/1/25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FC8F9-F9EB-7546-8827-2B84DE3D559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5492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戴帽子的钟表&#10;&#10;低可信度描述已自动生成">
            <a:extLst>
              <a:ext uri="{FF2B5EF4-FFF2-40B4-BE49-F238E27FC236}">
                <a16:creationId xmlns:a16="http://schemas.microsoft.com/office/drawing/2014/main" id="{29D45382-6444-2DB4-42B3-113BC18DA4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821"/>
            <a:ext cx="10799763" cy="6171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864" y="1988559"/>
            <a:ext cx="10260000" cy="1006325"/>
          </a:xfr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69864" y="3209367"/>
            <a:ext cx="4860000" cy="72000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 marL="479969" indent="0" algn="ctr">
              <a:buNone/>
              <a:defRPr sz="2100"/>
            </a:lvl2pPr>
            <a:lvl3pPr marL="959937" indent="0" algn="ctr">
              <a:buNone/>
              <a:defRPr sz="1890"/>
            </a:lvl3pPr>
            <a:lvl4pPr marL="1439906" indent="0" algn="ctr">
              <a:buNone/>
              <a:defRPr sz="1680"/>
            </a:lvl4pPr>
            <a:lvl5pPr marL="1919874" indent="0" algn="ctr">
              <a:buNone/>
              <a:defRPr sz="1680"/>
            </a:lvl5pPr>
            <a:lvl6pPr marL="2399843" indent="0" algn="ctr">
              <a:buNone/>
              <a:defRPr sz="1680"/>
            </a:lvl6pPr>
            <a:lvl7pPr marL="2879811" indent="0" algn="ctr">
              <a:buNone/>
              <a:defRPr sz="1680"/>
            </a:lvl7pPr>
            <a:lvl8pPr marL="3359780" indent="0" algn="ctr">
              <a:buNone/>
              <a:defRPr sz="1680"/>
            </a:lvl8pPr>
            <a:lvl9pPr marL="3839748" indent="0" algn="ctr">
              <a:buNone/>
              <a:defRPr sz="168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BE911D3-D491-2E49-B7AF-C2329D72C1FB}"/>
              </a:ext>
            </a:extLst>
          </p:cNvPr>
          <p:cNvSpPr txBox="1"/>
          <p:nvPr userDrawn="1"/>
        </p:nvSpPr>
        <p:spPr>
          <a:xfrm>
            <a:off x="3599864" y="4801098"/>
            <a:ext cx="36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Siyuan</a:t>
            </a:r>
            <a:r>
              <a:rPr kumimoji="1" lang="zh-CN" altLang="en-US" sz="3200" dirty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kumimoji="1" lang="en-US" altLang="zh-CN" sz="3200" dirty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Liu</a:t>
            </a:r>
          </a:p>
          <a:p>
            <a:pPr algn="ctr"/>
            <a:r>
              <a:rPr kumimoji="1" lang="en-US" altLang="zh-CN" sz="2400" dirty="0" err="1">
                <a:solidFill>
                  <a:schemeClr val="accent1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Gabrielse</a:t>
            </a:r>
            <a:r>
              <a:rPr kumimoji="1" lang="zh-CN" altLang="en-US" sz="2400" dirty="0">
                <a:solidFill>
                  <a:schemeClr val="accent1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kumimoji="1" lang="en-US" altLang="zh-CN" sz="2400" dirty="0">
                <a:solidFill>
                  <a:schemeClr val="accent1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Group</a:t>
            </a:r>
          </a:p>
          <a:p>
            <a:pPr algn="ctr"/>
            <a:r>
              <a:rPr kumimoji="1" lang="en-US" altLang="zh-CN" sz="1600" dirty="0"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siyuanliu2023@u.northwestern.edu</a:t>
            </a:r>
          </a:p>
        </p:txBody>
      </p:sp>
    </p:spTree>
    <p:extLst>
      <p:ext uri="{BB962C8B-B14F-4D97-AF65-F5344CB8AC3E}">
        <p14:creationId xmlns:p14="http://schemas.microsoft.com/office/powerpoint/2010/main" val="3626614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880" y="828000"/>
            <a:ext cx="10260000" cy="52920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13233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828000"/>
            <a:ext cx="5040000" cy="529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9764" y="828000"/>
            <a:ext cx="5040000" cy="529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17700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4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49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880" y="108000"/>
            <a:ext cx="10260000" cy="720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880" y="828000"/>
            <a:ext cx="10260000" cy="5292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3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32522" y="6720186"/>
            <a:ext cx="1534717" cy="383297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D22E7A8-7F37-384A-AAC6-EA47AAAB650A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B32A6DC-5F7B-6142-9EE0-2E2ED75243BA}"/>
              </a:ext>
            </a:extLst>
          </p:cNvPr>
          <p:cNvSpPr/>
          <p:nvPr userDrawn="1"/>
        </p:nvSpPr>
        <p:spPr>
          <a:xfrm>
            <a:off x="0" y="6227313"/>
            <a:ext cx="10799763" cy="97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kumimoji="1" lang="zh-CN" altLang="en-US"/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C238075E-DFD1-0146-AD8F-74C22E7DBFC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4000" y="6380225"/>
            <a:ext cx="2820472" cy="679922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0DC7E20-A6BD-B941-8592-5B48FD536318}"/>
              </a:ext>
            </a:extLst>
          </p:cNvPr>
          <p:cNvSpPr txBox="1">
            <a:spLocks/>
          </p:cNvSpPr>
          <p:nvPr userDrawn="1"/>
        </p:nvSpPr>
        <p:spPr>
          <a:xfrm>
            <a:off x="9900000" y="6533313"/>
            <a:ext cx="720000" cy="360000"/>
          </a:xfrm>
          <a:prstGeom prst="rect">
            <a:avLst/>
          </a:prstGeom>
        </p:spPr>
        <p:txBody>
          <a:bodyPr anchor="ctr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D22E7A8-7F37-384A-AAC6-EA47AAAB650A}" type="slidenum">
              <a:rPr kumimoji="1" lang="zh-CN" altLang="en-US" sz="160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pPr algn="ctr"/>
              <a:t>‹#›</a:t>
            </a:fld>
            <a:endParaRPr kumimoji="1" lang="zh-CN" altLang="en-US" sz="16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06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67" r:id="rId5"/>
  </p:sldLayoutIdLst>
  <p:hf sldNum="0" hdr="0" ftr="0" dt="0"/>
  <p:txStyles>
    <p:titleStyle>
      <a:lvl1pPr algn="ctr" defTabSz="959937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4" indent="-239984" algn="l" defTabSz="959937" rtl="0" eaLnBrk="1" latinLnBrk="0" hangingPunct="1">
        <a:lnSpc>
          <a:spcPct val="150000"/>
        </a:lnSpc>
        <a:spcBef>
          <a:spcPts val="105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indent="-239984" algn="l" defTabSz="959937" rtl="0" eaLnBrk="1" latinLnBrk="0" hangingPunct="1">
        <a:lnSpc>
          <a:spcPct val="150000"/>
        </a:lnSpc>
        <a:spcBef>
          <a:spcPts val="525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2pPr>
      <a:lvl3pPr marL="1199921" indent="-239984" algn="l" defTabSz="959937" rtl="0" eaLnBrk="1" latinLnBrk="0" hangingPunct="1">
        <a:lnSpc>
          <a:spcPct val="150000"/>
        </a:lnSpc>
        <a:spcBef>
          <a:spcPts val="52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3pPr>
      <a:lvl4pPr marL="1439906" indent="0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4pPr>
      <a:lvl5pPr marL="2159859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5pPr>
      <a:lvl6pPr marL="2399843" indent="0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6pPr>
      <a:lvl7pPr marL="3119796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64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3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2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0.png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image" Target="../media/image301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1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0" Type="http://schemas.openxmlformats.org/officeDocument/2006/relationships/image" Target="../media/image53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1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8.png"/><Relationship Id="rId7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1.svg"/><Relationship Id="rId7" Type="http://schemas.openxmlformats.org/officeDocument/2006/relationships/image" Target="../media/image55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40.png"/><Relationship Id="rId10" Type="http://schemas.openxmlformats.org/officeDocument/2006/relationships/image" Target="../media/image59.png"/><Relationship Id="rId4" Type="http://schemas.openxmlformats.org/officeDocument/2006/relationships/image" Target="../media/image520.png"/><Relationship Id="rId9" Type="http://schemas.openxmlformats.org/officeDocument/2006/relationships/image" Target="../media/image580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3" Type="http://schemas.openxmlformats.org/officeDocument/2006/relationships/image" Target="../media/image114.png"/><Relationship Id="rId12" Type="http://schemas.openxmlformats.org/officeDocument/2006/relationships/image" Target="../media/image200.png"/><Relationship Id="rId7" Type="http://schemas.openxmlformats.org/officeDocument/2006/relationships/image" Target="../media/image15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1.png"/><Relationship Id="rId5" Type="http://schemas.openxmlformats.org/officeDocument/2006/relationships/image" Target="../media/image130.png"/><Relationship Id="rId10" Type="http://schemas.openxmlformats.org/officeDocument/2006/relationships/image" Target="../media/image180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75.png"/><Relationship Id="rId7" Type="http://schemas.openxmlformats.org/officeDocument/2006/relationships/image" Target="../media/image44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10" Type="http://schemas.openxmlformats.org/officeDocument/2006/relationships/image" Target="../media/image470.png"/><Relationship Id="rId4" Type="http://schemas.openxmlformats.org/officeDocument/2006/relationships/image" Target="../media/image76.png"/><Relationship Id="rId9" Type="http://schemas.openxmlformats.org/officeDocument/2006/relationships/image" Target="../media/image4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4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500.png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104.png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9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5.png"/><Relationship Id="rId7" Type="http://schemas.openxmlformats.org/officeDocument/2006/relationships/image" Target="../media/image11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5.png"/><Relationship Id="rId7" Type="http://schemas.openxmlformats.org/officeDocument/2006/relationships/image" Target="../media/image11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0.pn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290.png"/><Relationship Id="rId12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33.png"/><Relationship Id="rId5" Type="http://schemas.openxmlformats.org/officeDocument/2006/relationships/image" Target="../media/image301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C9AE25CB-C38A-A64D-BF02-54C0270A95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881" y="2137090"/>
            <a:ext cx="10260000" cy="1352897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Controlling magnetic field for </a:t>
            </a:r>
            <a:br>
              <a:rPr lang="en-US" altLang="zh-CN" sz="4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</a:br>
            <a:r>
              <a:rPr lang="en-US" altLang="zh-CN" sz="4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next-generation electron EDM search</a:t>
            </a:r>
            <a:endParaRPr lang="zh-CN" altLang="en-US" sz="4000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CFBC390-12A0-E148-916A-DB49F02E84E1}"/>
              </a:ext>
            </a:extLst>
          </p:cNvPr>
          <p:cNvSpPr txBox="1"/>
          <p:nvPr/>
        </p:nvSpPr>
        <p:spPr>
          <a:xfrm>
            <a:off x="4573371" y="6391273"/>
            <a:ext cx="1653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PAECRS</a:t>
            </a:r>
            <a:br>
              <a:rPr kumimoji="1" lang="en-US" altLang="zh-CN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kumimoji="1" lang="en-US" altLang="zh-CN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January 24,</a:t>
            </a:r>
            <a:r>
              <a:rPr kumimoji="1" lang="zh-CN" alt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2024</a:t>
            </a:r>
            <a:endParaRPr kumimoji="1" lang="zh-CN" altLang="en-US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F8F9C9B-BFE3-161A-14EA-76C145A5EBF7}"/>
              </a:ext>
            </a:extLst>
          </p:cNvPr>
          <p:cNvSpPr txBox="1"/>
          <p:nvPr/>
        </p:nvSpPr>
        <p:spPr>
          <a:xfrm>
            <a:off x="44790" y="5599640"/>
            <a:ext cx="2480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Background picture:</a:t>
            </a:r>
          </a:p>
          <a:p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Siyuan Liu x (DALL·E x GPT-4) 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92672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F40A0-08A9-6A4E-87CF-0B46344A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Electrons: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quantum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sensor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for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new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physics</a:t>
            </a:r>
            <a:endParaRPr kumimoji="1" lang="zh-CN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1824428-64A4-503F-5CE8-7DEA077DB8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286" y="1860282"/>
            <a:ext cx="1952040" cy="195204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C9D4F47-CEC2-BAB4-CDC1-E77DA96D870E}"/>
              </a:ext>
            </a:extLst>
          </p:cNvPr>
          <p:cNvSpPr txBox="1"/>
          <p:nvPr/>
        </p:nvSpPr>
        <p:spPr>
          <a:xfrm>
            <a:off x="6571609" y="1423920"/>
            <a:ext cx="3278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chemeClr val="accent3">
                    <a:lumMod val="50000"/>
                  </a:schemeClr>
                </a:solidFill>
              </a:rPr>
              <a:t>Beyond</a:t>
            </a:r>
            <a:r>
              <a:rPr kumimoji="1" lang="zh-CN" alt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kumimoji="1" lang="zh-CN" alt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3">
                    <a:lumMod val="50000"/>
                  </a:schemeClr>
                </a:solidFill>
              </a:rPr>
              <a:t>Standard</a:t>
            </a:r>
            <a:r>
              <a:rPr kumimoji="1" lang="zh-CN" alt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3">
                    <a:lumMod val="50000"/>
                  </a:schemeClr>
                </a:solidFill>
              </a:rPr>
              <a:t>Model</a:t>
            </a:r>
            <a:endParaRPr kumimoji="1" lang="zh-CN" alt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6234B6E-16BF-9049-693D-75E6B55A41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463" y="2187676"/>
            <a:ext cx="3032178" cy="256389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B49CD55E-E362-67E8-03F9-E9EC00C3828E}"/>
              </a:ext>
            </a:extLst>
          </p:cNvPr>
          <p:cNvSpPr txBox="1"/>
          <p:nvPr/>
        </p:nvSpPr>
        <p:spPr>
          <a:xfrm>
            <a:off x="9100224" y="1978460"/>
            <a:ext cx="1560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/>
              <a:t>electric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dipole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moment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(?)</a:t>
            </a:r>
            <a:endParaRPr kumimoji="1" lang="zh-CN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4F140C07-0D7D-FC96-4ECE-A3158FA7BCBA}"/>
                  </a:ext>
                </a:extLst>
              </p:cNvPr>
              <p:cNvSpPr txBox="1"/>
              <p:nvPr/>
            </p:nvSpPr>
            <p:spPr>
              <a:xfrm>
                <a:off x="5548662" y="4356957"/>
                <a:ext cx="286747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dirty="0"/>
                  <a:t>Electron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interacts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with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b="1" dirty="0"/>
                  <a:t>virtual</a:t>
                </a:r>
                <a:r>
                  <a:rPr kumimoji="1" lang="zh-CN" altLang="en-US" sz="1600" b="1" dirty="0"/>
                  <a:t> </a:t>
                </a:r>
                <a:r>
                  <a:rPr kumimoji="1" lang="en-US" altLang="zh-CN" sz="1600" b="1" dirty="0"/>
                  <a:t>particle</a:t>
                </a:r>
                <a:r>
                  <a:rPr kumimoji="1" lang="zh-CN" altLang="en-US" sz="1600" b="1" dirty="0"/>
                  <a:t> </a:t>
                </a:r>
                <a:r>
                  <a:rPr kumimoji="1" lang="en-US" altLang="zh-CN" sz="1600" b="1" dirty="0"/>
                  <a:t>X</a:t>
                </a:r>
                <a:r>
                  <a:rPr kumimoji="1" lang="zh-CN" altLang="en-US" sz="1600" b="1" dirty="0"/>
                  <a:t> </a:t>
                </a:r>
                <a:r>
                  <a:rPr kumimoji="1" lang="en-US" altLang="zh-CN" sz="1600" b="1" dirty="0"/>
                  <a:t>(new</a:t>
                </a:r>
                <a:r>
                  <a:rPr kumimoji="1" lang="zh-CN" altLang="en-US" sz="1600" b="1" dirty="0"/>
                  <a:t> </a:t>
                </a:r>
                <a:r>
                  <a:rPr kumimoji="1" lang="en-US" altLang="zh-CN" sz="1600" b="1" dirty="0"/>
                  <a:t>physics)</a:t>
                </a:r>
              </a:p>
              <a:p>
                <a:br>
                  <a:rPr kumimoji="1" lang="en-US" altLang="zh-CN" sz="1600" dirty="0"/>
                </a:br>
                <a:r>
                  <a:rPr kumimoji="1" lang="en-US" altLang="zh-CN" sz="1600" dirty="0">
                    <a:solidFill>
                      <a:schemeClr val="accent3">
                        <a:lumMod val="50000"/>
                      </a:schemeClr>
                    </a:solidFill>
                  </a:rPr>
                  <a:t>1</a:t>
                </a:r>
                <a:r>
                  <a:rPr kumimoji="1" lang="en-US" altLang="zh-CN" sz="1600" baseline="30000" dirty="0">
                    <a:solidFill>
                      <a:schemeClr val="accent3">
                        <a:lumMod val="50000"/>
                      </a:schemeClr>
                    </a:solidFill>
                  </a:rPr>
                  <a:t>st</a:t>
                </a:r>
                <a:r>
                  <a:rPr kumimoji="1" lang="zh-CN" altLang="en-US" sz="1600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chemeClr val="accent3">
                        <a:lumMod val="50000"/>
                      </a:schemeClr>
                    </a:solidFill>
                  </a:rPr>
                  <a:t>order</a:t>
                </a:r>
                <a:r>
                  <a:rPr kumimoji="1" lang="zh-CN" altLang="en-US" sz="1600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chemeClr val="accent3">
                        <a:lumMod val="50000"/>
                      </a:schemeClr>
                    </a:solidFill>
                  </a:rPr>
                  <a:t>perturbation,</a:t>
                </a:r>
                <a:r>
                  <a:rPr kumimoji="1" lang="zh-CN" altLang="en-US" sz="1600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endParaRPr kumimoji="1" lang="en-US" altLang="zh-CN" sz="1600" dirty="0">
                  <a:solidFill>
                    <a:schemeClr val="accent3">
                      <a:lumMod val="50000"/>
                    </a:schemeClr>
                  </a:solidFill>
                </a:endParaRPr>
              </a:p>
              <a:p>
                <a:r>
                  <a:rPr kumimoji="1" lang="en-US" altLang="zh-CN" sz="1600" dirty="0">
                    <a:solidFill>
                      <a:schemeClr val="accent3">
                        <a:lumMod val="50000"/>
                      </a:schemeClr>
                    </a:solidFill>
                  </a:rPr>
                  <a:t>with</a:t>
                </a:r>
                <a:r>
                  <a:rPr kumimoji="1" lang="zh-CN" altLang="en-US" sz="1600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kumimoji="1" lang="en-US" altLang="zh-CN" sz="1600" dirty="0">
                    <a:solidFill>
                      <a:schemeClr val="accent3">
                        <a:lumMod val="50000"/>
                      </a:schemeClr>
                    </a:solidFill>
                  </a:rPr>
                  <a:t>-violating</a:t>
                </a:r>
                <a:r>
                  <a:rPr kumimoji="1" lang="zh-CN" altLang="en-US" sz="1600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chemeClr val="accent3">
                        <a:lumMod val="50000"/>
                      </a:schemeClr>
                    </a:solidFill>
                  </a:rPr>
                  <a:t>phase</a:t>
                </a:r>
                <a:endParaRPr kumimoji="1" lang="zh-CN" altLang="en-US" sz="16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4F140C07-0D7D-FC96-4ECE-A3158FA7BC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662" y="4356957"/>
                <a:ext cx="2867472" cy="1323439"/>
              </a:xfrm>
              <a:prstGeom prst="rect">
                <a:avLst/>
              </a:prstGeom>
              <a:blipFill>
                <a:blip r:embed="rId4"/>
                <a:stretch>
                  <a:fillRect l="-881" t="-1905" b="-47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A71F561A-975A-A291-CCF6-1BF721FF1ADA}"/>
                  </a:ext>
                </a:extLst>
              </p:cNvPr>
              <p:cNvSpPr txBox="1"/>
              <p:nvPr/>
            </p:nvSpPr>
            <p:spPr>
              <a:xfrm>
                <a:off x="7723139" y="3608334"/>
                <a:ext cx="1813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A71F561A-975A-A291-CCF6-1BF721FF1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3139" y="3608334"/>
                <a:ext cx="181396" cy="276999"/>
              </a:xfrm>
              <a:prstGeom prst="rect">
                <a:avLst/>
              </a:prstGeom>
              <a:blipFill>
                <a:blip r:embed="rId5"/>
                <a:stretch>
                  <a:fillRect l="-20000" r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9C8853BE-9C0C-5832-AB6F-3D2DB97D093A}"/>
                  </a:ext>
                </a:extLst>
              </p:cNvPr>
              <p:cNvSpPr txBox="1"/>
              <p:nvPr/>
            </p:nvSpPr>
            <p:spPr>
              <a:xfrm>
                <a:off x="10172674" y="3608333"/>
                <a:ext cx="1813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9C8853BE-9C0C-5832-AB6F-3D2DB97D0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2674" y="3608333"/>
                <a:ext cx="181396" cy="276999"/>
              </a:xfrm>
              <a:prstGeom prst="rect">
                <a:avLst/>
              </a:prstGeom>
              <a:blipFill>
                <a:blip r:embed="rId5"/>
                <a:stretch>
                  <a:fillRect l="-20000" r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5DE63B5-68CF-95F3-4C17-DC96E56A93AE}"/>
                  </a:ext>
                </a:extLst>
              </p:cNvPr>
              <p:cNvSpPr txBox="1"/>
              <p:nvPr/>
            </p:nvSpPr>
            <p:spPr>
              <a:xfrm>
                <a:off x="8737799" y="4079958"/>
                <a:ext cx="2172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5DE63B5-68CF-95F3-4C17-DC96E56A9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799" y="4079958"/>
                <a:ext cx="217239" cy="276999"/>
              </a:xfrm>
              <a:prstGeom prst="rect">
                <a:avLst/>
              </a:prstGeom>
              <a:blipFill>
                <a:blip r:embed="rId6"/>
                <a:stretch>
                  <a:fillRect l="-15789" r="-15789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AFBDA10-B28A-143E-71FE-69DE8400AC0B}"/>
                  </a:ext>
                </a:extLst>
              </p:cNvPr>
              <p:cNvSpPr txBox="1"/>
              <p:nvPr/>
            </p:nvSpPr>
            <p:spPr>
              <a:xfrm>
                <a:off x="8737798" y="2315479"/>
                <a:ext cx="1905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AFBDA10-B28A-143E-71FE-69DE8400A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798" y="2315479"/>
                <a:ext cx="190565" cy="276999"/>
              </a:xfrm>
              <a:prstGeom prst="rect">
                <a:avLst/>
              </a:prstGeom>
              <a:blipFill>
                <a:blip r:embed="rId7"/>
                <a:stretch>
                  <a:fillRect l="-17647" r="-17647" b="-260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876CB61C-A60D-A693-5D7C-6CB6283E3345}"/>
                  </a:ext>
                </a:extLst>
              </p:cNvPr>
              <p:cNvSpPr txBox="1"/>
              <p:nvPr/>
            </p:nvSpPr>
            <p:spPr>
              <a:xfrm>
                <a:off x="8276386" y="3293040"/>
                <a:ext cx="1958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kumimoji="1" lang="zh-CN" altLang="en-US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876CB61C-A60D-A693-5D7C-6CB6283E3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6386" y="3293040"/>
                <a:ext cx="195886" cy="276999"/>
              </a:xfrm>
              <a:prstGeom prst="rect">
                <a:avLst/>
              </a:prstGeom>
              <a:blipFill>
                <a:blip r:embed="rId8"/>
                <a:stretch>
                  <a:fillRect l="-35294" t="-4348" r="-29412" b="-30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36B958D4-6112-2879-FED7-D6BB3859BFCD}"/>
                  </a:ext>
                </a:extLst>
              </p:cNvPr>
              <p:cNvSpPr txBox="1"/>
              <p:nvPr/>
            </p:nvSpPr>
            <p:spPr>
              <a:xfrm>
                <a:off x="9474503" y="3300815"/>
                <a:ext cx="721095" cy="287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sSup>
                        <m:sSupPr>
                          <m:ctrlPr>
                            <a:rPr kumimoji="1" lang="en-US" altLang="zh-CN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b="0" i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CP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kumimoji="1" lang="zh-CN" altLang="en-US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36B958D4-6112-2879-FED7-D6BB3859B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503" y="3300815"/>
                <a:ext cx="721095" cy="287643"/>
              </a:xfrm>
              <a:prstGeom prst="rect">
                <a:avLst/>
              </a:prstGeom>
              <a:blipFill>
                <a:blip r:embed="rId9"/>
                <a:stretch>
                  <a:fillRect l="-8475" t="-4167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227BB51D-450F-C772-68D0-DF1F8A3BEAF9}"/>
                  </a:ext>
                </a:extLst>
              </p:cNvPr>
              <p:cNvSpPr txBox="1"/>
              <p:nvPr/>
            </p:nvSpPr>
            <p:spPr>
              <a:xfrm>
                <a:off x="8026632" y="5111408"/>
                <a:ext cx="25238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zh-CN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kumimoji="1" lang="en-US" altLang="zh-CN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&gt;40</m:t>
                      </m:r>
                      <m:r>
                        <a:rPr kumimoji="1" lang="zh-CN" altLang="en-US" b="0" i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TeV</m:t>
                      </m:r>
                    </m:oMath>
                  </m:oMathPara>
                </a14:m>
                <a:endParaRPr kumimoji="1" lang="en-US" altLang="zh-CN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r>
                  <a:rPr kumimoji="1" lang="en-US" altLang="zh-CN" dirty="0">
                    <a:solidFill>
                      <a:schemeClr val="accent4">
                        <a:lumMod val="50000"/>
                      </a:schemeClr>
                    </a:solidFill>
                  </a:rPr>
                  <a:t>for</a:t>
                </a:r>
                <a:r>
                  <a:rPr kumimoji="1" lang="zh-CN" altLang="en-US" dirty="0">
                    <a:solidFill>
                      <a:schemeClr val="accent4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zh-CN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&lt;1×</m:t>
                    </m:r>
                    <m:sSup>
                      <m:sSupPr>
                        <m:ctrlPr>
                          <a:rPr kumimoji="1" lang="en-US" altLang="zh-CN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−30</m:t>
                        </m:r>
                      </m:sup>
                    </m:sSup>
                    <m:r>
                      <a:rPr kumimoji="1" lang="en-US" altLang="zh-CN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kumimoji="1" lang="en-US" altLang="zh-CN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endParaRPr kumimoji="1" lang="zh-CN" altLang="en-US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227BB51D-450F-C772-68D0-DF1F8A3BE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632" y="5111408"/>
                <a:ext cx="2523832" cy="646331"/>
              </a:xfrm>
              <a:prstGeom prst="rect">
                <a:avLst/>
              </a:prstGeom>
              <a:blipFill>
                <a:blip r:embed="rId10"/>
                <a:stretch>
                  <a:fillRect l="-2513"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749CA32E-110B-0EEC-BE53-AA9F778FA95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71" y="979700"/>
            <a:ext cx="4091565" cy="245104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2334DD2-D38F-20C2-089C-F3D0B96F4A1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98" y="3621994"/>
            <a:ext cx="4090838" cy="2546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FDBA980E-1AA1-C3DC-E7BE-E744647FD4E4}"/>
                  </a:ext>
                </a:extLst>
              </p:cNvPr>
              <p:cNvSpPr txBox="1"/>
              <p:nvPr/>
            </p:nvSpPr>
            <p:spPr>
              <a:xfrm>
                <a:off x="2024297" y="1397587"/>
                <a:ext cx="1596912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zh-CN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LHC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13</m:t>
                      </m:r>
                      <m:r>
                        <m:rPr>
                          <m:sty m:val="p"/>
                        </m:rPr>
                        <a:rPr kumimoji="1" lang="en-US" altLang="zh-CN" sz="2400" b="0" i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TeV</m:t>
                      </m:r>
                    </m:oMath>
                  </m:oMathPara>
                </a14:m>
                <a:endParaRPr kumimoji="1" lang="en-US" altLang="zh-CN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r>
                  <a:rPr kumimoji="1" lang="en-US" altLang="zh-CN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30km</a:t>
                </a:r>
              </a:p>
              <a:p>
                <a:pPr algn="ctr"/>
                <a:r>
                  <a:rPr kumimoji="1" lang="en-US" altLang="zh-CN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~$5</a:t>
                </a:r>
                <a:r>
                  <a:rPr kumimoji="1" lang="zh-CN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kumimoji="1" lang="en-US" altLang="zh-CN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billion</a:t>
                </a:r>
                <a:endParaRPr kumimoji="1" lang="zh-CN" alt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FDBA980E-1AA1-C3DC-E7BE-E744647FD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297" y="1397587"/>
                <a:ext cx="1596912" cy="1569660"/>
              </a:xfrm>
              <a:prstGeom prst="rect">
                <a:avLst/>
              </a:prstGeom>
              <a:blipFill>
                <a:blip r:embed="rId14"/>
                <a:stretch>
                  <a:fillRect l="-6299" t="-3200" r="-7874" b="-104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E5BEE7A-F1FA-D504-F8AF-81DDACEE3A83}"/>
                  </a:ext>
                </a:extLst>
              </p:cNvPr>
              <p:cNvSpPr txBox="1"/>
              <p:nvPr/>
            </p:nvSpPr>
            <p:spPr>
              <a:xfrm>
                <a:off x="1945750" y="4110484"/>
                <a:ext cx="1754006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zh-CN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EDM</a:t>
                </a:r>
                <a:r>
                  <a:rPr kumimoji="1" lang="zh-CN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kumimoji="1" lang="en-US" altLang="zh-CN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search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i="1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kumimoji="1" lang="en-US" altLang="zh-CN" sz="2400" b="0" i="1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40</m:t>
                      </m:r>
                      <m:r>
                        <m:rPr>
                          <m:sty m:val="p"/>
                        </m:rPr>
                        <a:rPr kumimoji="1" lang="en-US" altLang="zh-CN" sz="2400" b="0" i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TeV</m:t>
                      </m:r>
                    </m:oMath>
                  </m:oMathPara>
                </a14:m>
                <a:endParaRPr kumimoji="1" lang="en-US" altLang="zh-CN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i="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0.005</m:t>
                      </m:r>
                      <m:r>
                        <m:rPr>
                          <m:sty m:val="p"/>
                        </m:rPr>
                        <a:rPr kumimoji="1" lang="en-US" altLang="zh-CN" sz="2400" i="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km</m:t>
                      </m:r>
                    </m:oMath>
                  </m:oMathPara>
                </a14:m>
                <a:endParaRPr kumimoji="1" lang="en-US" altLang="zh-CN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r>
                  <a:rPr kumimoji="1" lang="en-US" altLang="zh-CN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~$5</a:t>
                </a:r>
                <a:r>
                  <a:rPr kumimoji="1" lang="zh-CN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kumimoji="1" lang="en-US" altLang="zh-CN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million</a:t>
                </a:r>
                <a:endParaRPr kumimoji="1" lang="zh-CN" alt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E5BEE7A-F1FA-D504-F8AF-81DDACEE3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5750" y="4110484"/>
                <a:ext cx="1754006" cy="1569660"/>
              </a:xfrm>
              <a:prstGeom prst="rect">
                <a:avLst/>
              </a:prstGeom>
              <a:blipFill>
                <a:blip r:embed="rId15"/>
                <a:stretch>
                  <a:fillRect l="-5755" t="-4000" r="-7194" b="-104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>
            <a:extLst>
              <a:ext uri="{FF2B5EF4-FFF2-40B4-BE49-F238E27FC236}">
                <a16:creationId xmlns:a16="http://schemas.microsoft.com/office/drawing/2014/main" id="{6946020D-A935-C7CC-CBF3-266F8F8EA19F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EA05CFF-F14F-C8FC-62EA-CFF70AC37C84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752B648-4E03-CBBD-DC08-80A7001C98AC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49170C46-58E1-CA43-4FDA-8696A825BEEC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595C60B-D82B-FD0D-43A0-58F4CE60CED5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7509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F40A0-08A9-6A4E-87CF-0B46344A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How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to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make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a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good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EDM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measurement?</a:t>
            </a:r>
            <a:endParaRPr kumimoji="1" lang="zh-CN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89C2589-9F37-B004-67C3-75880797F7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9880" y="828000"/>
                <a:ext cx="10260000" cy="529200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kumimoji="1" lang="en-US" altLang="zh-CN" dirty="0"/>
                  <a:t>Measurement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are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intrinsically limited by the quantum shot noise:</a:t>
                </a:r>
              </a:p>
              <a:p>
                <a:pPr marL="0" indent="0">
                  <a:lnSpc>
                    <a:spcPct val="2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stat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kumimoji="1" lang="en-US" altLang="zh-CN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eff</m:t>
                              </m:r>
                            </m:sub>
                          </m:sSub>
                          <m:r>
                            <a:rPr kumimoji="1" lang="en-US" altLang="zh-CN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ad>
                            <m:radPr>
                              <m:degHide m:val="on"/>
                              <m:ctrlPr>
                                <a:rPr kumimoji="1" lang="en-US" altLang="zh-CN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zh-CN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  <m:r>
                            <a:rPr kumimoji="1" lang="en-US" altLang="zh-CN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89C2589-9F37-B004-67C3-75880797F7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880" y="828000"/>
                <a:ext cx="10260000" cy="5292000"/>
              </a:xfrm>
              <a:blipFill>
                <a:blip r:embed="rId2"/>
                <a:stretch>
                  <a:fillRect l="-3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CD608D9-D4ED-08D6-46C2-73C8A253EF9E}"/>
                  </a:ext>
                </a:extLst>
              </p:cNvPr>
              <p:cNvSpPr/>
              <p:nvPr/>
            </p:nvSpPr>
            <p:spPr>
              <a:xfrm>
                <a:off x="7762903" y="1700271"/>
                <a:ext cx="2702560" cy="738664"/>
              </a:xfrm>
              <a:prstGeom prst="rect">
                <a:avLst/>
              </a:prstGeom>
              <a:ln w="19050">
                <a:noFill/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883875"/>
                          <a:gd name="connsiteY0" fmla="*/ 0 h 861774"/>
                          <a:gd name="connsiteX1" fmla="*/ 634453 w 2883875"/>
                          <a:gd name="connsiteY1" fmla="*/ 0 h 861774"/>
                          <a:gd name="connsiteX2" fmla="*/ 1240066 w 2883875"/>
                          <a:gd name="connsiteY2" fmla="*/ 0 h 861774"/>
                          <a:gd name="connsiteX3" fmla="*/ 1845680 w 2883875"/>
                          <a:gd name="connsiteY3" fmla="*/ 0 h 861774"/>
                          <a:gd name="connsiteX4" fmla="*/ 2335939 w 2883875"/>
                          <a:gd name="connsiteY4" fmla="*/ 0 h 861774"/>
                          <a:gd name="connsiteX5" fmla="*/ 2883875 w 2883875"/>
                          <a:gd name="connsiteY5" fmla="*/ 0 h 861774"/>
                          <a:gd name="connsiteX6" fmla="*/ 2883875 w 2883875"/>
                          <a:gd name="connsiteY6" fmla="*/ 439505 h 861774"/>
                          <a:gd name="connsiteX7" fmla="*/ 2883875 w 2883875"/>
                          <a:gd name="connsiteY7" fmla="*/ 861774 h 861774"/>
                          <a:gd name="connsiteX8" fmla="*/ 2307100 w 2883875"/>
                          <a:gd name="connsiteY8" fmla="*/ 861774 h 861774"/>
                          <a:gd name="connsiteX9" fmla="*/ 1816841 w 2883875"/>
                          <a:gd name="connsiteY9" fmla="*/ 861774 h 861774"/>
                          <a:gd name="connsiteX10" fmla="*/ 1326583 w 2883875"/>
                          <a:gd name="connsiteY10" fmla="*/ 861774 h 861774"/>
                          <a:gd name="connsiteX11" fmla="*/ 720969 w 2883875"/>
                          <a:gd name="connsiteY11" fmla="*/ 861774 h 861774"/>
                          <a:gd name="connsiteX12" fmla="*/ 0 w 2883875"/>
                          <a:gd name="connsiteY12" fmla="*/ 861774 h 861774"/>
                          <a:gd name="connsiteX13" fmla="*/ 0 w 2883875"/>
                          <a:gd name="connsiteY13" fmla="*/ 413652 h 861774"/>
                          <a:gd name="connsiteX14" fmla="*/ 0 w 2883875"/>
                          <a:gd name="connsiteY14" fmla="*/ 0 h 8617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2883875" h="861774" fill="none" extrusionOk="0">
                            <a:moveTo>
                              <a:pt x="0" y="0"/>
                            </a:moveTo>
                            <a:cubicBezTo>
                              <a:pt x="274924" y="-2335"/>
                              <a:pt x="317708" y="41336"/>
                              <a:pt x="634453" y="0"/>
                            </a:cubicBezTo>
                            <a:cubicBezTo>
                              <a:pt x="951198" y="-41336"/>
                              <a:pt x="1098320" y="11660"/>
                              <a:pt x="1240066" y="0"/>
                            </a:cubicBezTo>
                            <a:cubicBezTo>
                              <a:pt x="1381812" y="-11660"/>
                              <a:pt x="1693761" y="25597"/>
                              <a:pt x="1845680" y="0"/>
                            </a:cubicBezTo>
                            <a:cubicBezTo>
                              <a:pt x="1997599" y="-25597"/>
                              <a:pt x="2094396" y="6333"/>
                              <a:pt x="2335939" y="0"/>
                            </a:cubicBezTo>
                            <a:cubicBezTo>
                              <a:pt x="2577482" y="-6333"/>
                              <a:pt x="2612319" y="26433"/>
                              <a:pt x="2883875" y="0"/>
                            </a:cubicBezTo>
                            <a:cubicBezTo>
                              <a:pt x="2909397" y="128179"/>
                              <a:pt x="2846724" y="310060"/>
                              <a:pt x="2883875" y="439505"/>
                            </a:cubicBezTo>
                            <a:cubicBezTo>
                              <a:pt x="2921026" y="568951"/>
                              <a:pt x="2850586" y="724148"/>
                              <a:pt x="2883875" y="861774"/>
                            </a:cubicBezTo>
                            <a:cubicBezTo>
                              <a:pt x="2758090" y="928525"/>
                              <a:pt x="2571009" y="811917"/>
                              <a:pt x="2307100" y="861774"/>
                            </a:cubicBezTo>
                            <a:cubicBezTo>
                              <a:pt x="2043191" y="911631"/>
                              <a:pt x="2057772" y="860121"/>
                              <a:pt x="1816841" y="861774"/>
                            </a:cubicBezTo>
                            <a:cubicBezTo>
                              <a:pt x="1575910" y="863427"/>
                              <a:pt x="1505820" y="808932"/>
                              <a:pt x="1326583" y="861774"/>
                            </a:cubicBezTo>
                            <a:cubicBezTo>
                              <a:pt x="1147346" y="914616"/>
                              <a:pt x="1004029" y="825305"/>
                              <a:pt x="720969" y="861774"/>
                            </a:cubicBezTo>
                            <a:cubicBezTo>
                              <a:pt x="437909" y="898243"/>
                              <a:pt x="327867" y="788439"/>
                              <a:pt x="0" y="861774"/>
                            </a:cubicBezTo>
                            <a:cubicBezTo>
                              <a:pt x="-9549" y="694225"/>
                              <a:pt x="53250" y="583103"/>
                              <a:pt x="0" y="413652"/>
                            </a:cubicBezTo>
                            <a:cubicBezTo>
                              <a:pt x="-53250" y="244201"/>
                              <a:pt x="41833" y="171990"/>
                              <a:pt x="0" y="0"/>
                            </a:cubicBezTo>
                            <a:close/>
                          </a:path>
                          <a:path w="2883875" h="861774" stroke="0" extrusionOk="0">
                            <a:moveTo>
                              <a:pt x="0" y="0"/>
                            </a:moveTo>
                            <a:cubicBezTo>
                              <a:pt x="200370" y="-31994"/>
                              <a:pt x="281159" y="25160"/>
                              <a:pt x="547936" y="0"/>
                            </a:cubicBezTo>
                            <a:cubicBezTo>
                              <a:pt x="814713" y="-25160"/>
                              <a:pt x="929939" y="45021"/>
                              <a:pt x="1038195" y="0"/>
                            </a:cubicBezTo>
                            <a:cubicBezTo>
                              <a:pt x="1146451" y="-45021"/>
                              <a:pt x="1381472" y="53174"/>
                              <a:pt x="1672648" y="0"/>
                            </a:cubicBezTo>
                            <a:cubicBezTo>
                              <a:pt x="1963824" y="-53174"/>
                              <a:pt x="2083358" y="37937"/>
                              <a:pt x="2220584" y="0"/>
                            </a:cubicBezTo>
                            <a:cubicBezTo>
                              <a:pt x="2357810" y="-37937"/>
                              <a:pt x="2721794" y="24537"/>
                              <a:pt x="2883875" y="0"/>
                            </a:cubicBezTo>
                            <a:cubicBezTo>
                              <a:pt x="2927635" y="134937"/>
                              <a:pt x="2843450" y="273834"/>
                              <a:pt x="2883875" y="448122"/>
                            </a:cubicBezTo>
                            <a:cubicBezTo>
                              <a:pt x="2924300" y="622410"/>
                              <a:pt x="2851810" y="730354"/>
                              <a:pt x="2883875" y="861774"/>
                            </a:cubicBezTo>
                            <a:cubicBezTo>
                              <a:pt x="2717833" y="916933"/>
                              <a:pt x="2570668" y="801519"/>
                              <a:pt x="2307100" y="861774"/>
                            </a:cubicBezTo>
                            <a:cubicBezTo>
                              <a:pt x="2043533" y="922029"/>
                              <a:pt x="2001655" y="810299"/>
                              <a:pt x="1816841" y="861774"/>
                            </a:cubicBezTo>
                            <a:cubicBezTo>
                              <a:pt x="1632027" y="913249"/>
                              <a:pt x="1522083" y="807325"/>
                              <a:pt x="1240066" y="861774"/>
                            </a:cubicBezTo>
                            <a:cubicBezTo>
                              <a:pt x="958050" y="916223"/>
                              <a:pt x="840834" y="800737"/>
                              <a:pt x="663291" y="861774"/>
                            </a:cubicBezTo>
                            <a:cubicBezTo>
                              <a:pt x="485748" y="922811"/>
                              <a:pt x="236898" y="793500"/>
                              <a:pt x="0" y="861774"/>
                            </a:cubicBezTo>
                            <a:cubicBezTo>
                              <a:pt x="-31804" y="770765"/>
                              <a:pt x="6531" y="636433"/>
                              <a:pt x="0" y="413652"/>
                            </a:cubicBezTo>
                            <a:cubicBezTo>
                              <a:pt x="-6531" y="190871"/>
                              <a:pt x="25083" y="14977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40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4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40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lang="en-US" altLang="zh-CN" sz="1400" dirty="0">
                    <a:solidFill>
                      <a:schemeClr val="accent3">
                        <a:lumMod val="50000"/>
                      </a:schemeClr>
                    </a:solidFill>
                  </a:rPr>
                  <a:t>   ---   effective electric field</a:t>
                </a:r>
              </a:p>
              <a:p>
                <a:r>
                  <a:rPr lang="en-US" altLang="zh-CN" sz="1400" b="0" dirty="0">
                    <a:solidFill>
                      <a:schemeClr val="accent3">
                        <a:lumMod val="50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altLang="zh-CN" sz="1400" dirty="0">
                    <a:solidFill>
                      <a:schemeClr val="accent3">
                        <a:lumMod val="50000"/>
                      </a:schemeClr>
                    </a:solidFill>
                  </a:rPr>
                  <a:t>     ---   coherence time</a:t>
                </a:r>
              </a:p>
              <a:p>
                <a:r>
                  <a:rPr lang="en-US" altLang="zh-CN" sz="1400" b="0" dirty="0">
                    <a:solidFill>
                      <a:schemeClr val="accent3">
                        <a:lumMod val="50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CN" sz="1400" dirty="0">
                    <a:solidFill>
                      <a:schemeClr val="accent3">
                        <a:lumMod val="50000"/>
                      </a:schemeClr>
                    </a:solidFill>
                  </a:rPr>
                  <a:t>    ---   number of particles</a:t>
                </a: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CD608D9-D4ED-08D6-46C2-73C8A253EF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903" y="1700271"/>
                <a:ext cx="2702560" cy="738664"/>
              </a:xfrm>
              <a:prstGeom prst="rect">
                <a:avLst/>
              </a:prstGeom>
              <a:blipFill>
                <a:blip r:embed="rId3"/>
                <a:stretch>
                  <a:fillRect t="-1695" b="-10169"/>
                </a:stretch>
              </a:blipFill>
              <a:ln w="19050">
                <a:noFill/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883875"/>
                          <a:gd name="connsiteY0" fmla="*/ 0 h 861774"/>
                          <a:gd name="connsiteX1" fmla="*/ 634453 w 2883875"/>
                          <a:gd name="connsiteY1" fmla="*/ 0 h 861774"/>
                          <a:gd name="connsiteX2" fmla="*/ 1240066 w 2883875"/>
                          <a:gd name="connsiteY2" fmla="*/ 0 h 861774"/>
                          <a:gd name="connsiteX3" fmla="*/ 1845680 w 2883875"/>
                          <a:gd name="connsiteY3" fmla="*/ 0 h 861774"/>
                          <a:gd name="connsiteX4" fmla="*/ 2335939 w 2883875"/>
                          <a:gd name="connsiteY4" fmla="*/ 0 h 861774"/>
                          <a:gd name="connsiteX5" fmla="*/ 2883875 w 2883875"/>
                          <a:gd name="connsiteY5" fmla="*/ 0 h 861774"/>
                          <a:gd name="connsiteX6" fmla="*/ 2883875 w 2883875"/>
                          <a:gd name="connsiteY6" fmla="*/ 439505 h 861774"/>
                          <a:gd name="connsiteX7" fmla="*/ 2883875 w 2883875"/>
                          <a:gd name="connsiteY7" fmla="*/ 861774 h 861774"/>
                          <a:gd name="connsiteX8" fmla="*/ 2307100 w 2883875"/>
                          <a:gd name="connsiteY8" fmla="*/ 861774 h 861774"/>
                          <a:gd name="connsiteX9" fmla="*/ 1816841 w 2883875"/>
                          <a:gd name="connsiteY9" fmla="*/ 861774 h 861774"/>
                          <a:gd name="connsiteX10" fmla="*/ 1326583 w 2883875"/>
                          <a:gd name="connsiteY10" fmla="*/ 861774 h 861774"/>
                          <a:gd name="connsiteX11" fmla="*/ 720969 w 2883875"/>
                          <a:gd name="connsiteY11" fmla="*/ 861774 h 861774"/>
                          <a:gd name="connsiteX12" fmla="*/ 0 w 2883875"/>
                          <a:gd name="connsiteY12" fmla="*/ 861774 h 861774"/>
                          <a:gd name="connsiteX13" fmla="*/ 0 w 2883875"/>
                          <a:gd name="connsiteY13" fmla="*/ 413652 h 861774"/>
                          <a:gd name="connsiteX14" fmla="*/ 0 w 2883875"/>
                          <a:gd name="connsiteY14" fmla="*/ 0 h 8617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2883875" h="861774" fill="none" extrusionOk="0">
                            <a:moveTo>
                              <a:pt x="0" y="0"/>
                            </a:moveTo>
                            <a:cubicBezTo>
                              <a:pt x="274924" y="-2335"/>
                              <a:pt x="317708" y="41336"/>
                              <a:pt x="634453" y="0"/>
                            </a:cubicBezTo>
                            <a:cubicBezTo>
                              <a:pt x="951198" y="-41336"/>
                              <a:pt x="1098320" y="11660"/>
                              <a:pt x="1240066" y="0"/>
                            </a:cubicBezTo>
                            <a:cubicBezTo>
                              <a:pt x="1381812" y="-11660"/>
                              <a:pt x="1693761" y="25597"/>
                              <a:pt x="1845680" y="0"/>
                            </a:cubicBezTo>
                            <a:cubicBezTo>
                              <a:pt x="1997599" y="-25597"/>
                              <a:pt x="2094396" y="6333"/>
                              <a:pt x="2335939" y="0"/>
                            </a:cubicBezTo>
                            <a:cubicBezTo>
                              <a:pt x="2577482" y="-6333"/>
                              <a:pt x="2612319" y="26433"/>
                              <a:pt x="2883875" y="0"/>
                            </a:cubicBezTo>
                            <a:cubicBezTo>
                              <a:pt x="2909397" y="128179"/>
                              <a:pt x="2846724" y="310060"/>
                              <a:pt x="2883875" y="439505"/>
                            </a:cubicBezTo>
                            <a:cubicBezTo>
                              <a:pt x="2921026" y="568951"/>
                              <a:pt x="2850586" y="724148"/>
                              <a:pt x="2883875" y="861774"/>
                            </a:cubicBezTo>
                            <a:cubicBezTo>
                              <a:pt x="2758090" y="928525"/>
                              <a:pt x="2571009" y="811917"/>
                              <a:pt x="2307100" y="861774"/>
                            </a:cubicBezTo>
                            <a:cubicBezTo>
                              <a:pt x="2043191" y="911631"/>
                              <a:pt x="2057772" y="860121"/>
                              <a:pt x="1816841" y="861774"/>
                            </a:cubicBezTo>
                            <a:cubicBezTo>
                              <a:pt x="1575910" y="863427"/>
                              <a:pt x="1505820" y="808932"/>
                              <a:pt x="1326583" y="861774"/>
                            </a:cubicBezTo>
                            <a:cubicBezTo>
                              <a:pt x="1147346" y="914616"/>
                              <a:pt x="1004029" y="825305"/>
                              <a:pt x="720969" y="861774"/>
                            </a:cubicBezTo>
                            <a:cubicBezTo>
                              <a:pt x="437909" y="898243"/>
                              <a:pt x="327867" y="788439"/>
                              <a:pt x="0" y="861774"/>
                            </a:cubicBezTo>
                            <a:cubicBezTo>
                              <a:pt x="-9549" y="694225"/>
                              <a:pt x="53250" y="583103"/>
                              <a:pt x="0" y="413652"/>
                            </a:cubicBezTo>
                            <a:cubicBezTo>
                              <a:pt x="-53250" y="244201"/>
                              <a:pt x="41833" y="171990"/>
                              <a:pt x="0" y="0"/>
                            </a:cubicBezTo>
                            <a:close/>
                          </a:path>
                          <a:path w="2883875" h="861774" stroke="0" extrusionOk="0">
                            <a:moveTo>
                              <a:pt x="0" y="0"/>
                            </a:moveTo>
                            <a:cubicBezTo>
                              <a:pt x="200370" y="-31994"/>
                              <a:pt x="281159" y="25160"/>
                              <a:pt x="547936" y="0"/>
                            </a:cubicBezTo>
                            <a:cubicBezTo>
                              <a:pt x="814713" y="-25160"/>
                              <a:pt x="929939" y="45021"/>
                              <a:pt x="1038195" y="0"/>
                            </a:cubicBezTo>
                            <a:cubicBezTo>
                              <a:pt x="1146451" y="-45021"/>
                              <a:pt x="1381472" y="53174"/>
                              <a:pt x="1672648" y="0"/>
                            </a:cubicBezTo>
                            <a:cubicBezTo>
                              <a:pt x="1963824" y="-53174"/>
                              <a:pt x="2083358" y="37937"/>
                              <a:pt x="2220584" y="0"/>
                            </a:cubicBezTo>
                            <a:cubicBezTo>
                              <a:pt x="2357810" y="-37937"/>
                              <a:pt x="2721794" y="24537"/>
                              <a:pt x="2883875" y="0"/>
                            </a:cubicBezTo>
                            <a:cubicBezTo>
                              <a:pt x="2927635" y="134937"/>
                              <a:pt x="2843450" y="273834"/>
                              <a:pt x="2883875" y="448122"/>
                            </a:cubicBezTo>
                            <a:cubicBezTo>
                              <a:pt x="2924300" y="622410"/>
                              <a:pt x="2851810" y="730354"/>
                              <a:pt x="2883875" y="861774"/>
                            </a:cubicBezTo>
                            <a:cubicBezTo>
                              <a:pt x="2717833" y="916933"/>
                              <a:pt x="2570668" y="801519"/>
                              <a:pt x="2307100" y="861774"/>
                            </a:cubicBezTo>
                            <a:cubicBezTo>
                              <a:pt x="2043533" y="922029"/>
                              <a:pt x="2001655" y="810299"/>
                              <a:pt x="1816841" y="861774"/>
                            </a:cubicBezTo>
                            <a:cubicBezTo>
                              <a:pt x="1632027" y="913249"/>
                              <a:pt x="1522083" y="807325"/>
                              <a:pt x="1240066" y="861774"/>
                            </a:cubicBezTo>
                            <a:cubicBezTo>
                              <a:pt x="958050" y="916223"/>
                              <a:pt x="840834" y="800737"/>
                              <a:pt x="663291" y="861774"/>
                            </a:cubicBezTo>
                            <a:cubicBezTo>
                              <a:pt x="485748" y="922811"/>
                              <a:pt x="236898" y="793500"/>
                              <a:pt x="0" y="861774"/>
                            </a:cubicBezTo>
                            <a:cubicBezTo>
                              <a:pt x="-31804" y="770765"/>
                              <a:pt x="6531" y="636433"/>
                              <a:pt x="0" y="413652"/>
                            </a:cubicBezTo>
                            <a:cubicBezTo>
                              <a:pt x="-6531" y="190871"/>
                              <a:pt x="25083" y="14977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026362E0-5FAA-251E-6923-CE48E1DCD4F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7838" y="2566267"/>
            <a:ext cx="8504081" cy="26840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B169C4B-5620-66CF-6C9A-DCFA2BC3410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20" y="1584653"/>
            <a:ext cx="3045333" cy="1082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F5E32C7-C8E3-10C8-93AB-480D59D47E43}"/>
                  </a:ext>
                </a:extLst>
              </p:cNvPr>
              <p:cNvSpPr txBox="1"/>
              <p:nvPr/>
            </p:nvSpPr>
            <p:spPr>
              <a:xfrm>
                <a:off x="2132266" y="5349615"/>
                <a:ext cx="1197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/>
                  <a:t>Big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field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F5E32C7-C8E3-10C8-93AB-480D59D47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266" y="5349615"/>
                <a:ext cx="1197187" cy="369332"/>
              </a:xfrm>
              <a:prstGeom prst="rect">
                <a:avLst/>
              </a:prstGeom>
              <a:blipFill>
                <a:blip r:embed="rId6"/>
                <a:stretch>
                  <a:fillRect l="-5263" t="-6667" r="-3158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585F353A-DDEA-1D51-587F-782727B54376}"/>
              </a:ext>
            </a:extLst>
          </p:cNvPr>
          <p:cNvSpPr txBox="1"/>
          <p:nvPr/>
        </p:nvSpPr>
        <p:spPr>
          <a:xfrm>
            <a:off x="4353758" y="5211116"/>
            <a:ext cx="209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/>
              <a:t>Long</a:t>
            </a:r>
            <a:r>
              <a:rPr kumimoji="1" lang="zh-CN" altLang="en-US" dirty="0"/>
              <a:t> </a:t>
            </a:r>
            <a:r>
              <a:rPr kumimoji="1" lang="en-US" altLang="zh-CN" dirty="0"/>
              <a:t>coherence</a:t>
            </a:r>
          </a:p>
          <a:p>
            <a:pPr algn="ctr"/>
            <a:r>
              <a:rPr kumimoji="1" lang="en-US" altLang="zh-CN" dirty="0"/>
              <a:t>(narrow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resonance)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CFCCFFB-632F-5CC1-CA18-7B286692C626}"/>
                  </a:ext>
                </a:extLst>
              </p:cNvPr>
              <p:cNvSpPr txBox="1"/>
              <p:nvPr/>
            </p:nvSpPr>
            <p:spPr>
              <a:xfrm>
                <a:off x="6972750" y="5191655"/>
                <a:ext cx="2530757" cy="6852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zh-CN" dirty="0"/>
                  <a:t>better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statistics</a:t>
                </a:r>
              </a:p>
              <a:p>
                <a:pPr algn="ctr"/>
                <a:r>
                  <a:rPr kumimoji="1" lang="en-US" altLang="zh-CN" dirty="0"/>
                  <a:t>(split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resonance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by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rad>
                  </m:oMath>
                </a14:m>
                <a:r>
                  <a:rPr kumimoji="1" lang="en-US" altLang="zh-CN" dirty="0"/>
                  <a:t>)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CFCCFFB-632F-5CC1-CA18-7B286692C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750" y="5191655"/>
                <a:ext cx="2530757" cy="685252"/>
              </a:xfrm>
              <a:prstGeom prst="rect">
                <a:avLst/>
              </a:prstGeom>
              <a:blipFill>
                <a:blip r:embed="rId7"/>
                <a:stretch>
                  <a:fillRect l="-1000" t="-3636" r="-500" b="-127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合 21">
            <a:extLst>
              <a:ext uri="{FF2B5EF4-FFF2-40B4-BE49-F238E27FC236}">
                <a16:creationId xmlns:a16="http://schemas.microsoft.com/office/drawing/2014/main" id="{2F5BC052-12EC-3436-694B-7F434C938CC0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E3EE9FCA-303B-ABB2-FA1A-2ADBBFE0E2DF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23B25F65-1BA2-40DD-FBE3-702B0C65C684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ACED22C-F1FE-7F5D-575B-5F369179F18D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80ADA8D3-1B63-1762-0A3D-33687A9C94B0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FDCFA31A-5947-B7D8-BCD2-F40EEACC46F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148" y="2589775"/>
            <a:ext cx="555540" cy="7499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971BE13-1294-362B-6099-DB1C6F33AC28}"/>
              </a:ext>
            </a:extLst>
          </p:cNvPr>
          <p:cNvSpPr txBox="1"/>
          <p:nvPr/>
        </p:nvSpPr>
        <p:spPr>
          <a:xfrm>
            <a:off x="8862504" y="3311580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E.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Cornell</a:t>
            </a:r>
            <a:endParaRPr kumimoji="1" lang="zh-CN" altLang="en-US" sz="1400" dirty="0"/>
          </a:p>
        </p:txBody>
      </p:sp>
      <p:pic>
        <p:nvPicPr>
          <p:cNvPr id="1026" name="Picture 2" descr="Nobel Prize - Wikipedia">
            <a:extLst>
              <a:ext uri="{FF2B5EF4-FFF2-40B4-BE49-F238E27FC236}">
                <a16:creationId xmlns:a16="http://schemas.microsoft.com/office/drawing/2014/main" id="{08ACF096-54E8-438E-31C8-001513379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8354" y="2694400"/>
            <a:ext cx="569641" cy="56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93F7589-7725-7B17-7C97-B1B7ED9193F8}"/>
              </a:ext>
            </a:extLst>
          </p:cNvPr>
          <p:cNvSpPr txBox="1"/>
          <p:nvPr/>
        </p:nvSpPr>
        <p:spPr>
          <a:xfrm>
            <a:off x="9810995" y="3334663"/>
            <a:ext cx="9838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/>
              <a:t>Physics</a:t>
            </a:r>
            <a:r>
              <a:rPr kumimoji="1" lang="zh-CN" altLang="en-US" sz="1100" dirty="0"/>
              <a:t> </a:t>
            </a:r>
            <a:r>
              <a:rPr kumimoji="1" lang="en-US" altLang="zh-CN" sz="1100" dirty="0"/>
              <a:t>2001</a:t>
            </a:r>
            <a:endParaRPr kumimoji="1"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17203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88404-D163-4E4A-8213-0A65CAC51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FA275E-BA5C-2F94-8DC0-8EFA2C3BA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ACME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approach</a:t>
            </a:r>
            <a:endParaRPr kumimoji="1" lang="zh-CN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66B12C9-04FD-5279-A560-E18D7546CA69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B564428-6FAD-F17B-0C66-67910AE44DD8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A357DDC-2F1C-E5A9-E372-5B481853B17C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3BF851C-5BBF-4DB0-9A38-20C53B235DEA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Individual</a:t>
              </a:r>
              <a:r>
                <a:rPr kumimoji="1" lang="zh-CN" altLang="en-US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projects</a:t>
              </a:r>
              <a:r>
                <a:rPr kumimoji="1" lang="zh-CN" altLang="en-US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47AB025-BD8D-4298-DB6E-F962F29E72ED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664AA48-C3E9-283B-C472-BA6284671E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147" y="1472281"/>
            <a:ext cx="1826580" cy="963386"/>
          </a:xfrm>
          <a:prstGeom prst="rect">
            <a:avLst/>
          </a:prstGeom>
        </p:spPr>
      </p:pic>
      <p:pic>
        <p:nvPicPr>
          <p:cNvPr id="19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A6BB5968-896D-6F7A-4E04-1E7862AD89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823378" y="1723061"/>
            <a:ext cx="262452" cy="236773"/>
          </a:xfrm>
          <a:prstGeom prst="rect">
            <a:avLst/>
          </a:prstGeom>
        </p:spPr>
      </p:pic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2F030726-4433-A5D5-D933-8CD6ACDAD12D}"/>
              </a:ext>
            </a:extLst>
          </p:cNvPr>
          <p:cNvCxnSpPr>
            <a:cxnSpLocks/>
          </p:cNvCxnSpPr>
          <p:nvPr/>
        </p:nvCxnSpPr>
        <p:spPr>
          <a:xfrm>
            <a:off x="1990459" y="1423191"/>
            <a:ext cx="1964145" cy="28703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61ADDAC7-D8A5-A8B9-E607-3837B8B79993}"/>
              </a:ext>
            </a:extLst>
          </p:cNvPr>
          <p:cNvCxnSpPr>
            <a:cxnSpLocks/>
          </p:cNvCxnSpPr>
          <p:nvPr/>
        </p:nvCxnSpPr>
        <p:spPr>
          <a:xfrm flipV="1">
            <a:off x="1969156" y="1972674"/>
            <a:ext cx="1985448" cy="3206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568C4A5-613D-FB62-6E50-9C9B12D23EF9}"/>
              </a:ext>
            </a:extLst>
          </p:cNvPr>
          <p:cNvGrpSpPr/>
          <p:nvPr/>
        </p:nvGrpSpPr>
        <p:grpSpPr>
          <a:xfrm>
            <a:off x="1122098" y="1012775"/>
            <a:ext cx="720000" cy="1394891"/>
            <a:chOff x="1276812" y="2850788"/>
            <a:chExt cx="720000" cy="1394891"/>
          </a:xfrm>
        </p:grpSpPr>
        <p:cxnSp>
          <p:nvCxnSpPr>
            <p:cNvPr id="24" name="直线箭头连接符 23">
              <a:extLst>
                <a:ext uri="{FF2B5EF4-FFF2-40B4-BE49-F238E27FC236}">
                  <a16:creationId xmlns:a16="http://schemas.microsoft.com/office/drawing/2014/main" id="{49DB345F-CB99-29D6-EBFA-BFDB31EC27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2319" y="2859932"/>
              <a:ext cx="0" cy="886341"/>
            </a:xfrm>
            <a:prstGeom prst="straightConnector1">
              <a:avLst/>
            </a:prstGeom>
            <a:ln w="19050">
              <a:solidFill>
                <a:srgbClr val="B139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线箭头连接符 25">
              <a:extLst>
                <a:ext uri="{FF2B5EF4-FFF2-40B4-BE49-F238E27FC236}">
                  <a16:creationId xmlns:a16="http://schemas.microsoft.com/office/drawing/2014/main" id="{391858DF-FF0E-4535-86C0-2AC8881F2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2532" y="2859934"/>
              <a:ext cx="0" cy="982983"/>
            </a:xfrm>
            <a:prstGeom prst="straightConnector1">
              <a:avLst/>
            </a:prstGeom>
            <a:ln w="19050">
              <a:solidFill>
                <a:srgbClr val="3E65AE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62B2A521-8070-F7E1-5D05-91C3134B3082}"/>
                </a:ext>
              </a:extLst>
            </p:cNvPr>
            <p:cNvGrpSpPr/>
            <p:nvPr/>
          </p:nvGrpSpPr>
          <p:grpSpPr>
            <a:xfrm>
              <a:off x="1276812" y="3407719"/>
              <a:ext cx="720000" cy="837960"/>
              <a:chOff x="1612952" y="2530943"/>
              <a:chExt cx="720000" cy="837960"/>
            </a:xfrm>
          </p:grpSpPr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E9D6DFD7-7F17-1780-B7AC-73C0C22C9E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00000">
                <a:off x="1612952" y="2606141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D983BA"/>
                  </a:gs>
                  <a:gs pos="30000">
                    <a:srgbClr val="EAC7A4"/>
                  </a:gs>
                  <a:gs pos="70000">
                    <a:srgbClr val="EAC7A4"/>
                  </a:gs>
                  <a:gs pos="100000">
                    <a:srgbClr val="56B2D9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EDB37A"/>
                  </a:solidFill>
                </a:endParaRPr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1AEF7E3C-B561-01C7-8EFB-0BF35A764CEB}"/>
                  </a:ext>
                </a:extLst>
              </p:cNvPr>
              <p:cNvSpPr txBox="1"/>
              <p:nvPr/>
            </p:nvSpPr>
            <p:spPr>
              <a:xfrm>
                <a:off x="1812491" y="2530943"/>
                <a:ext cx="3209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 dirty="0"/>
                  <a:t>+</a:t>
                </a:r>
                <a:endParaRPr kumimoji="1" lang="zh-CN" altLang="en-US" sz="1600" dirty="0"/>
              </a:p>
            </p:txBody>
          </p:sp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BC8B32C1-49F2-255A-1B04-9D2E994FA00B}"/>
                  </a:ext>
                </a:extLst>
              </p:cNvPr>
              <p:cNvSpPr txBox="1"/>
              <p:nvPr/>
            </p:nvSpPr>
            <p:spPr>
              <a:xfrm>
                <a:off x="1829323" y="3030349"/>
                <a:ext cx="2872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 dirty="0"/>
                  <a:t>-</a:t>
                </a:r>
                <a:endParaRPr kumimoji="1" lang="zh-CN" altLang="en-US" sz="16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FD4F974A-D5D6-CEA8-2C4E-EE6D5E0F9043}"/>
                    </a:ext>
                  </a:extLst>
                </p:cNvPr>
                <p:cNvSpPr txBox="1"/>
                <p:nvPr/>
              </p:nvSpPr>
              <p:spPr>
                <a:xfrm>
                  <a:off x="1306174" y="2850788"/>
                  <a:ext cx="181267" cy="2826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1" lang="en-US" altLang="zh-CN" sz="1600" b="0" i="1" smtClean="0">
                                <a:solidFill>
                                  <a:srgbClr val="B139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B1393B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1600" dirty="0"/>
                </a:p>
              </p:txBody>
            </p:sp>
          </mc:Choice>
          <mc:Fallback xmlns="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2A89BC9C-AD2C-21C4-6370-EF3E1072FD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6174" y="2850788"/>
                  <a:ext cx="181267" cy="282641"/>
                </a:xfrm>
                <a:prstGeom prst="rect">
                  <a:avLst/>
                </a:prstGeom>
                <a:blipFill>
                  <a:blip r:embed="rId6"/>
                  <a:stretch>
                    <a:fillRect l="-26667" t="-37500" r="-20000" b="-41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825CB363-B2B9-14A1-7D61-9AA94C2B6EE8}"/>
                    </a:ext>
                  </a:extLst>
                </p:cNvPr>
                <p:cNvSpPr txBox="1"/>
                <p:nvPr/>
              </p:nvSpPr>
              <p:spPr>
                <a:xfrm>
                  <a:off x="1718886" y="2878141"/>
                  <a:ext cx="17383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1" lang="en-US" altLang="zh-CN" sz="1600" b="0" i="1" smtClean="0">
                                <a:solidFill>
                                  <a:srgbClr val="3E65A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3E65AE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1600" dirty="0"/>
                </a:p>
              </p:txBody>
            </p:sp>
          </mc:Choice>
          <mc:Fallback xmlns="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7F5CE64D-F315-EFBC-2089-AB9BFEAB62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8886" y="2878141"/>
                  <a:ext cx="173830" cy="246221"/>
                </a:xfrm>
                <a:prstGeom prst="rect">
                  <a:avLst/>
                </a:prstGeom>
                <a:blipFill>
                  <a:blip r:embed="rId7"/>
                  <a:stretch>
                    <a:fillRect l="-20000" t="-38095" r="-20000" b="-1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44D71DDB-A8E8-999A-1789-64D9760F697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362" y="928425"/>
            <a:ext cx="3383897" cy="18231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93419FD-B440-C776-593C-F06F1EE8800A}"/>
                  </a:ext>
                </a:extLst>
              </p:cNvPr>
              <p:cNvSpPr txBox="1"/>
              <p:nvPr/>
            </p:nvSpPr>
            <p:spPr>
              <a:xfrm>
                <a:off x="2762729" y="2673607"/>
                <a:ext cx="2259416" cy="8731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=7.8×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⇕</m:t>
                      </m:r>
                    </m:oMath>
                  </m:oMathPara>
                </a14:m>
                <a:endParaRPr kumimoji="1"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lab</m:t>
                          </m:r>
                          <m: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93419FD-B440-C776-593C-F06F1EE88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729" y="2673607"/>
                <a:ext cx="2259416" cy="873188"/>
              </a:xfrm>
              <a:prstGeom prst="rect">
                <a:avLst/>
              </a:prstGeom>
              <a:blipFill>
                <a:blip r:embed="rId9"/>
                <a:stretch>
                  <a:fillRect t="-1429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BA72C36-5FF7-A21A-C5E7-180066939B9A}"/>
                  </a:ext>
                </a:extLst>
              </p:cNvPr>
              <p:cNvSpPr txBox="1"/>
              <p:nvPr/>
            </p:nvSpPr>
            <p:spPr>
              <a:xfrm>
                <a:off x="271412" y="3254055"/>
                <a:ext cx="2021177" cy="54572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:r>
                  <a:rPr kumimoji="1" lang="en-US" altLang="zh-CN" sz="1400" dirty="0">
                    <a:solidFill>
                      <a:schemeClr val="accent3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To</a:t>
                </a:r>
                <a:r>
                  <a:rPr kumimoji="1" lang="zh-CN" altLang="en-US" sz="1400" dirty="0">
                    <a:solidFill>
                      <a:schemeClr val="accent3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kumimoji="1" lang="en-US" altLang="zh-CN" sz="1400" dirty="0">
                    <a:solidFill>
                      <a:schemeClr val="accent3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fully</a:t>
                </a:r>
                <a:r>
                  <a:rPr kumimoji="1" lang="zh-CN" altLang="en-US" sz="1400" dirty="0">
                    <a:solidFill>
                      <a:schemeClr val="accent3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kumimoji="1" lang="en-US" altLang="zh-CN" sz="1400" dirty="0">
                    <a:solidFill>
                      <a:schemeClr val="accent3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utilize</a:t>
                </a:r>
                <a:r>
                  <a:rPr kumimoji="1" lang="zh-CN" altLang="en-US" sz="1400" dirty="0">
                    <a:solidFill>
                      <a:schemeClr val="accent3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kumimoji="1" lang="en-US" altLang="zh-CN" sz="1400" dirty="0">
                    <a:solidFill>
                      <a:schemeClr val="accent3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this</a:t>
                </a:r>
                <a:r>
                  <a:rPr kumimoji="1" lang="zh-CN" altLang="en-US" sz="1400" dirty="0">
                    <a:solidFill>
                      <a:schemeClr val="accent3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kumimoji="1" lang="en-US" altLang="zh-CN" sz="1400" dirty="0">
                    <a:solidFill>
                      <a:schemeClr val="accent3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field:</a:t>
                </a:r>
                <a:br>
                  <a:rPr kumimoji="1" lang="en-US" altLang="zh-CN" sz="1400" b="0" i="1" dirty="0">
                    <a:solidFill>
                      <a:schemeClr val="accent3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400" b="0" i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polarize</m:t>
                          </m:r>
                        </m:sub>
                      </m:sSub>
                      <m:r>
                        <a:rPr kumimoji="1" lang="en-US" altLang="zh-CN" sz="1400" b="0" i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kumimoji="1" lang="en-US" altLang="zh-CN" sz="14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400" b="0" i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CN" sz="14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1" lang="en-US" altLang="zh-CN" sz="1400" b="0" i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kumimoji="1" lang="en-US" altLang="zh-CN" sz="1400" b="0" i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kumimoji="1" lang="en-US" altLang="zh-CN" sz="1400" b="0" i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zh-CN" altLang="en-US" sz="14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BA72C36-5FF7-A21A-C5E7-180066939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12" y="3254055"/>
                <a:ext cx="2021177" cy="545727"/>
              </a:xfrm>
              <a:prstGeom prst="rect">
                <a:avLst/>
              </a:prstGeom>
              <a:blipFill>
                <a:blip r:embed="rId10"/>
                <a:stretch>
                  <a:fillRect l="-1250"/>
                </a:stretch>
              </a:blipFill>
              <a:ln>
                <a:solidFill>
                  <a:schemeClr val="accent3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6DEFA40E-6E1D-6C53-331D-4F41316C3F82}"/>
              </a:ext>
            </a:extLst>
          </p:cNvPr>
          <p:cNvCxnSpPr>
            <a:cxnSpLocks/>
          </p:cNvCxnSpPr>
          <p:nvPr/>
        </p:nvCxnSpPr>
        <p:spPr>
          <a:xfrm flipV="1">
            <a:off x="2192528" y="2971397"/>
            <a:ext cx="672592" cy="239393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65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F40A0-08A9-6A4E-87CF-0B46344A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ACME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approach</a:t>
            </a:r>
            <a:endParaRPr kumimoji="1" lang="zh-CN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8ACF83C-2B16-FD74-5E8F-938F995EA08D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A23057A-4964-689D-B645-04EB3F35FBAE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B1685773-3ECE-9617-ACE9-D600E98838F5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D55D3681-83BC-D3AB-9A6C-CF892D619C6F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Individual</a:t>
              </a:r>
              <a:r>
                <a:rPr kumimoji="1" lang="zh-CN" altLang="en-US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projects</a:t>
              </a:r>
              <a:r>
                <a:rPr kumimoji="1" lang="zh-CN" altLang="en-US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C916F50-E94E-A81F-86A2-5939F4CA8978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F9EEE9B-C6E2-12CA-6879-00F42E5DAB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147" y="1472281"/>
            <a:ext cx="1826580" cy="963386"/>
          </a:xfrm>
          <a:prstGeom prst="rect">
            <a:avLst/>
          </a:prstGeom>
        </p:spPr>
      </p:pic>
      <p:pic>
        <p:nvPicPr>
          <p:cNvPr id="19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A83453FE-0F8C-8A34-0AEF-40F13EBC6B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823378" y="1723061"/>
            <a:ext cx="262452" cy="236773"/>
          </a:xfrm>
          <a:prstGeom prst="rect">
            <a:avLst/>
          </a:prstGeom>
        </p:spPr>
      </p:pic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206DC960-D1F4-F848-3BE4-F1BD01D16C08}"/>
              </a:ext>
            </a:extLst>
          </p:cNvPr>
          <p:cNvCxnSpPr>
            <a:cxnSpLocks/>
          </p:cNvCxnSpPr>
          <p:nvPr/>
        </p:nvCxnSpPr>
        <p:spPr>
          <a:xfrm>
            <a:off x="1990459" y="1423191"/>
            <a:ext cx="1964145" cy="28703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680B3317-9793-1575-51B8-5103D6D45CDE}"/>
              </a:ext>
            </a:extLst>
          </p:cNvPr>
          <p:cNvCxnSpPr>
            <a:cxnSpLocks/>
          </p:cNvCxnSpPr>
          <p:nvPr/>
        </p:nvCxnSpPr>
        <p:spPr>
          <a:xfrm flipV="1">
            <a:off x="1969156" y="1972674"/>
            <a:ext cx="1985448" cy="3206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71">
            <a:extLst>
              <a:ext uri="{FF2B5EF4-FFF2-40B4-BE49-F238E27FC236}">
                <a16:creationId xmlns:a16="http://schemas.microsoft.com/office/drawing/2014/main" id="{5ADAE4B3-5014-018F-415B-9ABF7495CC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42" r="342"/>
          <a:stretch/>
        </p:blipFill>
        <p:spPr>
          <a:xfrm>
            <a:off x="980992" y="2806455"/>
            <a:ext cx="8837775" cy="3111064"/>
          </a:xfrm>
          <a:prstGeom prst="rect">
            <a:avLst/>
          </a:prstGeom>
        </p:spPr>
      </p:pic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C52A21B2-ACE1-49D6-4855-38291FB2DE62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2405130" y="1953974"/>
            <a:ext cx="574017" cy="242191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86DD3B6C-916B-0533-78C7-501974C90A56}"/>
              </a:ext>
            </a:extLst>
          </p:cNvPr>
          <p:cNvCxnSpPr>
            <a:cxnSpLocks/>
          </p:cNvCxnSpPr>
          <p:nvPr/>
        </p:nvCxnSpPr>
        <p:spPr>
          <a:xfrm flipV="1">
            <a:off x="2511972" y="2105342"/>
            <a:ext cx="2293755" cy="233417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A48075A-02F3-B6DB-B888-3AE67DB087F1}"/>
              </a:ext>
            </a:extLst>
          </p:cNvPr>
          <p:cNvGrpSpPr/>
          <p:nvPr/>
        </p:nvGrpSpPr>
        <p:grpSpPr>
          <a:xfrm>
            <a:off x="1122098" y="1012775"/>
            <a:ext cx="720000" cy="1394891"/>
            <a:chOff x="1276812" y="2850788"/>
            <a:chExt cx="720000" cy="1394891"/>
          </a:xfrm>
        </p:grpSpPr>
        <p:cxnSp>
          <p:nvCxnSpPr>
            <p:cNvPr id="24" name="直线箭头连接符 23">
              <a:extLst>
                <a:ext uri="{FF2B5EF4-FFF2-40B4-BE49-F238E27FC236}">
                  <a16:creationId xmlns:a16="http://schemas.microsoft.com/office/drawing/2014/main" id="{2DD953FC-4B25-4000-A814-8478022773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2319" y="2859932"/>
              <a:ext cx="0" cy="886341"/>
            </a:xfrm>
            <a:prstGeom prst="straightConnector1">
              <a:avLst/>
            </a:prstGeom>
            <a:ln w="19050">
              <a:solidFill>
                <a:srgbClr val="B139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线箭头连接符 25">
              <a:extLst>
                <a:ext uri="{FF2B5EF4-FFF2-40B4-BE49-F238E27FC236}">
                  <a16:creationId xmlns:a16="http://schemas.microsoft.com/office/drawing/2014/main" id="{FB36D4D8-D965-2FB0-EEC6-0B094A6412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2532" y="2859934"/>
              <a:ext cx="0" cy="982983"/>
            </a:xfrm>
            <a:prstGeom prst="straightConnector1">
              <a:avLst/>
            </a:prstGeom>
            <a:ln w="19050">
              <a:solidFill>
                <a:srgbClr val="3E65AE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0A5E0317-7FF0-2028-FA6F-FDEED495E7C8}"/>
                </a:ext>
              </a:extLst>
            </p:cNvPr>
            <p:cNvGrpSpPr/>
            <p:nvPr/>
          </p:nvGrpSpPr>
          <p:grpSpPr>
            <a:xfrm>
              <a:off x="1276812" y="3407719"/>
              <a:ext cx="720000" cy="837960"/>
              <a:chOff x="1612952" y="2530943"/>
              <a:chExt cx="720000" cy="837960"/>
            </a:xfrm>
          </p:grpSpPr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B02C3DC1-41E5-5CF1-F127-0C57C2FEDB3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00000">
                <a:off x="1612952" y="2606141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D983BA"/>
                  </a:gs>
                  <a:gs pos="30000">
                    <a:srgbClr val="EAC7A4"/>
                  </a:gs>
                  <a:gs pos="70000">
                    <a:srgbClr val="EAC7A4"/>
                  </a:gs>
                  <a:gs pos="100000">
                    <a:srgbClr val="56B2D9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EDB37A"/>
                  </a:solidFill>
                </a:endParaRPr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4168CE2-61C5-1451-6807-9769B7D5B40C}"/>
                  </a:ext>
                </a:extLst>
              </p:cNvPr>
              <p:cNvSpPr txBox="1"/>
              <p:nvPr/>
            </p:nvSpPr>
            <p:spPr>
              <a:xfrm>
                <a:off x="1812491" y="2530943"/>
                <a:ext cx="3209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 dirty="0"/>
                  <a:t>+</a:t>
                </a:r>
                <a:endParaRPr kumimoji="1" lang="zh-CN" altLang="en-US" sz="1600" dirty="0"/>
              </a:p>
            </p:txBody>
          </p:sp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CC047AE9-E236-0252-B4F6-1318E413BB00}"/>
                  </a:ext>
                </a:extLst>
              </p:cNvPr>
              <p:cNvSpPr txBox="1"/>
              <p:nvPr/>
            </p:nvSpPr>
            <p:spPr>
              <a:xfrm>
                <a:off x="1829323" y="3030349"/>
                <a:ext cx="2872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 dirty="0"/>
                  <a:t>-</a:t>
                </a:r>
                <a:endParaRPr kumimoji="1" lang="zh-CN" altLang="en-US" sz="16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11E0B7BA-2CF7-9C57-7A94-7FAF46F02549}"/>
                    </a:ext>
                  </a:extLst>
                </p:cNvPr>
                <p:cNvSpPr txBox="1"/>
                <p:nvPr/>
              </p:nvSpPr>
              <p:spPr>
                <a:xfrm>
                  <a:off x="1306174" y="2850788"/>
                  <a:ext cx="181267" cy="2826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1" lang="en-US" altLang="zh-CN" sz="1600" b="0" i="1" smtClean="0">
                                <a:solidFill>
                                  <a:srgbClr val="B139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B1393B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1600" dirty="0"/>
                </a:p>
              </p:txBody>
            </p:sp>
          </mc:Choice>
          <mc:Fallback xmlns="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2A89BC9C-AD2C-21C4-6370-EF3E1072FD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6174" y="2850788"/>
                  <a:ext cx="181267" cy="282641"/>
                </a:xfrm>
                <a:prstGeom prst="rect">
                  <a:avLst/>
                </a:prstGeom>
                <a:blipFill>
                  <a:blip r:embed="rId6"/>
                  <a:stretch>
                    <a:fillRect l="-26667" t="-37500" r="-20000" b="-41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72005F31-7455-FC51-9ADF-0428C6B1519E}"/>
                    </a:ext>
                  </a:extLst>
                </p:cNvPr>
                <p:cNvSpPr txBox="1"/>
                <p:nvPr/>
              </p:nvSpPr>
              <p:spPr>
                <a:xfrm>
                  <a:off x="1718886" y="2878141"/>
                  <a:ext cx="17383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1" lang="en-US" altLang="zh-CN" sz="1600" b="0" i="1" smtClean="0">
                                <a:solidFill>
                                  <a:srgbClr val="3E65A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3E65AE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1600" dirty="0"/>
                </a:p>
              </p:txBody>
            </p:sp>
          </mc:Choice>
          <mc:Fallback xmlns="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7F5CE64D-F315-EFBC-2089-AB9BFEAB62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8886" y="2878141"/>
                  <a:ext cx="173830" cy="246221"/>
                </a:xfrm>
                <a:prstGeom prst="rect">
                  <a:avLst/>
                </a:prstGeom>
                <a:blipFill>
                  <a:blip r:embed="rId7"/>
                  <a:stretch>
                    <a:fillRect l="-20000" t="-38095" r="-20000" b="-1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F0AA682C-2C9A-7864-7866-3A118E2802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362" y="928425"/>
            <a:ext cx="3383897" cy="182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12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BFE17-DA4F-20A6-1EAD-6819CC0A3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97B7A4-0D36-D40A-F68D-94AC83397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ACME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approach</a:t>
            </a:r>
            <a:endParaRPr kumimoji="1" lang="zh-CN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E6A2107-423F-F00C-ADFF-328FE1796F60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F4CB919-F508-7AAD-AE89-7D217BAD02FF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4538471-6A29-35EB-A3E7-E8ACF1A6AE80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F1DB204-4310-0DCB-A3AC-74F6D79A6107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Individual</a:t>
              </a:r>
              <a:r>
                <a:rPr kumimoji="1" lang="zh-CN" altLang="en-US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projects</a:t>
              </a:r>
              <a:r>
                <a:rPr kumimoji="1" lang="zh-CN" altLang="en-US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78BDB21-FF5E-FD1E-D4C9-84C96B189DBD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D453EA3E-C90B-32BD-F1F8-F7D6960419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147" y="1472281"/>
            <a:ext cx="1826580" cy="963386"/>
          </a:xfrm>
          <a:prstGeom prst="rect">
            <a:avLst/>
          </a:prstGeom>
        </p:spPr>
      </p:pic>
      <p:pic>
        <p:nvPicPr>
          <p:cNvPr id="19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B1442F24-0E68-141E-0100-2C10FDAEFF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823378" y="1723061"/>
            <a:ext cx="262452" cy="236773"/>
          </a:xfrm>
          <a:prstGeom prst="rect">
            <a:avLst/>
          </a:prstGeom>
        </p:spPr>
      </p:pic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A0AC4EA4-D60A-D844-54A8-D4D0BD4B9313}"/>
              </a:ext>
            </a:extLst>
          </p:cNvPr>
          <p:cNvCxnSpPr>
            <a:cxnSpLocks/>
          </p:cNvCxnSpPr>
          <p:nvPr/>
        </p:nvCxnSpPr>
        <p:spPr>
          <a:xfrm>
            <a:off x="1990459" y="1423191"/>
            <a:ext cx="1964145" cy="28703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7EB96797-14CE-1159-90D7-3B31D640FE87}"/>
              </a:ext>
            </a:extLst>
          </p:cNvPr>
          <p:cNvCxnSpPr>
            <a:cxnSpLocks/>
          </p:cNvCxnSpPr>
          <p:nvPr/>
        </p:nvCxnSpPr>
        <p:spPr>
          <a:xfrm flipV="1">
            <a:off x="1969156" y="1972674"/>
            <a:ext cx="1985448" cy="3206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31EE8093-3CD5-E123-6A62-4FFE068CB03F}"/>
              </a:ext>
            </a:extLst>
          </p:cNvPr>
          <p:cNvGrpSpPr/>
          <p:nvPr/>
        </p:nvGrpSpPr>
        <p:grpSpPr>
          <a:xfrm>
            <a:off x="980992" y="2806455"/>
            <a:ext cx="8837775" cy="3111064"/>
            <a:chOff x="980992" y="2848019"/>
            <a:chExt cx="8837775" cy="3111064"/>
          </a:xfrm>
        </p:grpSpPr>
        <p:pic>
          <p:nvPicPr>
            <p:cNvPr id="23" name="Picture 71">
              <a:extLst>
                <a:ext uri="{FF2B5EF4-FFF2-40B4-BE49-F238E27FC236}">
                  <a16:creationId xmlns:a16="http://schemas.microsoft.com/office/drawing/2014/main" id="{F93BCE96-7F4A-1120-83C7-3137F000F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42" r="342"/>
            <a:stretch/>
          </p:blipFill>
          <p:spPr>
            <a:xfrm>
              <a:off x="980992" y="2848019"/>
              <a:ext cx="8837775" cy="3111064"/>
            </a:xfrm>
            <a:prstGeom prst="rect">
              <a:avLst/>
            </a:prstGeom>
          </p:spPr>
        </p:pic>
        <p:sp>
          <p:nvSpPr>
            <p:cNvPr id="25" name="圆柱体 24">
              <a:extLst>
                <a:ext uri="{FF2B5EF4-FFF2-40B4-BE49-F238E27FC236}">
                  <a16:creationId xmlns:a16="http://schemas.microsoft.com/office/drawing/2014/main" id="{13AC7FA6-AED4-F2F0-C2E7-E21BADB5DC88}"/>
                </a:ext>
              </a:extLst>
            </p:cNvPr>
            <p:cNvSpPr/>
            <p:nvPr/>
          </p:nvSpPr>
          <p:spPr>
            <a:xfrm rot="16200000">
              <a:off x="7097779" y="3431634"/>
              <a:ext cx="246002" cy="2196546"/>
            </a:xfrm>
            <a:prstGeom prst="can">
              <a:avLst/>
            </a:prstGeom>
            <a:solidFill>
              <a:schemeClr val="accent3">
                <a:lumMod val="75000"/>
                <a:alpha val="7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6A633F44-C3D4-733B-DF25-76167C72D320}"/>
                    </a:ext>
                  </a:extLst>
                </p:cNvPr>
                <p:cNvSpPr txBox="1"/>
                <p:nvPr/>
              </p:nvSpPr>
              <p:spPr>
                <a:xfrm>
                  <a:off x="5989905" y="4613153"/>
                  <a:ext cx="2461747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600" b="1" dirty="0">
                      <a:solidFill>
                        <a:schemeClr val="accent3">
                          <a:lumMod val="50000"/>
                        </a:schemeClr>
                      </a:solidFill>
                      <a:effectLst/>
                    </a:rPr>
                    <a:t>Spin-precession region</a:t>
                  </a:r>
                  <a:br>
                    <a:rPr kumimoji="1" lang="en-US" altLang="zh-CN" sz="1600" b="1" dirty="0">
                      <a:solidFill>
                        <a:schemeClr val="accent3">
                          <a:lumMod val="50000"/>
                        </a:schemeClr>
                      </a:solidFill>
                      <a:effectLst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6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1" lang="en-US" altLang="zh-CN" sz="1600" b="1" i="0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kumimoji="1" lang="en-US" altLang="zh-CN" sz="16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kumimoji="1" lang="en-US" altLang="zh-CN" sz="16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kumimoji="1" lang="en-US" altLang="zh-CN" sz="16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6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1" lang="en-US" altLang="zh-CN" sz="1600" b="1" i="0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𝐜𝐦</m:t>
                        </m:r>
                      </m:oMath>
                    </m:oMathPara>
                  </a14:m>
                  <a:endParaRPr kumimoji="1" lang="zh-CN" altLang="en-US" sz="1600" b="1" dirty="0">
                    <a:solidFill>
                      <a:schemeClr val="accent3">
                        <a:lumMod val="5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6A633F44-C3D4-733B-DF25-76167C72D3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9905" y="4613153"/>
                  <a:ext cx="2461747" cy="584775"/>
                </a:xfrm>
                <a:prstGeom prst="rect">
                  <a:avLst/>
                </a:prstGeom>
                <a:blipFill>
                  <a:blip r:embed="rId6"/>
                  <a:stretch>
                    <a:fillRect t="-425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F43212E5-040C-FA6B-226F-8D62AF0979BD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2405130" y="1953974"/>
            <a:ext cx="574017" cy="242191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F3F3F212-8B5E-ED8A-C149-A1EEC04073F7}"/>
              </a:ext>
            </a:extLst>
          </p:cNvPr>
          <p:cNvCxnSpPr>
            <a:cxnSpLocks/>
          </p:cNvCxnSpPr>
          <p:nvPr/>
        </p:nvCxnSpPr>
        <p:spPr>
          <a:xfrm flipV="1">
            <a:off x="2511972" y="2105342"/>
            <a:ext cx="2293755" cy="233417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068D9CC-1AE8-E5BF-3D4F-29ED1914DE38}"/>
              </a:ext>
            </a:extLst>
          </p:cNvPr>
          <p:cNvGrpSpPr/>
          <p:nvPr/>
        </p:nvGrpSpPr>
        <p:grpSpPr>
          <a:xfrm>
            <a:off x="1122098" y="1012775"/>
            <a:ext cx="720000" cy="1394891"/>
            <a:chOff x="1276812" y="2850788"/>
            <a:chExt cx="720000" cy="1394891"/>
          </a:xfrm>
        </p:grpSpPr>
        <p:cxnSp>
          <p:nvCxnSpPr>
            <p:cNvPr id="24" name="直线箭头连接符 23">
              <a:extLst>
                <a:ext uri="{FF2B5EF4-FFF2-40B4-BE49-F238E27FC236}">
                  <a16:creationId xmlns:a16="http://schemas.microsoft.com/office/drawing/2014/main" id="{B4EC125B-CB0E-1A94-3AC0-2B78F5B00A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2319" y="2859932"/>
              <a:ext cx="0" cy="886341"/>
            </a:xfrm>
            <a:prstGeom prst="straightConnector1">
              <a:avLst/>
            </a:prstGeom>
            <a:ln w="19050">
              <a:solidFill>
                <a:srgbClr val="B139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线箭头连接符 25">
              <a:extLst>
                <a:ext uri="{FF2B5EF4-FFF2-40B4-BE49-F238E27FC236}">
                  <a16:creationId xmlns:a16="http://schemas.microsoft.com/office/drawing/2014/main" id="{3035D172-61B3-899A-F72C-EECDFC40B7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2532" y="2859934"/>
              <a:ext cx="0" cy="982983"/>
            </a:xfrm>
            <a:prstGeom prst="straightConnector1">
              <a:avLst/>
            </a:prstGeom>
            <a:ln w="19050">
              <a:solidFill>
                <a:srgbClr val="3E65AE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E5B28FCA-CAD0-2E69-EBC9-A45BE89DB173}"/>
                </a:ext>
              </a:extLst>
            </p:cNvPr>
            <p:cNvGrpSpPr/>
            <p:nvPr/>
          </p:nvGrpSpPr>
          <p:grpSpPr>
            <a:xfrm>
              <a:off x="1276812" y="3407719"/>
              <a:ext cx="720000" cy="837960"/>
              <a:chOff x="1612952" y="2530943"/>
              <a:chExt cx="720000" cy="837960"/>
            </a:xfrm>
          </p:grpSpPr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B654FCB1-E219-F00C-1751-1DE74D2FCBA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00000">
                <a:off x="1612952" y="2606141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D983BA"/>
                  </a:gs>
                  <a:gs pos="30000">
                    <a:srgbClr val="EAC7A4"/>
                  </a:gs>
                  <a:gs pos="70000">
                    <a:srgbClr val="EAC7A4"/>
                  </a:gs>
                  <a:gs pos="100000">
                    <a:srgbClr val="56B2D9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EDB37A"/>
                  </a:solidFill>
                </a:endParaRPr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A7BDA107-DBFB-D376-F6C4-E0C01131861C}"/>
                  </a:ext>
                </a:extLst>
              </p:cNvPr>
              <p:cNvSpPr txBox="1"/>
              <p:nvPr/>
            </p:nvSpPr>
            <p:spPr>
              <a:xfrm>
                <a:off x="1812491" y="2530943"/>
                <a:ext cx="3209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 dirty="0"/>
                  <a:t>+</a:t>
                </a:r>
                <a:endParaRPr kumimoji="1" lang="zh-CN" altLang="en-US" sz="1600" dirty="0"/>
              </a:p>
            </p:txBody>
          </p:sp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3FAD98D-089B-C040-1E5D-0A4166588FEC}"/>
                  </a:ext>
                </a:extLst>
              </p:cNvPr>
              <p:cNvSpPr txBox="1"/>
              <p:nvPr/>
            </p:nvSpPr>
            <p:spPr>
              <a:xfrm>
                <a:off x="1829323" y="3030349"/>
                <a:ext cx="2872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 dirty="0"/>
                  <a:t>-</a:t>
                </a:r>
                <a:endParaRPr kumimoji="1" lang="zh-CN" altLang="en-US" sz="16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61F3E42D-9571-4E75-4269-9C20841E68D2}"/>
                    </a:ext>
                  </a:extLst>
                </p:cNvPr>
                <p:cNvSpPr txBox="1"/>
                <p:nvPr/>
              </p:nvSpPr>
              <p:spPr>
                <a:xfrm>
                  <a:off x="1306174" y="2850788"/>
                  <a:ext cx="181267" cy="2826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1" lang="en-US" altLang="zh-CN" sz="1600" b="0" i="1" smtClean="0">
                                <a:solidFill>
                                  <a:srgbClr val="B139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B1393B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1600" dirty="0"/>
                </a:p>
              </p:txBody>
            </p:sp>
          </mc:Choice>
          <mc:Fallback xmlns="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2A89BC9C-AD2C-21C4-6370-EF3E1072FD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6174" y="2850788"/>
                  <a:ext cx="181267" cy="282641"/>
                </a:xfrm>
                <a:prstGeom prst="rect">
                  <a:avLst/>
                </a:prstGeom>
                <a:blipFill>
                  <a:blip r:embed="rId7"/>
                  <a:stretch>
                    <a:fillRect l="-26667" t="-37500" r="-20000" b="-41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BCDF8C37-3C8A-2CE4-B1C7-A7E6F128ED6F}"/>
                    </a:ext>
                  </a:extLst>
                </p:cNvPr>
                <p:cNvSpPr txBox="1"/>
                <p:nvPr/>
              </p:nvSpPr>
              <p:spPr>
                <a:xfrm>
                  <a:off x="1718886" y="2878141"/>
                  <a:ext cx="17383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1" lang="en-US" altLang="zh-CN" sz="1600" b="0" i="1" smtClean="0">
                                <a:solidFill>
                                  <a:srgbClr val="3E65A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3E65AE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1600" dirty="0"/>
                </a:p>
              </p:txBody>
            </p:sp>
          </mc:Choice>
          <mc:Fallback xmlns="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7F5CE64D-F315-EFBC-2089-AB9BFEAB62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8886" y="2878141"/>
                  <a:ext cx="173830" cy="246221"/>
                </a:xfrm>
                <a:prstGeom prst="rect">
                  <a:avLst/>
                </a:prstGeom>
                <a:blipFill>
                  <a:blip r:embed="rId8"/>
                  <a:stretch>
                    <a:fillRect l="-20000" t="-38095" r="-20000" b="-1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F1603DD1-554F-6BDF-5630-F550BD41F16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362" y="928425"/>
            <a:ext cx="3383897" cy="182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98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9A613A78-0440-AB23-7999-47FA1FD8F17E}"/>
              </a:ext>
            </a:extLst>
          </p:cNvPr>
          <p:cNvGrpSpPr/>
          <p:nvPr/>
        </p:nvGrpSpPr>
        <p:grpSpPr>
          <a:xfrm>
            <a:off x="1711429" y="3361017"/>
            <a:ext cx="7376903" cy="2596809"/>
            <a:chOff x="980992" y="2848019"/>
            <a:chExt cx="8837775" cy="3111064"/>
          </a:xfrm>
        </p:grpSpPr>
        <p:pic>
          <p:nvPicPr>
            <p:cNvPr id="23" name="Picture 71">
              <a:extLst>
                <a:ext uri="{FF2B5EF4-FFF2-40B4-BE49-F238E27FC236}">
                  <a16:creationId xmlns:a16="http://schemas.microsoft.com/office/drawing/2014/main" id="{5ADAE4B3-5014-018F-415B-9ABF7495CC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42" r="342"/>
            <a:stretch/>
          </p:blipFill>
          <p:spPr>
            <a:xfrm>
              <a:off x="980992" y="2848019"/>
              <a:ext cx="8837775" cy="3111064"/>
            </a:xfrm>
            <a:prstGeom prst="rect">
              <a:avLst/>
            </a:prstGeom>
          </p:spPr>
        </p:pic>
        <p:sp>
          <p:nvSpPr>
            <p:cNvPr id="25" name="圆柱体 24">
              <a:extLst>
                <a:ext uri="{FF2B5EF4-FFF2-40B4-BE49-F238E27FC236}">
                  <a16:creationId xmlns:a16="http://schemas.microsoft.com/office/drawing/2014/main" id="{4590ACF2-CB69-B5A2-7FAE-C42562A6D05F}"/>
                </a:ext>
              </a:extLst>
            </p:cNvPr>
            <p:cNvSpPr/>
            <p:nvPr/>
          </p:nvSpPr>
          <p:spPr>
            <a:xfrm rot="16200000">
              <a:off x="7097779" y="3431634"/>
              <a:ext cx="246002" cy="2196546"/>
            </a:xfrm>
            <a:prstGeom prst="can">
              <a:avLst/>
            </a:prstGeom>
            <a:solidFill>
              <a:schemeClr val="accent3">
                <a:lumMod val="75000"/>
                <a:alpha val="7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AA829B7D-D64C-476F-4704-33B340C7C113}"/>
                    </a:ext>
                  </a:extLst>
                </p:cNvPr>
                <p:cNvSpPr txBox="1"/>
                <p:nvPr/>
              </p:nvSpPr>
              <p:spPr>
                <a:xfrm>
                  <a:off x="5989905" y="4613154"/>
                  <a:ext cx="2461747" cy="62683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400" b="1" dirty="0">
                      <a:solidFill>
                        <a:schemeClr val="accent3">
                          <a:lumMod val="50000"/>
                        </a:schemeClr>
                      </a:solidFill>
                      <a:effectLst/>
                    </a:rPr>
                    <a:t>Spin-precession region</a:t>
                  </a:r>
                  <a:br>
                    <a:rPr kumimoji="1" lang="en-US" altLang="zh-CN" sz="1400" b="1" dirty="0">
                      <a:solidFill>
                        <a:schemeClr val="accent3">
                          <a:lumMod val="50000"/>
                        </a:schemeClr>
                      </a:solidFill>
                      <a:effectLst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4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1" lang="en-US" altLang="zh-CN" sz="1400" b="1" i="0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kumimoji="1" lang="en-US" altLang="zh-CN" sz="14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kumimoji="1" lang="en-US" altLang="zh-CN" sz="14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kumimoji="1" lang="en-US" altLang="zh-CN" sz="14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4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1" lang="en-US" altLang="zh-CN" sz="1400" b="1" i="0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𝐜𝐦</m:t>
                        </m:r>
                      </m:oMath>
                    </m:oMathPara>
                  </a14:m>
                  <a:endParaRPr kumimoji="1" lang="zh-CN" altLang="en-US" sz="1400" b="1" dirty="0">
                    <a:solidFill>
                      <a:schemeClr val="accent3">
                        <a:lumMod val="5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AA829B7D-D64C-476F-4704-33B340C7C1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9905" y="4613154"/>
                  <a:ext cx="2461747" cy="626835"/>
                </a:xfrm>
                <a:prstGeom prst="rect">
                  <a:avLst/>
                </a:prstGeom>
                <a:blipFill>
                  <a:blip r:embed="rId4"/>
                  <a:stretch>
                    <a:fillRect l="-1235" t="-2381" r="-61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图片 21" descr="建筑的摆设布局&#10;&#10;低可信度描述已自动生成">
            <a:extLst>
              <a:ext uri="{FF2B5EF4-FFF2-40B4-BE49-F238E27FC236}">
                <a16:creationId xmlns:a16="http://schemas.microsoft.com/office/drawing/2014/main" id="{97BBA83D-E203-AC83-00A9-9A99774220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65731" y="198782"/>
            <a:ext cx="5668300" cy="3110948"/>
          </a:xfrm>
          <a:prstGeom prst="rect">
            <a:avLst/>
          </a:prstGeom>
        </p:spPr>
      </p:pic>
      <p:sp>
        <p:nvSpPr>
          <p:cNvPr id="24" name="椭圆 23">
            <a:extLst>
              <a:ext uri="{FF2B5EF4-FFF2-40B4-BE49-F238E27FC236}">
                <a16:creationId xmlns:a16="http://schemas.microsoft.com/office/drawing/2014/main" id="{8FAB1C81-66AB-3869-B505-48405B09C24E}"/>
              </a:ext>
            </a:extLst>
          </p:cNvPr>
          <p:cNvSpPr/>
          <p:nvPr/>
        </p:nvSpPr>
        <p:spPr>
          <a:xfrm>
            <a:off x="2930014" y="1171787"/>
            <a:ext cx="1199534" cy="72583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59E4AC4B-2A8F-29A5-94C2-D50EEB188008}"/>
              </a:ext>
            </a:extLst>
          </p:cNvPr>
          <p:cNvCxnSpPr>
            <a:cxnSpLocks/>
          </p:cNvCxnSpPr>
          <p:nvPr/>
        </p:nvCxnSpPr>
        <p:spPr>
          <a:xfrm flipH="1">
            <a:off x="2600140" y="1897626"/>
            <a:ext cx="713331" cy="176845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>
            <a:extLst>
              <a:ext uri="{FF2B5EF4-FFF2-40B4-BE49-F238E27FC236}">
                <a16:creationId xmlns:a16="http://schemas.microsoft.com/office/drawing/2014/main" id="{9D0DAF7F-827E-7C8B-9137-9D54CE437A3F}"/>
              </a:ext>
            </a:extLst>
          </p:cNvPr>
          <p:cNvSpPr/>
          <p:nvPr/>
        </p:nvSpPr>
        <p:spPr>
          <a:xfrm>
            <a:off x="4041058" y="1307690"/>
            <a:ext cx="764669" cy="103063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79152C30-2A3A-B9D4-19E3-FA298FCFAB05}"/>
              </a:ext>
            </a:extLst>
          </p:cNvPr>
          <p:cNvCxnSpPr>
            <a:cxnSpLocks/>
          </p:cNvCxnSpPr>
          <p:nvPr/>
        </p:nvCxnSpPr>
        <p:spPr>
          <a:xfrm flipH="1">
            <a:off x="3901181" y="2338329"/>
            <a:ext cx="490262" cy="149207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>
            <a:extLst>
              <a:ext uri="{FF2B5EF4-FFF2-40B4-BE49-F238E27FC236}">
                <a16:creationId xmlns:a16="http://schemas.microsoft.com/office/drawing/2014/main" id="{724443DB-F07F-D7A1-5816-AB6329484A32}"/>
              </a:ext>
            </a:extLst>
          </p:cNvPr>
          <p:cNvSpPr/>
          <p:nvPr/>
        </p:nvSpPr>
        <p:spPr>
          <a:xfrm>
            <a:off x="4530082" y="452284"/>
            <a:ext cx="3353306" cy="263504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3" name="直线箭头连接符 32">
            <a:extLst>
              <a:ext uri="{FF2B5EF4-FFF2-40B4-BE49-F238E27FC236}">
                <a16:creationId xmlns:a16="http://schemas.microsoft.com/office/drawing/2014/main" id="{106F3E35-C944-5351-A4A9-D4DF1663235D}"/>
              </a:ext>
            </a:extLst>
          </p:cNvPr>
          <p:cNvCxnSpPr>
            <a:cxnSpLocks/>
          </p:cNvCxnSpPr>
          <p:nvPr/>
        </p:nvCxnSpPr>
        <p:spPr>
          <a:xfrm>
            <a:off x="6684350" y="3087329"/>
            <a:ext cx="0" cy="36839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CF91AC26-F4C8-DB15-3DA1-AD180167BCFA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233C6C2-E8D3-49DE-A37D-B418EAC1D786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5B0E4DA-3AC4-6F65-3BEE-175080E6CAEC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757101B-0EBB-4B3C-5485-2FC0FD3300CA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07EA527-DDEC-58D0-9271-228F851BF85C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920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10F65-7CF0-7F10-693B-7767ABD7C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AFC110A-63D8-522B-8AF0-6AA9061FC511}"/>
              </a:ext>
            </a:extLst>
          </p:cNvPr>
          <p:cNvGrpSpPr/>
          <p:nvPr/>
        </p:nvGrpSpPr>
        <p:grpSpPr>
          <a:xfrm>
            <a:off x="1711429" y="3361017"/>
            <a:ext cx="7376903" cy="2596809"/>
            <a:chOff x="980992" y="2848019"/>
            <a:chExt cx="8837775" cy="3111064"/>
          </a:xfrm>
        </p:grpSpPr>
        <p:pic>
          <p:nvPicPr>
            <p:cNvPr id="23" name="Picture 71">
              <a:extLst>
                <a:ext uri="{FF2B5EF4-FFF2-40B4-BE49-F238E27FC236}">
                  <a16:creationId xmlns:a16="http://schemas.microsoft.com/office/drawing/2014/main" id="{FB2353CB-8581-9053-BBD4-6B7E0B5D6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42" r="342"/>
            <a:stretch/>
          </p:blipFill>
          <p:spPr>
            <a:xfrm>
              <a:off x="980992" y="2848019"/>
              <a:ext cx="8837775" cy="3111064"/>
            </a:xfrm>
            <a:prstGeom prst="rect">
              <a:avLst/>
            </a:prstGeom>
          </p:spPr>
        </p:pic>
        <p:sp>
          <p:nvSpPr>
            <p:cNvPr id="25" name="圆柱体 24">
              <a:extLst>
                <a:ext uri="{FF2B5EF4-FFF2-40B4-BE49-F238E27FC236}">
                  <a16:creationId xmlns:a16="http://schemas.microsoft.com/office/drawing/2014/main" id="{18474AFE-4017-6047-C925-6DBA4E31918D}"/>
                </a:ext>
              </a:extLst>
            </p:cNvPr>
            <p:cNvSpPr/>
            <p:nvPr/>
          </p:nvSpPr>
          <p:spPr>
            <a:xfrm rot="16200000">
              <a:off x="7097779" y="3431634"/>
              <a:ext cx="246002" cy="2196546"/>
            </a:xfrm>
            <a:prstGeom prst="can">
              <a:avLst/>
            </a:prstGeom>
            <a:solidFill>
              <a:schemeClr val="accent3">
                <a:lumMod val="75000"/>
                <a:alpha val="7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9D3160BD-0B45-91CE-0FC1-CD4BAC31C78D}"/>
                    </a:ext>
                  </a:extLst>
                </p:cNvPr>
                <p:cNvSpPr txBox="1"/>
                <p:nvPr/>
              </p:nvSpPr>
              <p:spPr>
                <a:xfrm>
                  <a:off x="5989905" y="4613154"/>
                  <a:ext cx="2461747" cy="62683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400" b="1" dirty="0">
                      <a:solidFill>
                        <a:schemeClr val="accent3">
                          <a:lumMod val="50000"/>
                        </a:schemeClr>
                      </a:solidFill>
                      <a:effectLst/>
                    </a:rPr>
                    <a:t>Spin-precession region</a:t>
                  </a:r>
                  <a:br>
                    <a:rPr kumimoji="1" lang="en-US" altLang="zh-CN" sz="1400" b="1" dirty="0">
                      <a:solidFill>
                        <a:schemeClr val="accent3">
                          <a:lumMod val="50000"/>
                        </a:schemeClr>
                      </a:solidFill>
                      <a:effectLst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4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1" lang="en-US" altLang="zh-CN" sz="1400" b="1" i="0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kumimoji="1" lang="en-US" altLang="zh-CN" sz="14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kumimoji="1" lang="en-US" altLang="zh-CN" sz="14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kumimoji="1" lang="en-US" altLang="zh-CN" sz="14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4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1" lang="en-US" altLang="zh-CN" sz="1400" b="1" i="0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𝐜𝐦</m:t>
                        </m:r>
                      </m:oMath>
                    </m:oMathPara>
                  </a14:m>
                  <a:endParaRPr kumimoji="1" lang="zh-CN" altLang="en-US" sz="1400" b="1" dirty="0">
                    <a:solidFill>
                      <a:schemeClr val="accent3">
                        <a:lumMod val="5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9D3160BD-0B45-91CE-0FC1-CD4BAC31C7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9905" y="4613154"/>
                  <a:ext cx="2461747" cy="626835"/>
                </a:xfrm>
                <a:prstGeom prst="rect">
                  <a:avLst/>
                </a:prstGeom>
                <a:blipFill>
                  <a:blip r:embed="rId4"/>
                  <a:stretch>
                    <a:fillRect l="-1235" t="-2381" r="-61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29C7F2EE-6B75-1362-2AD2-2F1C04928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80" y="108000"/>
            <a:ext cx="10260000" cy="720000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 Excess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noise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from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magnetic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field</a:t>
            </a:r>
            <a:endParaRPr kumimoji="1" lang="zh-CN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2514BD3-3293-DEC9-78FE-33120648D3CE}"/>
                  </a:ext>
                </a:extLst>
              </p:cNvPr>
              <p:cNvSpPr txBox="1"/>
              <p:nvPr/>
            </p:nvSpPr>
            <p:spPr>
              <a:xfrm>
                <a:off x="552547" y="2375129"/>
                <a:ext cx="24108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ThO</m:t>
                          </m:r>
                        </m:sub>
                      </m:sSub>
                      <m:r>
                        <a:rPr kumimoji="1"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=200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kumimoji="1"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kumimoji="1" lang="en-US" altLang="zh-CN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±0.1%</m:t>
                      </m:r>
                    </m:oMath>
                  </m:oMathPara>
                </a14:m>
                <a:endParaRPr kumimoji="1" lang="zh-CN" altLang="en-US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2514BD3-3293-DEC9-78FE-33120648D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47" y="2375129"/>
                <a:ext cx="2410853" cy="276999"/>
              </a:xfrm>
              <a:prstGeom prst="rect">
                <a:avLst/>
              </a:prstGeom>
              <a:blipFill>
                <a:blip r:embed="rId5"/>
                <a:stretch>
                  <a:fillRect l="-524" t="-4545" r="-1571" b="-363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组合 34">
            <a:extLst>
              <a:ext uri="{FF2B5EF4-FFF2-40B4-BE49-F238E27FC236}">
                <a16:creationId xmlns:a16="http://schemas.microsoft.com/office/drawing/2014/main" id="{B403ADE8-B447-378A-73B6-E60C4993289B}"/>
              </a:ext>
            </a:extLst>
          </p:cNvPr>
          <p:cNvGrpSpPr/>
          <p:nvPr/>
        </p:nvGrpSpPr>
        <p:grpSpPr>
          <a:xfrm>
            <a:off x="922237" y="1377869"/>
            <a:ext cx="1590702" cy="833120"/>
            <a:chOff x="649047" y="1341120"/>
            <a:chExt cx="1590702" cy="833120"/>
          </a:xfrm>
        </p:grpSpPr>
        <p:cxnSp>
          <p:nvCxnSpPr>
            <p:cNvPr id="5" name="直线箭头连接符 4">
              <a:extLst>
                <a:ext uri="{FF2B5EF4-FFF2-40B4-BE49-F238E27FC236}">
                  <a16:creationId xmlns:a16="http://schemas.microsoft.com/office/drawing/2014/main" id="{A0117747-9D57-45A7-EC57-B6361C225716}"/>
                </a:ext>
              </a:extLst>
            </p:cNvPr>
            <p:cNvCxnSpPr/>
            <p:nvPr/>
          </p:nvCxnSpPr>
          <p:spPr>
            <a:xfrm>
              <a:off x="1406629" y="1493520"/>
              <a:ext cx="619760" cy="0"/>
            </a:xfrm>
            <a:prstGeom prst="straightConnector1">
              <a:avLst/>
            </a:prstGeom>
            <a:ln w="1905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线箭头连接符 10">
              <a:extLst>
                <a:ext uri="{FF2B5EF4-FFF2-40B4-BE49-F238E27FC236}">
                  <a16:creationId xmlns:a16="http://schemas.microsoft.com/office/drawing/2014/main" id="{8A676048-678C-7761-F4C4-6E54C1B05175}"/>
                </a:ext>
              </a:extLst>
            </p:cNvPr>
            <p:cNvCxnSpPr>
              <a:cxnSpLocks/>
            </p:cNvCxnSpPr>
            <p:nvPr/>
          </p:nvCxnSpPr>
          <p:spPr>
            <a:xfrm>
              <a:off x="1406629" y="1656080"/>
              <a:ext cx="690880" cy="0"/>
            </a:xfrm>
            <a:prstGeom prst="straightConnector1">
              <a:avLst/>
            </a:prstGeom>
            <a:ln w="1905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线箭头连接符 12">
              <a:extLst>
                <a:ext uri="{FF2B5EF4-FFF2-40B4-BE49-F238E27FC236}">
                  <a16:creationId xmlns:a16="http://schemas.microsoft.com/office/drawing/2014/main" id="{0823E29E-3F4F-AFA0-55A8-A08056F44097}"/>
                </a:ext>
              </a:extLst>
            </p:cNvPr>
            <p:cNvCxnSpPr>
              <a:cxnSpLocks/>
            </p:cNvCxnSpPr>
            <p:nvPr/>
          </p:nvCxnSpPr>
          <p:spPr>
            <a:xfrm>
              <a:off x="1406629" y="1828800"/>
              <a:ext cx="762000" cy="0"/>
            </a:xfrm>
            <a:prstGeom prst="straightConnector1">
              <a:avLst/>
            </a:prstGeom>
            <a:ln w="1905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线箭头连接符 14">
              <a:extLst>
                <a:ext uri="{FF2B5EF4-FFF2-40B4-BE49-F238E27FC236}">
                  <a16:creationId xmlns:a16="http://schemas.microsoft.com/office/drawing/2014/main" id="{856165EF-37B3-5C0C-4D4E-CD8CD41CCE8A}"/>
                </a:ext>
              </a:extLst>
            </p:cNvPr>
            <p:cNvCxnSpPr>
              <a:cxnSpLocks/>
            </p:cNvCxnSpPr>
            <p:nvPr/>
          </p:nvCxnSpPr>
          <p:spPr>
            <a:xfrm>
              <a:off x="1406629" y="1341120"/>
              <a:ext cx="762000" cy="0"/>
            </a:xfrm>
            <a:prstGeom prst="straightConnector1">
              <a:avLst/>
            </a:prstGeom>
            <a:ln w="1905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线箭头连接符 15">
              <a:extLst>
                <a:ext uri="{FF2B5EF4-FFF2-40B4-BE49-F238E27FC236}">
                  <a16:creationId xmlns:a16="http://schemas.microsoft.com/office/drawing/2014/main" id="{1762A95E-3842-DA2C-D57C-B3DE830B45D3}"/>
                </a:ext>
              </a:extLst>
            </p:cNvPr>
            <p:cNvCxnSpPr>
              <a:cxnSpLocks/>
            </p:cNvCxnSpPr>
            <p:nvPr/>
          </p:nvCxnSpPr>
          <p:spPr>
            <a:xfrm>
              <a:off x="1406629" y="1991360"/>
              <a:ext cx="690880" cy="0"/>
            </a:xfrm>
            <a:prstGeom prst="straightConnector1">
              <a:avLst/>
            </a:prstGeom>
            <a:ln w="1905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线箭头连接符 17">
              <a:extLst>
                <a:ext uri="{FF2B5EF4-FFF2-40B4-BE49-F238E27FC236}">
                  <a16:creationId xmlns:a16="http://schemas.microsoft.com/office/drawing/2014/main" id="{A7EA209C-F425-3A2F-3FD9-D180CAA5C8BF}"/>
                </a:ext>
              </a:extLst>
            </p:cNvPr>
            <p:cNvCxnSpPr>
              <a:cxnSpLocks/>
            </p:cNvCxnSpPr>
            <p:nvPr/>
          </p:nvCxnSpPr>
          <p:spPr>
            <a:xfrm>
              <a:off x="1406629" y="2174240"/>
              <a:ext cx="833120" cy="0"/>
            </a:xfrm>
            <a:prstGeom prst="straightConnector1">
              <a:avLst/>
            </a:prstGeom>
            <a:ln w="1905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1517948-C2B7-032A-380F-F17D0F229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513067">
              <a:off x="783306" y="1361840"/>
              <a:ext cx="177800" cy="355600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00CB02F7-EEC1-8CA9-8129-E9A4D614F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309537">
              <a:off x="996666" y="1575200"/>
              <a:ext cx="177800" cy="355600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2B33403-7EB3-B291-459E-029DE303B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5416119">
              <a:off x="737947" y="1797879"/>
              <a:ext cx="177800" cy="355600"/>
            </a:xfrm>
            <a:prstGeom prst="rect">
              <a:avLst/>
            </a:prstGeom>
          </p:spPr>
        </p:pic>
      </p:grpSp>
      <p:sp>
        <p:nvSpPr>
          <p:cNvPr id="36" name="右箭头 35">
            <a:extLst>
              <a:ext uri="{FF2B5EF4-FFF2-40B4-BE49-F238E27FC236}">
                <a16:creationId xmlns:a16="http://schemas.microsoft.com/office/drawing/2014/main" id="{839BFDF2-75DA-762E-D432-892CA1DA91AD}"/>
              </a:ext>
            </a:extLst>
          </p:cNvPr>
          <p:cNvSpPr/>
          <p:nvPr/>
        </p:nvSpPr>
        <p:spPr>
          <a:xfrm>
            <a:off x="2940779" y="1809929"/>
            <a:ext cx="1611451" cy="493371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005DBB45-F8F8-ADF6-302D-2B2B635E16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2505" y="1094132"/>
            <a:ext cx="3103103" cy="20901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A0EC5A17-15A9-C338-C588-E24E6DD0EE06}"/>
                  </a:ext>
                </a:extLst>
              </p:cNvPr>
              <p:cNvSpPr txBox="1"/>
              <p:nvPr/>
            </p:nvSpPr>
            <p:spPr>
              <a:xfrm>
                <a:off x="3154100" y="1421618"/>
                <a:ext cx="1121269" cy="439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kumimoji="1" lang="en-US" altLang="zh-CN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kumimoji="1" lang="en-US" altLang="zh-CN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kumimoji="1" lang="en-US" altLang="zh-CN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kumimoji="1"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zh-CN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ThO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zh-CN" altLang="en-US" sz="1400" b="1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A0EC5A17-15A9-C338-C588-E24E6DD0E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100" y="1421618"/>
                <a:ext cx="1121269" cy="439992"/>
              </a:xfrm>
              <a:prstGeom prst="rect">
                <a:avLst/>
              </a:prstGeom>
              <a:blipFill>
                <a:blip r:embed="rId8"/>
                <a:stretch>
                  <a:fillRect l="-5618" t="-2778" r="-1124"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圆角矩形 38">
                <a:extLst>
                  <a:ext uri="{FF2B5EF4-FFF2-40B4-BE49-F238E27FC236}">
                    <a16:creationId xmlns:a16="http://schemas.microsoft.com/office/drawing/2014/main" id="{FA35CFF6-F907-7B90-CF68-CBD73F2119B9}"/>
                  </a:ext>
                </a:extLst>
              </p:cNvPr>
              <p:cNvSpPr/>
              <p:nvPr/>
            </p:nvSpPr>
            <p:spPr>
              <a:xfrm>
                <a:off x="7903158" y="890132"/>
                <a:ext cx="2159483" cy="2332963"/>
              </a:xfrm>
              <a:prstGeom prst="roundRect">
                <a:avLst>
                  <a:gd name="adj" fmla="val 4802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0" bIns="72000" rtlCol="0" anchor="ctr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1600" dirty="0">
                    <a:solidFill>
                      <a:schemeClr val="tx1"/>
                    </a:solidFill>
                  </a:rPr>
                  <a:t>Applied</a:t>
                </a:r>
                <a:r>
                  <a:rPr kumimoji="1" lang="zh-CN" altLang="en-US" sz="16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chemeClr val="tx1"/>
                    </a:solidFill>
                  </a:rPr>
                  <a:t>B</a:t>
                </a:r>
                <a:r>
                  <a:rPr kumimoji="1" lang="zh-CN" altLang="en-US" sz="16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chemeClr val="tx1"/>
                    </a:solidFill>
                  </a:rPr>
                  <a:t>field:</a:t>
                </a:r>
                <a:br>
                  <a:rPr kumimoji="1" lang="en-US" altLang="zh-CN" sz="1600" dirty="0">
                    <a:solidFill>
                      <a:schemeClr val="tx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zh-CN" sz="16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&lt;100</m:t>
                      </m:r>
                      <m:r>
                        <a:rPr kumimoji="1" lang="en-US" altLang="zh-CN" sz="16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kumimoji="1" lang="en-US" altLang="zh-CN" sz="1600" b="0" i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kumimoji="1" lang="en-US" altLang="zh-CN" sz="1600" dirty="0">
                  <a:solidFill>
                    <a:schemeClr val="accent3">
                      <a:lumMod val="50000"/>
                    </a:schemeClr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1600" dirty="0">
                    <a:solidFill>
                      <a:schemeClr val="tx1"/>
                    </a:solidFill>
                  </a:rPr>
                  <a:t>Residual</a:t>
                </a:r>
                <a:r>
                  <a:rPr kumimoji="1" lang="zh-CN" altLang="en-US" sz="16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chemeClr val="tx1"/>
                    </a:solidFill>
                  </a:rPr>
                  <a:t>B</a:t>
                </a:r>
                <a:r>
                  <a:rPr kumimoji="1" lang="zh-CN" altLang="en-US" sz="16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chemeClr val="tx1"/>
                    </a:solidFill>
                  </a:rPr>
                  <a:t>field: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kumimoji="1" lang="en-US" altLang="zh-CN" sz="16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&lt;10</m:t>
                      </m:r>
                      <m:r>
                        <a:rPr kumimoji="1" lang="en-US" altLang="zh-CN" sz="16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kumimoji="1" lang="en-US" altLang="zh-CN" sz="1600" b="0" i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kumimoji="1" lang="en-US" altLang="zh-CN" sz="1600" dirty="0">
                  <a:solidFill>
                    <a:schemeClr val="accent3">
                      <a:lumMod val="50000"/>
                    </a:schemeClr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1600" dirty="0">
                    <a:solidFill>
                      <a:schemeClr val="tx1"/>
                    </a:solidFill>
                  </a:rPr>
                  <a:t>B</a:t>
                </a:r>
                <a:r>
                  <a:rPr kumimoji="1" lang="zh-CN" altLang="en-US" sz="16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chemeClr val="tx1"/>
                    </a:solidFill>
                  </a:rPr>
                  <a:t>gradient: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1" lang="en-US" altLang="zh-CN" sz="1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zh-CN" sz="1600" b="0" i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kumimoji="1" lang="en-US" altLang="zh-CN" sz="1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kumimoji="1" lang="en-US" altLang="zh-CN" sz="16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&lt;1</m:t>
                      </m:r>
                      <m:r>
                        <a:rPr kumimoji="1" lang="en-US" altLang="zh-CN" sz="16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kumimoji="1" lang="en-US" altLang="zh-CN" sz="1600" b="0" i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kumimoji="1" lang="en-US" altLang="zh-CN" sz="1600" b="0" i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kumimoji="1" lang="en-US" altLang="zh-CN" sz="1600" b="0" i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kumimoji="1" lang="en-US" altLang="zh-CN" sz="16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圆角矩形 38">
                <a:extLst>
                  <a:ext uri="{FF2B5EF4-FFF2-40B4-BE49-F238E27FC236}">
                    <a16:creationId xmlns:a16="http://schemas.microsoft.com/office/drawing/2014/main" id="{FA35CFF6-F907-7B90-CF68-CBD73F2119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158" y="890132"/>
                <a:ext cx="2159483" cy="2332963"/>
              </a:xfrm>
              <a:prstGeom prst="roundRect">
                <a:avLst>
                  <a:gd name="adj" fmla="val 4802"/>
                </a:avLst>
              </a:prstGeom>
              <a:blipFill>
                <a:blip r:embed="rId9"/>
                <a:stretch>
                  <a:fillRect/>
                </a:stretch>
              </a:blipFill>
              <a:ln w="1905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43D30C5-EA78-AE66-6831-8DEB563EE0BE}"/>
                  </a:ext>
                </a:extLst>
              </p:cNvPr>
              <p:cNvSpPr txBox="1"/>
              <p:nvPr/>
            </p:nvSpPr>
            <p:spPr>
              <a:xfrm>
                <a:off x="9088332" y="3285227"/>
                <a:ext cx="1687623" cy="400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kumimoji="1" lang="en-US" altLang="zh-CN" sz="20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kumimoji="1" lang="en-US" altLang="zh-CN" sz="2000" b="0" i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kumimoji="1" lang="en-US" altLang="zh-CN" sz="2000" b="0" i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=0.1</m:t>
                      </m:r>
                      <m:r>
                        <m:rPr>
                          <m:sty m:val="p"/>
                        </m:rPr>
                        <a:rPr kumimoji="1" lang="en-US" altLang="zh-CN" sz="2000" b="0" i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nT</m:t>
                      </m:r>
                    </m:oMath>
                  </m:oMathPara>
                </a14:m>
                <a:br>
                  <a:rPr kumimoji="1" lang="en-US" altLang="zh-CN" sz="2000" dirty="0">
                    <a:solidFill>
                      <a:schemeClr val="accent3">
                        <a:lumMod val="50000"/>
                      </a:schemeClr>
                    </a:solidFill>
                  </a:rPr>
                </a:br>
                <a:endParaRPr kumimoji="1" lang="zh-CN" altLang="en-US" sz="20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43D30C5-EA78-AE66-6831-8DEB563EE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8332" y="3285227"/>
                <a:ext cx="1687623" cy="400174"/>
              </a:xfrm>
              <a:prstGeom prst="rect">
                <a:avLst/>
              </a:prstGeom>
              <a:blipFill>
                <a:blip r:embed="rId10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组合 40">
            <a:extLst>
              <a:ext uri="{FF2B5EF4-FFF2-40B4-BE49-F238E27FC236}">
                <a16:creationId xmlns:a16="http://schemas.microsoft.com/office/drawing/2014/main" id="{4D58DB00-E108-8E48-1ACC-CBAFDC9EC15C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366146CB-8F4E-DD3E-6BB9-6D4F818F1D65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2F84C8A5-E5ED-DB25-EA97-0BDBC4C70886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06405799-8AF3-7972-3551-7827D886EEA7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549FD1DE-7340-BCDD-4FC9-6ED8AA0A9B45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1885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05BEAE-3D81-DB44-9672-02AC72A7A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Magnetic shielding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1B79E47-9C59-1427-6B0D-B8565B754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Magnetic</a:t>
            </a:r>
            <a:r>
              <a:rPr kumimoji="1" lang="zh-CN" altLang="en-US" dirty="0"/>
              <a:t> </a:t>
            </a:r>
            <a:r>
              <a:rPr kumimoji="1" lang="en-US" altLang="zh-CN" dirty="0"/>
              <a:t>shielding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necessary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fields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micro-gauss</a:t>
            </a:r>
            <a:r>
              <a:rPr kumimoji="1" lang="zh-CN" altLang="en-US" dirty="0"/>
              <a:t> </a:t>
            </a:r>
            <a:r>
              <a:rPr kumimoji="1" lang="en-US" altLang="zh-CN" dirty="0"/>
              <a:t>level:</a:t>
            </a:r>
            <a:endParaRPr lang="zh-CN" altLang="en-US" dirty="0"/>
          </a:p>
          <a:p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8B20760-A1B1-5E64-62D0-BE2E0A8B162B}"/>
              </a:ext>
            </a:extLst>
          </p:cNvPr>
          <p:cNvGrpSpPr/>
          <p:nvPr/>
        </p:nvGrpSpPr>
        <p:grpSpPr>
          <a:xfrm>
            <a:off x="705607" y="1537671"/>
            <a:ext cx="2555508" cy="1726331"/>
            <a:chOff x="568646" y="1282277"/>
            <a:chExt cx="2555508" cy="1726331"/>
          </a:xfrm>
        </p:grpSpPr>
        <p:pic>
          <p:nvPicPr>
            <p:cNvPr id="5" name="Picture 6" descr="Magnetic field icon earth day related Royalty Free Vector">
              <a:extLst>
                <a:ext uri="{FF2B5EF4-FFF2-40B4-BE49-F238E27FC236}">
                  <a16:creationId xmlns:a16="http://schemas.microsoft.com/office/drawing/2014/main" id="{D23D6B30-36E7-4737-1FA6-70F7F68A1D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07938" y="1282277"/>
              <a:ext cx="109373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B34ECD42-63B5-0921-D6D3-9542D87D018D}"/>
                    </a:ext>
                  </a:extLst>
                </p:cNvPr>
                <p:cNvSpPr txBox="1"/>
                <p:nvPr/>
              </p:nvSpPr>
              <p:spPr>
                <a:xfrm>
                  <a:off x="568646" y="2362277"/>
                  <a:ext cx="255550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zh-CN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Geomagnetic field</a:t>
                  </a:r>
                  <a:br>
                    <a:rPr kumimoji="1" lang="en-US" altLang="zh-CN" dirty="0"/>
                  </a:br>
                  <a14:m>
                    <m:oMath xmlns:m="http://schemas.openxmlformats.org/officeDocument/2006/math">
                      <m:r>
                        <a:rPr kumimoji="1" lang="en-US" altLang="zh-CN" b="0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kumimoji="1" lang="en-US" altLang="zh-CN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540,000</m:t>
                      </m:r>
                      <m:r>
                        <a:rPr kumimoji="1" lang="en-US" altLang="zh-CN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kumimoji="1" lang="en-US" altLang="zh-CN" b="0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oMath>
                  </a14:m>
                  <a:r>
                    <a:rPr kumimoji="1" lang="en-US" altLang="zh-CN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 at Chicago</a:t>
                  </a:r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2A5C68CC-62B7-73FE-0FA0-0BC8E1C913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46" y="2362277"/>
                  <a:ext cx="2555508" cy="646331"/>
                </a:xfrm>
                <a:prstGeom prst="rect">
                  <a:avLst/>
                </a:prstGeom>
                <a:blipFill>
                  <a:blip r:embed="rId3"/>
                  <a:stretch>
                    <a:fillRect t="-4717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01EB8B88-E78B-429C-4A68-6577ED90A5D5}"/>
              </a:ext>
            </a:extLst>
          </p:cNvPr>
          <p:cNvGrpSpPr/>
          <p:nvPr/>
        </p:nvGrpSpPr>
        <p:grpSpPr>
          <a:xfrm>
            <a:off x="6284141" y="3843496"/>
            <a:ext cx="2241319" cy="1693166"/>
            <a:chOff x="3902173" y="1474682"/>
            <a:chExt cx="2241319" cy="1693166"/>
          </a:xfrm>
        </p:grpSpPr>
        <p:pic>
          <p:nvPicPr>
            <p:cNvPr id="8" name="图片 7" descr="卡通人物&#10;&#10;低可信度描述已自动生成">
              <a:extLst>
                <a:ext uri="{FF2B5EF4-FFF2-40B4-BE49-F238E27FC236}">
                  <a16:creationId xmlns:a16="http://schemas.microsoft.com/office/drawing/2014/main" id="{DC8207EF-6AAA-12CC-1E3D-570A6AC0E6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04338" y="1474682"/>
              <a:ext cx="1036990" cy="108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F5F778BC-5A76-BBDC-029D-B3DE93258AAF}"/>
                    </a:ext>
                  </a:extLst>
                </p:cNvPr>
                <p:cNvSpPr txBox="1"/>
                <p:nvPr/>
              </p:nvSpPr>
              <p:spPr>
                <a:xfrm>
                  <a:off x="3902173" y="2521517"/>
                  <a:ext cx="224131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zh-CN" dirty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rPr>
                    <a:t>Electrical power lines</a:t>
                  </a:r>
                  <a:br>
                    <a:rPr kumimoji="1" lang="en-US" altLang="zh-CN" dirty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b="0" i="0" dirty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kumimoji="1" lang="en-US" altLang="zh-CN" b="0" i="1" dirty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500</m:t>
                        </m:r>
                        <m:r>
                          <a:rPr kumimoji="1" lang="en-US" altLang="zh-CN" b="0" i="1" dirty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m:rPr>
                            <m:sty m:val="p"/>
                          </m:rPr>
                          <a:rPr kumimoji="1" lang="en-US" altLang="zh-CN" b="0" i="0" dirty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kumimoji="1" lang="en-US" altLang="zh-CN" b="0" i="0" dirty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@ 60</m:t>
                        </m:r>
                        <m:r>
                          <m:rPr>
                            <m:sty m:val="p"/>
                          </m:rPr>
                          <a:rPr kumimoji="1" lang="en-US" altLang="zh-CN" b="0" i="0" dirty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Hz</m:t>
                        </m:r>
                      </m:oMath>
                    </m:oMathPara>
                  </a14:m>
                  <a:endParaRPr kumimoji="1" lang="zh-CN" alt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45E1CB01-415B-65DC-E71B-AD75CF170C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2173" y="2521517"/>
                  <a:ext cx="2241319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815" t="-4717" r="-272" b="-5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D4D375C-96BB-84E9-179F-C5E508B0377E}"/>
              </a:ext>
            </a:extLst>
          </p:cNvPr>
          <p:cNvGrpSpPr/>
          <p:nvPr/>
        </p:nvGrpSpPr>
        <p:grpSpPr>
          <a:xfrm>
            <a:off x="3956064" y="1537671"/>
            <a:ext cx="3046026" cy="2003682"/>
            <a:chOff x="3786244" y="1595974"/>
            <a:chExt cx="3046026" cy="2003682"/>
          </a:xfrm>
        </p:grpSpPr>
        <p:pic>
          <p:nvPicPr>
            <p:cNvPr id="12" name="图片 11" descr="图标&#10;&#10;描述已自动生成">
              <a:extLst>
                <a:ext uri="{FF2B5EF4-FFF2-40B4-BE49-F238E27FC236}">
                  <a16:creationId xmlns:a16="http://schemas.microsoft.com/office/drawing/2014/main" id="{3E44E3AF-B348-5685-653D-1E6F7006F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28314" y="1595974"/>
              <a:ext cx="1161887" cy="108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860AB2DD-BAFC-F683-1F3F-C98DDF81F8DA}"/>
                    </a:ext>
                  </a:extLst>
                </p:cNvPr>
                <p:cNvSpPr txBox="1"/>
                <p:nvPr/>
              </p:nvSpPr>
              <p:spPr>
                <a:xfrm>
                  <a:off x="3786244" y="2676326"/>
                  <a:ext cx="3046026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zh-CN" dirty="0">
                      <a:solidFill>
                        <a:schemeClr val="accent4">
                          <a:lumMod val="50000"/>
                        </a:schemeClr>
                      </a:solidFill>
                    </a:rPr>
                    <a:t>Magnet in </a:t>
                  </a:r>
                  <a:r>
                    <a:rPr kumimoji="1" lang="en-US" altLang="zh-CN" dirty="0" err="1">
                      <a:solidFill>
                        <a:schemeClr val="accent4">
                          <a:lumMod val="50000"/>
                        </a:schemeClr>
                      </a:solidFill>
                    </a:rPr>
                    <a:t>Gabrielse</a:t>
                  </a:r>
                  <a:r>
                    <a:rPr kumimoji="1" lang="en-US" altLang="zh-CN" dirty="0">
                      <a:solidFill>
                        <a:schemeClr val="accent4">
                          <a:lumMod val="50000"/>
                        </a:schemeClr>
                      </a:solidFill>
                    </a:rPr>
                    <a:t> Lab</a:t>
                  </a:r>
                  <a:br>
                    <a:rPr kumimoji="1" lang="en-US" altLang="zh-CN" dirty="0">
                      <a:solidFill>
                        <a:schemeClr val="accent4">
                          <a:lumMod val="50000"/>
                        </a:schemeClr>
                      </a:solidFill>
                    </a:rPr>
                  </a:br>
                  <a14:m>
                    <m:oMath xmlns:m="http://schemas.openxmlformats.org/officeDocument/2006/math">
                      <m:r>
                        <a:rPr kumimoji="1" lang="en-US" altLang="zh-CN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60,000,000,000</m:t>
                      </m:r>
                      <m:r>
                        <a:rPr kumimoji="1" lang="en-US" altLang="zh-CN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oMath>
                  </a14:m>
                  <a:r>
                    <a:rPr kumimoji="1" lang="en-US" altLang="zh-CN" dirty="0">
                      <a:solidFill>
                        <a:schemeClr val="accent4">
                          <a:lumMod val="50000"/>
                        </a:schemeClr>
                      </a:solidFill>
                    </a:rPr>
                    <a:t> maximum</a:t>
                  </a:r>
                  <a:br>
                    <a:rPr kumimoji="1" lang="en-US" altLang="zh-CN" dirty="0">
                      <a:solidFill>
                        <a:schemeClr val="accent4">
                          <a:lumMod val="50000"/>
                        </a:schemeClr>
                      </a:solidFill>
                    </a:rPr>
                  </a:br>
                  <a14:m>
                    <m:oMath xmlns:m="http://schemas.openxmlformats.org/officeDocument/2006/math">
                      <m:r>
                        <a:rPr kumimoji="1" lang="en-US" altLang="zh-CN" b="0" i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kumimoji="1" lang="en-US" altLang="zh-CN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300,000</m:t>
                      </m:r>
                      <m:r>
                        <a:rPr kumimoji="1" lang="en-US" altLang="zh-CN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kumimoji="1" lang="en-US" altLang="zh-CN" b="0" i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oMath>
                  </a14:m>
                  <a:r>
                    <a:rPr kumimoji="1" lang="en-US" altLang="zh-CN" dirty="0">
                      <a:solidFill>
                        <a:schemeClr val="accent4">
                          <a:lumMod val="50000"/>
                        </a:schemeClr>
                      </a:solidFill>
                    </a:rPr>
                    <a:t> typical</a:t>
                  </a:r>
                  <a:endParaRPr kumimoji="1" lang="zh-CN" altLang="en-US" dirty="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70C1B88C-A74C-7172-CD14-01CB16F06C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6244" y="2676326"/>
                  <a:ext cx="3046026" cy="923330"/>
                </a:xfrm>
                <a:prstGeom prst="rect">
                  <a:avLst/>
                </a:prstGeom>
                <a:blipFill>
                  <a:blip r:embed="rId10"/>
                  <a:stretch>
                    <a:fillRect t="-3289" r="-600" b="-9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FC4A087-CA73-3237-55BE-E5EFA68FFD96}"/>
              </a:ext>
            </a:extLst>
          </p:cNvPr>
          <p:cNvGrpSpPr/>
          <p:nvPr/>
        </p:nvGrpSpPr>
        <p:grpSpPr>
          <a:xfrm>
            <a:off x="1876970" y="3752200"/>
            <a:ext cx="3183884" cy="2038125"/>
            <a:chOff x="375141" y="3842213"/>
            <a:chExt cx="3183884" cy="2038125"/>
          </a:xfrm>
        </p:grpSpPr>
        <p:pic>
          <p:nvPicPr>
            <p:cNvPr id="15" name="图片 14" descr="图标&#10;&#10;描述已自动生成">
              <a:extLst>
                <a:ext uri="{FF2B5EF4-FFF2-40B4-BE49-F238E27FC236}">
                  <a16:creationId xmlns:a16="http://schemas.microsoft.com/office/drawing/2014/main" id="{96679D91-8683-6040-E1B0-06DDBCB34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7077" y="3842213"/>
              <a:ext cx="1080000" cy="108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5D623751-FF2B-E523-D114-E9533B3B12C2}"/>
                    </a:ext>
                  </a:extLst>
                </p:cNvPr>
                <p:cNvSpPr txBox="1"/>
                <p:nvPr/>
              </p:nvSpPr>
              <p:spPr>
                <a:xfrm>
                  <a:off x="375141" y="4957008"/>
                  <a:ext cx="3183884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zh-CN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Other lab equipment</a:t>
                  </a:r>
                  <a:br>
                    <a:rPr kumimoji="1" lang="en-US" altLang="zh-CN" dirty="0">
                      <a:solidFill>
                        <a:schemeClr val="accent5">
                          <a:lumMod val="50000"/>
                        </a:schemeClr>
                      </a:solidFill>
                    </a:rPr>
                  </a:br>
                  <a:r>
                    <a:rPr kumimoji="1" lang="en-US" altLang="zh-CN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(Pulse tube, compressors, etc.)</a:t>
                  </a:r>
                  <a:br>
                    <a:rPr kumimoji="1" lang="en-US" altLang="zh-CN" dirty="0">
                      <a:solidFill>
                        <a:schemeClr val="accent5">
                          <a:lumMod val="50000"/>
                        </a:schemeClr>
                      </a:solidFill>
                    </a:rPr>
                  </a:br>
                  <a14:m>
                    <m:oMath xmlns:m="http://schemas.openxmlformats.org/officeDocument/2006/math">
                      <m:r>
                        <a:rPr kumimoji="1" lang="en-US" altLang="zh-CN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~1000</m:t>
                      </m:r>
                      <m:r>
                        <a:rPr kumimoji="1" lang="en-US" altLang="zh-CN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kumimoji="1" lang="en-US" altLang="zh-CN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oMath>
                  </a14:m>
                  <a:r>
                    <a:rPr kumimoji="1" lang="en-US" altLang="zh-CN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 </a:t>
                  </a:r>
                  <a:endParaRPr kumimoji="1" lang="zh-CN" alt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37F470BF-FA92-029A-668A-71AE90D34E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141" y="4957008"/>
                  <a:ext cx="3183884" cy="923330"/>
                </a:xfrm>
                <a:prstGeom prst="rect">
                  <a:avLst/>
                </a:prstGeom>
                <a:blipFill>
                  <a:blip r:embed="rId12"/>
                  <a:stretch>
                    <a:fillRect t="-3289" b="-6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5C4E8E01-E656-6B45-2479-6BD947A92127}"/>
              </a:ext>
            </a:extLst>
          </p:cNvPr>
          <p:cNvSpPr txBox="1"/>
          <p:nvPr/>
        </p:nvSpPr>
        <p:spPr>
          <a:xfrm>
            <a:off x="44790" y="5599640"/>
            <a:ext cx="2480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Icons</a:t>
            </a:r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used:</a:t>
            </a:r>
          </a:p>
          <a:p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Siyuan Liu x (DALL·E x GPT-4) 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46A79F9B-0BB7-8CAF-2CE8-ABA7284BD642}"/>
              </a:ext>
            </a:extLst>
          </p:cNvPr>
          <p:cNvGrpSpPr/>
          <p:nvPr/>
        </p:nvGrpSpPr>
        <p:grpSpPr>
          <a:xfrm>
            <a:off x="7971808" y="1537671"/>
            <a:ext cx="1973617" cy="2003682"/>
            <a:chOff x="4670626" y="1575962"/>
            <a:chExt cx="1973617" cy="2003682"/>
          </a:xfrm>
        </p:grpSpPr>
        <p:pic>
          <p:nvPicPr>
            <p:cNvPr id="19" name="图片 18" descr="文本&#10;&#10;描述已自动生成">
              <a:extLst>
                <a:ext uri="{FF2B5EF4-FFF2-40B4-BE49-F238E27FC236}">
                  <a16:creationId xmlns:a16="http://schemas.microsoft.com/office/drawing/2014/main" id="{55FDAC5F-3730-E4BC-C8FC-BD79D960A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18343" y="1575962"/>
              <a:ext cx="1078180" cy="108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F20784C0-2C89-219C-8AB6-57041691A9B4}"/>
                    </a:ext>
                  </a:extLst>
                </p:cNvPr>
                <p:cNvSpPr txBox="1"/>
                <p:nvPr/>
              </p:nvSpPr>
              <p:spPr>
                <a:xfrm>
                  <a:off x="4670626" y="2656314"/>
                  <a:ext cx="1973617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zh-CN">
                      <a:solidFill>
                        <a:schemeClr val="accent3">
                          <a:lumMod val="50000"/>
                        </a:schemeClr>
                      </a:solidFill>
                    </a:rPr>
                    <a:t>Graduate student </a:t>
                  </a:r>
                  <a:br>
                    <a:rPr kumimoji="1" lang="en-US" altLang="zh-CN">
                      <a:solidFill>
                        <a:schemeClr val="accent3">
                          <a:lumMod val="50000"/>
                        </a:schemeClr>
                      </a:solidFill>
                    </a:rPr>
                  </a:br>
                  <a:r>
                    <a:rPr kumimoji="1" lang="en-US" altLang="zh-CN">
                      <a:solidFill>
                        <a:schemeClr val="accent3">
                          <a:lumMod val="50000"/>
                        </a:schemeClr>
                      </a:solidFill>
                    </a:rPr>
                    <a:t>working in lab </a:t>
                  </a:r>
                  <a:br>
                    <a:rPr kumimoji="1" lang="en-US" altLang="zh-CN">
                      <a:solidFill>
                        <a:schemeClr val="accent3">
                          <a:lumMod val="50000"/>
                        </a:schemeClr>
                      </a:solidFill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b="0" i="0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kumimoji="1" lang="en-US" altLang="zh-CN" b="0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200,000</m:t>
                        </m:r>
                        <m:r>
                          <a:rPr kumimoji="1" lang="en-US" altLang="zh-CN" b="0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m:rPr>
                            <m:sty m:val="p"/>
                          </m:rPr>
                          <a:rPr kumimoji="1" lang="en-US" altLang="zh-CN" b="0" i="0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oMath>
                    </m:oMathPara>
                  </a14:m>
                  <a:endParaRPr kumimoji="1" lang="zh-CN" altLang="en-US">
                    <a:solidFill>
                      <a:schemeClr val="accent3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6294AE7A-A626-2BF7-4A1F-E68880B96E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626" y="2656314"/>
                  <a:ext cx="1973617" cy="923330"/>
                </a:xfrm>
                <a:prstGeom prst="rect">
                  <a:avLst/>
                </a:prstGeom>
                <a:blipFill>
                  <a:blip r:embed="rId7"/>
                  <a:stretch>
                    <a:fillRect t="-3289" b="-32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FFF0328-2369-14A1-6933-984A112E4B97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FAB22467-91AC-1761-F200-041AF487352F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49D1AD8E-8A2C-71BD-D427-2DDB4F1BD409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0292C7F2-8CEC-B272-04CC-A5D23CEB95A0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9848D2E2-983C-91E1-873C-27B635E74DFD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071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F40A0-08A9-6A4E-87CF-0B46344A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Magnetic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shielding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–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How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it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works?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内容占位符 3" descr="表格&#10;&#10;描述已自动生成">
            <a:extLst>
              <a:ext uri="{FF2B5EF4-FFF2-40B4-BE49-F238E27FC236}">
                <a16:creationId xmlns:a16="http://schemas.microsoft.com/office/drawing/2014/main" id="{2304420E-6B68-7106-55FD-D09671799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5016" y="828675"/>
            <a:ext cx="7869730" cy="5291138"/>
          </a:xfr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0BCFA43-7961-A701-6C46-AE6E28B135BB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4917B9A-1CFB-BF08-9C41-427CD86E83E2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E000A51-0971-51EB-C9A4-774F85F78745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7F18EED-7C74-AFC5-1464-40BFF9819C0C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49A11C6-833D-0AE4-FA27-448F35240149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2168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F40A0-08A9-6A4E-87CF-0B46344A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Magnetic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shielding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–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How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it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works?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2304420E-6B68-7106-55FD-D09671799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65016" y="828675"/>
            <a:ext cx="7869730" cy="5291138"/>
          </a:xfr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8261F961-6503-C4FA-1693-FCB27B2A18F1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68B2911C-DE5D-9DDC-42B7-BB52389C19D3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DB3B70C-9B80-167C-4283-90ECEC467373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D42163A-B6B5-92E3-2968-9FBBD804D747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8EA939C-794E-BB1C-6B25-5493A624F8C7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9010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F40A0-08A9-6A4E-87CF-0B46344A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2">
                    <a:lumMod val="50000"/>
                  </a:schemeClr>
                </a:solidFill>
              </a:rPr>
              <a:t>Our</a:t>
            </a:r>
            <a:r>
              <a:rPr kumimoji="1" lang="zh-CN" alt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50000"/>
                  </a:schemeClr>
                </a:solidFill>
              </a:rPr>
              <a:t>Universe</a:t>
            </a:r>
            <a:endParaRPr kumimoji="1" lang="zh-CN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内容占位符 11">
            <a:extLst>
              <a:ext uri="{FF2B5EF4-FFF2-40B4-BE49-F238E27FC236}">
                <a16:creationId xmlns:a16="http://schemas.microsoft.com/office/drawing/2014/main" id="{17FC63CC-A4E0-6E85-AFF0-5B394D293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767" y="1926779"/>
            <a:ext cx="3317548" cy="3326233"/>
          </a:xfrm>
          <a:prstGeom prst="rect">
            <a:avLst/>
          </a:prstGeom>
        </p:spPr>
      </p:pic>
      <p:pic>
        <p:nvPicPr>
          <p:cNvPr id="1028" name="Picture 4" descr="Universe - Wikipedia">
            <a:extLst>
              <a:ext uri="{FF2B5EF4-FFF2-40B4-BE49-F238E27FC236}">
                <a16:creationId xmlns:a16="http://schemas.microsoft.com/office/drawing/2014/main" id="{CE6ABDFC-A466-AD5B-8551-654560D34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3763" y="1926779"/>
            <a:ext cx="3326233" cy="332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2BF3BCF-7CC6-3BD6-C87E-CA6BA93765CE}"/>
              </a:ext>
            </a:extLst>
          </p:cNvPr>
          <p:cNvSpPr txBox="1"/>
          <p:nvPr/>
        </p:nvSpPr>
        <p:spPr>
          <a:xfrm>
            <a:off x="2467690" y="1966401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“Matter”</a:t>
            </a:r>
            <a:endParaRPr kumimoji="1" lang="zh-CN" altLang="en-US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035B8EE-A4BF-5C96-9B5E-0502FEA6D989}"/>
              </a:ext>
            </a:extLst>
          </p:cNvPr>
          <p:cNvSpPr txBox="1"/>
          <p:nvPr/>
        </p:nvSpPr>
        <p:spPr>
          <a:xfrm>
            <a:off x="7009741" y="1966401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“Antimatter”</a:t>
            </a:r>
            <a:endParaRPr kumimoji="1" lang="zh-CN" altLang="en-US" sz="2000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7C70CE7-CABF-ED32-DAD9-A18701AB7467}"/>
              </a:ext>
            </a:extLst>
          </p:cNvPr>
          <p:cNvSpPr txBox="1"/>
          <p:nvPr/>
        </p:nvSpPr>
        <p:spPr>
          <a:xfrm>
            <a:off x="3369194" y="877472"/>
            <a:ext cx="4061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At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beginning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of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big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bang</a:t>
            </a:r>
            <a:endParaRPr kumimoji="1" lang="zh-CN" altLang="en-US" sz="2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89C10D1-C4C6-DE4A-17A9-CAE63EBA2282}"/>
              </a:ext>
            </a:extLst>
          </p:cNvPr>
          <p:cNvSpPr txBox="1"/>
          <p:nvPr/>
        </p:nvSpPr>
        <p:spPr>
          <a:xfrm>
            <a:off x="5051066" y="3082063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dirty="0"/>
              <a:t>=</a:t>
            </a:r>
            <a:endParaRPr kumimoji="1" lang="zh-CN" altLang="en-US" sz="6000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A282D00-8832-27D9-377B-37AFC9DFF742}"/>
              </a:ext>
            </a:extLst>
          </p:cNvPr>
          <p:cNvGrpSpPr/>
          <p:nvPr/>
        </p:nvGrpSpPr>
        <p:grpSpPr>
          <a:xfrm>
            <a:off x="2981157" y="5271692"/>
            <a:ext cx="4826000" cy="416560"/>
            <a:chOff x="2986881" y="5160989"/>
            <a:chExt cx="4826000" cy="416560"/>
          </a:xfrm>
        </p:grpSpPr>
        <p:cxnSp>
          <p:nvCxnSpPr>
            <p:cNvPr id="20" name="直线连接符 19">
              <a:extLst>
                <a:ext uri="{FF2B5EF4-FFF2-40B4-BE49-F238E27FC236}">
                  <a16:creationId xmlns:a16="http://schemas.microsoft.com/office/drawing/2014/main" id="{2DCB4FFC-5EE3-7DE3-0C45-EC92DB17A9C4}"/>
                </a:ext>
              </a:extLst>
            </p:cNvPr>
            <p:cNvCxnSpPr>
              <a:cxnSpLocks/>
            </p:cNvCxnSpPr>
            <p:nvPr/>
          </p:nvCxnSpPr>
          <p:spPr>
            <a:xfrm>
              <a:off x="2986881" y="5160989"/>
              <a:ext cx="4826000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三角形 20">
              <a:extLst>
                <a:ext uri="{FF2B5EF4-FFF2-40B4-BE49-F238E27FC236}">
                  <a16:creationId xmlns:a16="http://schemas.microsoft.com/office/drawing/2014/main" id="{1C1C9918-F12A-3A64-CEFB-FB65E2242470}"/>
                </a:ext>
              </a:extLst>
            </p:cNvPr>
            <p:cNvSpPr/>
            <p:nvPr/>
          </p:nvSpPr>
          <p:spPr>
            <a:xfrm>
              <a:off x="5164169" y="5171149"/>
              <a:ext cx="471424" cy="406400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FD42CE3-E95C-57DB-B6DC-639806228BCB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BD60B759-82FF-0BB3-D014-AD01F98FF9E9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223CCD11-53ED-4950-F81F-2A52C1ADD1B8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8C105862-03B1-774A-4912-B6C63BC82E8E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183B12C2-5BC0-38C9-A809-EAC09C14B6E0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905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F40A0-08A9-6A4E-87CF-0B46344A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Magnetic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shielding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–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How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it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works?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2304420E-6B68-7106-55FD-D09671799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65016" y="828675"/>
            <a:ext cx="7869730" cy="5291138"/>
          </a:xfr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8C5D795-D5A0-D193-5322-4E181CCC2671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438EFEC-A46A-A994-CADD-7926F4B936F2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D3FA751-947E-BD78-B8E2-51BBA138D79F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60FF76E-A5A9-F599-DEF6-F2D624C0CD0F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647C512-D628-1B74-5241-483D9DCA2681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971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F40A0-08A9-6A4E-87CF-0B46344A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Magnetic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shielding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–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How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it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works?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2304420E-6B68-7106-55FD-D09671799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65016" y="828675"/>
            <a:ext cx="7869730" cy="5291138"/>
          </a:xfr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E08C21D-CF40-6DB1-926E-7EF43263A0D2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28243AD-3719-E1CD-705E-2A038AFAAABD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6F5887B-89A2-DA0B-98D8-60FEE48C056F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1675BAC-582D-2812-861C-57A5116C1E75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FEB1763F-EAFB-2301-B796-34FFE42A37CA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2373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F40A0-08A9-6A4E-87CF-0B46344A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Remanent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magnetization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will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be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a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problem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2304420E-6B68-7106-55FD-D09671799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65016" y="828675"/>
            <a:ext cx="7869730" cy="5291138"/>
          </a:xfr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961F5EDF-5F5C-5818-7227-E98DAA4766F1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746B049-8797-29F8-D0EA-4908FD8B092C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8709FE7-5D79-B154-0A40-C677B399D93C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F18834F-439B-0230-D891-FDFD6683F27D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34DC098F-AC35-EDE8-FD09-6C23A9E044EE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510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F40A0-08A9-6A4E-87CF-0B46344A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Remanent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magnetization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will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be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a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problem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2304420E-6B68-7106-55FD-D09671799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65016" y="828675"/>
            <a:ext cx="7869730" cy="5291138"/>
          </a:xfr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F812E5B5-E2E5-E6D6-F5D0-C114FC6E42BA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D0FB15EC-669C-00CD-E57B-A170E87AA105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67DB2D3-436F-13F0-6DE0-FEDB04F45ED9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502F3BD-2588-0DF6-3C88-C300386A3402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61F7E1FF-83AB-F246-AC71-821F63B90FD3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550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021919-E7B5-F54B-BD56-29DC208E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Degaussing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–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Remove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the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problem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4" name="Picture 2" descr="Demagnetization - basics | Cestriom GmbH">
            <a:extLst>
              <a:ext uri="{FF2B5EF4-FFF2-40B4-BE49-F238E27FC236}">
                <a16:creationId xmlns:a16="http://schemas.microsoft.com/office/drawing/2014/main" id="{558B8CF4-8480-E743-B2FA-388B02079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6739" y="1382338"/>
            <a:ext cx="3763141" cy="37705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75DA736-EFB9-2BC0-99B8-A7177AA70CB4}"/>
              </a:ext>
            </a:extLst>
          </p:cNvPr>
          <p:cNvSpPr txBox="1"/>
          <p:nvPr/>
        </p:nvSpPr>
        <p:spPr>
          <a:xfrm>
            <a:off x="8091160" y="5090291"/>
            <a:ext cx="2438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err="1">
                <a:solidFill>
                  <a:schemeClr val="bg1">
                    <a:lumMod val="50000"/>
                  </a:schemeClr>
                </a:solidFill>
                <a:latin typeface="-apple-system"/>
              </a:rPr>
              <a:t>Cestriom</a:t>
            </a:r>
            <a:r>
              <a:rPr lang="en-US" altLang="zh-CN" sz="1400">
                <a:solidFill>
                  <a:schemeClr val="bg1">
                    <a:lumMod val="50000"/>
                  </a:schemeClr>
                </a:solidFill>
                <a:latin typeface="-apple-system"/>
              </a:rPr>
              <a:t> GmbH, </a:t>
            </a:r>
            <a:r>
              <a:rPr lang="en-US" altLang="zh-CN" sz="1400" err="1">
                <a:solidFill>
                  <a:schemeClr val="bg1">
                    <a:lumMod val="50000"/>
                  </a:schemeClr>
                </a:solidFill>
                <a:latin typeface="-apple-system"/>
              </a:rPr>
              <a:t>Cestriom.com</a:t>
            </a:r>
            <a:r>
              <a:rPr lang="en-US" altLang="zh-CN" sz="1400">
                <a:solidFill>
                  <a:schemeClr val="bg1">
                    <a:lumMod val="50000"/>
                  </a:schemeClr>
                </a:solidFill>
                <a:latin typeface="-apple-system"/>
              </a:rPr>
              <a:t> </a:t>
            </a:r>
          </a:p>
        </p:txBody>
      </p:sp>
      <p:pic>
        <p:nvPicPr>
          <p:cNvPr id="3" name="内容占位符 3">
            <a:extLst>
              <a:ext uri="{FF2B5EF4-FFF2-40B4-BE49-F238E27FC236}">
                <a16:creationId xmlns:a16="http://schemas.microsoft.com/office/drawing/2014/main" id="{0C93E405-24AB-2578-0A35-5CE25E156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082" y="1373238"/>
            <a:ext cx="5635145" cy="3788736"/>
          </a:xfrm>
        </p:spPr>
      </p:pic>
      <p:sp>
        <p:nvSpPr>
          <p:cNvPr id="4" name="上箭头 3">
            <a:extLst>
              <a:ext uri="{FF2B5EF4-FFF2-40B4-BE49-F238E27FC236}">
                <a16:creationId xmlns:a16="http://schemas.microsoft.com/office/drawing/2014/main" id="{D5CD34F5-BDCE-B75D-DA70-8E8FC70C0616}"/>
              </a:ext>
            </a:extLst>
          </p:cNvPr>
          <p:cNvSpPr/>
          <p:nvPr/>
        </p:nvSpPr>
        <p:spPr>
          <a:xfrm rot="15644449">
            <a:off x="5688000" y="1503152"/>
            <a:ext cx="497679" cy="2341794"/>
          </a:xfrm>
          <a:prstGeom prst="upArrow">
            <a:avLst>
              <a:gd name="adj1" fmla="val 50000"/>
              <a:gd name="adj2" fmla="val 13763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BEBE1EE-8CED-EC23-5126-8DC3A758E573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F48317E-7450-8812-A81E-01F1B6BA0CA3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3B04332-BF63-E2E4-E972-1BBF6426054D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DCE2EE2-5EC0-8EDF-8390-BB33D987E20F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DE9006F1-A0E6-5AAF-AFCC-BEAF6D957A66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717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2297D60C-47C9-8384-3DB1-F518013BDC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72293" y="828000"/>
            <a:ext cx="8255176" cy="539193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705BEAE-3D81-DB44-9672-02AC72A7A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Our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shield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0" name="圆柱体 39">
            <a:extLst>
              <a:ext uri="{FF2B5EF4-FFF2-40B4-BE49-F238E27FC236}">
                <a16:creationId xmlns:a16="http://schemas.microsoft.com/office/drawing/2014/main" id="{BCD00F6B-84A8-BA5F-A587-3A5382AAC561}"/>
              </a:ext>
            </a:extLst>
          </p:cNvPr>
          <p:cNvSpPr/>
          <p:nvPr/>
        </p:nvSpPr>
        <p:spPr>
          <a:xfrm rot="15774029">
            <a:off x="4496114" y="2333917"/>
            <a:ext cx="265815" cy="2247777"/>
          </a:xfrm>
          <a:prstGeom prst="can">
            <a:avLst/>
          </a:prstGeom>
          <a:solidFill>
            <a:schemeClr val="accent4">
              <a:lumMod val="75000"/>
              <a:alpha val="7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AE0EB568-68D5-B55E-0DB8-A979243773C8}"/>
                  </a:ext>
                </a:extLst>
              </p:cNvPr>
              <p:cNvSpPr txBox="1"/>
              <p:nvPr/>
            </p:nvSpPr>
            <p:spPr>
              <a:xfrm rot="21170842">
                <a:off x="3462153" y="3536101"/>
                <a:ext cx="2461747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600" b="1" dirty="0">
                    <a:solidFill>
                      <a:schemeClr val="accent4">
                        <a:lumMod val="50000"/>
                      </a:schemeClr>
                    </a:solidFill>
                    <a:effectLst>
                      <a:glow rad="63500">
                        <a:schemeClr val="bg1">
                          <a:alpha val="40000"/>
                        </a:schemeClr>
                      </a:glow>
                    </a:effectLst>
                  </a:rPr>
                  <a:t>Spin-precession region</a:t>
                </a:r>
                <a:br>
                  <a:rPr kumimoji="1" lang="en-US" altLang="zh-CN" sz="1600" b="1" dirty="0">
                    <a:solidFill>
                      <a:schemeClr val="accent4">
                        <a:lumMod val="50000"/>
                      </a:schemeClr>
                    </a:solidFill>
                    <a:effectLst>
                      <a:glow rad="63500">
                        <a:schemeClr val="bg1">
                          <a:alpha val="40000"/>
                        </a:schemeClr>
                      </a:glow>
                    </a:effectLst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6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kumimoji="1" lang="en-US" altLang="zh-CN" sz="1600" b="1" i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𝐦</m:t>
                      </m:r>
                      <m:r>
                        <a:rPr kumimoji="1" lang="en-US" altLang="zh-CN" sz="16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zh-CN" sz="16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kumimoji="1" lang="en-US" altLang="zh-CN" sz="16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6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kumimoji="1" lang="en-US" altLang="zh-CN" sz="1600" b="1" i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𝐜𝐦</m:t>
                      </m:r>
                    </m:oMath>
                  </m:oMathPara>
                </a14:m>
                <a:endParaRPr kumimoji="1" lang="zh-CN" altLang="en-US" sz="1600" b="1" dirty="0">
                  <a:solidFill>
                    <a:schemeClr val="accent4">
                      <a:lumMod val="50000"/>
                    </a:schemeClr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AE0EB568-68D5-B55E-0DB8-A97924377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70842">
                <a:off x="3462153" y="3536101"/>
                <a:ext cx="2461747" cy="584775"/>
              </a:xfrm>
              <a:prstGeom prst="rect">
                <a:avLst/>
              </a:prstGeom>
              <a:blipFill>
                <a:blip r:embed="rId3"/>
                <a:stretch>
                  <a:fillRect t="-42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组合 10">
            <a:extLst>
              <a:ext uri="{FF2B5EF4-FFF2-40B4-BE49-F238E27FC236}">
                <a16:creationId xmlns:a16="http://schemas.microsoft.com/office/drawing/2014/main" id="{B9AE8B32-8CFB-1323-6899-0797179A7608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616FA4CF-34CB-0957-4260-277C84BED46C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EB23332-076D-BDA8-5521-999A02E5CEDE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77DD244-5F28-C106-DDC2-9AB44E86A4BE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1F4A49B-09DE-4B43-0D20-57CC7F770927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4810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33B3D-27A5-2D27-EB5B-BA40F3849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0953F9-9490-993A-DF18-3995818C1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Effect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of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holes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71EB935-E8A4-BF84-0E34-5DA399FFEA4B}"/>
              </a:ext>
            </a:extLst>
          </p:cNvPr>
          <p:cNvSpPr txBox="1"/>
          <p:nvPr/>
        </p:nvSpPr>
        <p:spPr>
          <a:xfrm>
            <a:off x="5590135" y="5337409"/>
            <a:ext cx="380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/>
              <a:t>cumulated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hole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leakage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for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final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geometry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(static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ambient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field)</a:t>
            </a:r>
            <a:endParaRPr kumimoji="1" lang="zh-CN" altLang="en-US" sz="1600" dirty="0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6037351A-FB0B-A022-B993-AC71AD41E2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80" y="2963920"/>
            <a:ext cx="4087775" cy="2776480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80C3B753-4652-C79A-D9EC-1EE95D1248AD}"/>
              </a:ext>
            </a:extLst>
          </p:cNvPr>
          <p:cNvSpPr txBox="1"/>
          <p:nvPr/>
        </p:nvSpPr>
        <p:spPr>
          <a:xfrm>
            <a:off x="1071278" y="2456089"/>
            <a:ext cx="2484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simulation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for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single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holes</a:t>
            </a:r>
            <a:endParaRPr kumimoji="1" lang="zh-CN" altLang="en-US" sz="1600" dirty="0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212FEC47-D8BD-8165-B23B-64BA6DEC9A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278" y="869356"/>
            <a:ext cx="2610602" cy="1627460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D22A4A60-5135-A8B9-3E71-330C659BE406}"/>
              </a:ext>
            </a:extLst>
          </p:cNvPr>
          <p:cNvSpPr txBox="1"/>
          <p:nvPr/>
        </p:nvSpPr>
        <p:spPr>
          <a:xfrm>
            <a:off x="838843" y="5740400"/>
            <a:ext cx="2949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field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leakage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effect vs.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hole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size</a:t>
            </a:r>
            <a:endParaRPr kumimoji="1" lang="zh-CN" altLang="en-US" sz="1600" dirty="0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026C565E-5049-53BD-AF11-8C17320B56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570"/>
          <a:stretch/>
        </p:blipFill>
        <p:spPr>
          <a:xfrm>
            <a:off x="4605618" y="1123323"/>
            <a:ext cx="5778748" cy="4260690"/>
          </a:xfrm>
          <a:prstGeom prst="rect">
            <a:avLst/>
          </a:prstGeom>
        </p:spPr>
      </p:pic>
      <p:grpSp>
        <p:nvGrpSpPr>
          <p:cNvPr id="48" name="组合 47">
            <a:extLst>
              <a:ext uri="{FF2B5EF4-FFF2-40B4-BE49-F238E27FC236}">
                <a16:creationId xmlns:a16="http://schemas.microsoft.com/office/drawing/2014/main" id="{2C6088CD-3A5D-74DF-3B44-B5EADF503FF6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60D5A3F0-85A0-D4CE-CBEA-EAEADD2E01A2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9EEEC5BB-4533-BBDB-35D0-3195E2693BEC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C4583EAB-8AFF-FC33-29F7-12EE5638E77D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65E6085E-D466-3044-381C-98A5B4D6C40E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8517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7BF83C-2C6F-2A4C-A08A-4153423B8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Degaussing system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C2BD7A-41BB-BF46-AB53-808B701A1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/>
              <a:t>We</a:t>
            </a:r>
            <a:r>
              <a:rPr kumimoji="1" lang="zh-CN" altLang="en-US"/>
              <a:t> </a:t>
            </a:r>
            <a:r>
              <a:rPr kumimoji="1" lang="en-US" altLang="zh-CN"/>
              <a:t>put</a:t>
            </a:r>
            <a:r>
              <a:rPr kumimoji="1" lang="zh-CN" altLang="en-US"/>
              <a:t> </a:t>
            </a:r>
            <a:r>
              <a:rPr kumimoji="1" lang="en-US" altLang="zh-CN"/>
              <a:t>12</a:t>
            </a:r>
            <a:r>
              <a:rPr kumimoji="1" lang="zh-CN" altLang="en-US"/>
              <a:t> </a:t>
            </a:r>
            <a:r>
              <a:rPr kumimoji="1" lang="en-US" altLang="zh-CN"/>
              <a:t>coils</a:t>
            </a:r>
            <a:r>
              <a:rPr kumimoji="1" lang="zh-CN" altLang="en-US"/>
              <a:t> </a:t>
            </a:r>
            <a:r>
              <a:rPr kumimoji="1" lang="en-US" altLang="zh-CN"/>
              <a:t>on</a:t>
            </a:r>
            <a:r>
              <a:rPr kumimoji="1" lang="zh-CN" altLang="en-US"/>
              <a:t> </a:t>
            </a:r>
            <a:r>
              <a:rPr kumimoji="1" lang="en-US" altLang="zh-CN"/>
              <a:t>edges</a:t>
            </a:r>
            <a:r>
              <a:rPr kumimoji="1" lang="zh-CN" altLang="en-US"/>
              <a:t> </a:t>
            </a:r>
            <a:r>
              <a:rPr kumimoji="1" lang="en-US" altLang="zh-CN"/>
              <a:t>and</a:t>
            </a:r>
            <a:r>
              <a:rPr kumimoji="1" lang="zh-CN" altLang="en-US"/>
              <a:t> </a:t>
            </a:r>
            <a:r>
              <a:rPr kumimoji="1" lang="en-US" altLang="zh-CN"/>
              <a:t>middle</a:t>
            </a:r>
            <a:r>
              <a:rPr kumimoji="1" lang="zh-CN" altLang="en-US"/>
              <a:t> </a:t>
            </a:r>
            <a:r>
              <a:rPr kumimoji="1" lang="en-US" altLang="zh-CN"/>
              <a:t>of</a:t>
            </a:r>
            <a:r>
              <a:rPr kumimoji="1" lang="zh-CN" altLang="en-US"/>
              <a:t> </a:t>
            </a:r>
            <a:r>
              <a:rPr kumimoji="1" lang="en-US" altLang="zh-CN"/>
              <a:t>surfaces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generate</a:t>
            </a:r>
            <a:r>
              <a:rPr kumimoji="1" lang="zh-CN" altLang="en-US"/>
              <a:t> </a:t>
            </a:r>
            <a:r>
              <a:rPr kumimoji="1" lang="en-US" altLang="zh-CN"/>
              <a:t>degaussing</a:t>
            </a:r>
            <a:r>
              <a:rPr kumimoji="1" lang="zh-CN" altLang="en-US"/>
              <a:t> </a:t>
            </a:r>
            <a:r>
              <a:rPr kumimoji="1" lang="en-US" altLang="zh-CN"/>
              <a:t>field</a:t>
            </a:r>
            <a:r>
              <a:rPr kumimoji="1" lang="zh-CN" altLang="en-US"/>
              <a:t> </a:t>
            </a:r>
            <a:r>
              <a:rPr kumimoji="1" lang="en-US" altLang="zh-CN"/>
              <a:t>in</a:t>
            </a:r>
            <a:r>
              <a:rPr kumimoji="1" lang="zh-CN" altLang="en-US"/>
              <a:t> </a:t>
            </a:r>
            <a:r>
              <a:rPr kumimoji="1" lang="en-US" altLang="zh-CN"/>
              <a:t>an</a:t>
            </a:r>
            <a:r>
              <a:rPr kumimoji="1" lang="zh-CN" altLang="en-US"/>
              <a:t> </a:t>
            </a:r>
            <a:r>
              <a:rPr kumimoji="1" lang="en-US" altLang="zh-CN"/>
              <a:t>“enclosed</a:t>
            </a:r>
            <a:r>
              <a:rPr kumimoji="1" lang="zh-CN" altLang="en-US"/>
              <a:t> </a:t>
            </a:r>
            <a:r>
              <a:rPr kumimoji="1" lang="en-US" altLang="zh-CN"/>
              <a:t>loop”</a:t>
            </a:r>
            <a:r>
              <a:rPr kumimoji="1" lang="zh-CN" altLang="en-US"/>
              <a:t> </a:t>
            </a:r>
            <a:r>
              <a:rPr kumimoji="1" lang="en-US" altLang="zh-CN"/>
              <a:t>of</a:t>
            </a:r>
            <a:r>
              <a:rPr kumimoji="1" lang="zh-CN" altLang="en-US"/>
              <a:t> </a:t>
            </a:r>
            <a:r>
              <a:rPr kumimoji="1" lang="en-US" altLang="zh-CN"/>
              <a:t>4</a:t>
            </a:r>
            <a:r>
              <a:rPr kumimoji="1" lang="zh-CN" altLang="en-US"/>
              <a:t> </a:t>
            </a:r>
            <a:r>
              <a:rPr kumimoji="1" lang="en-US" altLang="zh-CN"/>
              <a:t>surfaces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F7118104-E62C-D243-B3B2-7412A3893C1A}"/>
              </a:ext>
            </a:extLst>
          </p:cNvPr>
          <p:cNvGrpSpPr/>
          <p:nvPr/>
        </p:nvGrpSpPr>
        <p:grpSpPr>
          <a:xfrm>
            <a:off x="540116" y="1941153"/>
            <a:ext cx="9719528" cy="2479553"/>
            <a:chOff x="540000" y="1694656"/>
            <a:chExt cx="9719528" cy="2479553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A880FA1-5B00-574A-9EE5-E4C3AF38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9764" y="1694656"/>
              <a:ext cx="3240000" cy="2160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944513D-0113-1349-815F-9B391D122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000" y="1694656"/>
              <a:ext cx="3240000" cy="2160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DF6B558-7162-3E4D-AD48-6B33617BE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528" y="1694656"/>
              <a:ext cx="3240000" cy="2160000"/>
            </a:xfrm>
            <a:prstGeom prst="rect">
              <a:avLst/>
            </a:prstGeom>
          </p:spPr>
        </p:pic>
        <p:sp>
          <p:nvSpPr>
            <p:cNvPr id="16" name="右箭头 15">
              <a:extLst>
                <a:ext uri="{FF2B5EF4-FFF2-40B4-BE49-F238E27FC236}">
                  <a16:creationId xmlns:a16="http://schemas.microsoft.com/office/drawing/2014/main" id="{5CA5A70F-906F-2643-9555-8967D6C2AF02}"/>
                </a:ext>
              </a:extLst>
            </p:cNvPr>
            <p:cNvSpPr/>
            <p:nvPr/>
          </p:nvSpPr>
          <p:spPr>
            <a:xfrm rot="15960434">
              <a:off x="1345019" y="2988077"/>
              <a:ext cx="1141541" cy="90702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FF00"/>
                </a:solidFill>
              </a:endParaRPr>
            </a:p>
          </p:txBody>
        </p:sp>
        <p:sp>
          <p:nvSpPr>
            <p:cNvPr id="17" name="右箭头 16">
              <a:extLst>
                <a:ext uri="{FF2B5EF4-FFF2-40B4-BE49-F238E27FC236}">
                  <a16:creationId xmlns:a16="http://schemas.microsoft.com/office/drawing/2014/main" id="{45C51EEB-D91D-3C49-8E09-9788AD4ADC28}"/>
                </a:ext>
              </a:extLst>
            </p:cNvPr>
            <p:cNvSpPr/>
            <p:nvPr/>
          </p:nvSpPr>
          <p:spPr>
            <a:xfrm rot="19259919">
              <a:off x="1811208" y="2178758"/>
              <a:ext cx="697583" cy="94268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FF00"/>
                </a:solidFill>
              </a:endParaRPr>
            </a:p>
          </p:txBody>
        </p:sp>
        <p:sp>
          <p:nvSpPr>
            <p:cNvPr id="18" name="右箭头 17">
              <a:extLst>
                <a:ext uri="{FF2B5EF4-FFF2-40B4-BE49-F238E27FC236}">
                  <a16:creationId xmlns:a16="http://schemas.microsoft.com/office/drawing/2014/main" id="{E625CE8E-D76B-844A-96AE-63CA8BAF76F4}"/>
                </a:ext>
              </a:extLst>
            </p:cNvPr>
            <p:cNvSpPr/>
            <p:nvPr/>
          </p:nvSpPr>
          <p:spPr>
            <a:xfrm rot="5157865">
              <a:off x="1945183" y="2552913"/>
              <a:ext cx="1141541" cy="90702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FF00"/>
                </a:solidFill>
              </a:endParaRPr>
            </a:p>
          </p:txBody>
        </p:sp>
        <p:sp>
          <p:nvSpPr>
            <p:cNvPr id="19" name="右箭头 18">
              <a:extLst>
                <a:ext uri="{FF2B5EF4-FFF2-40B4-BE49-F238E27FC236}">
                  <a16:creationId xmlns:a16="http://schemas.microsoft.com/office/drawing/2014/main" id="{E205DAE5-C783-B14D-9F2F-6950B0857FF6}"/>
                </a:ext>
              </a:extLst>
            </p:cNvPr>
            <p:cNvSpPr/>
            <p:nvPr/>
          </p:nvSpPr>
          <p:spPr>
            <a:xfrm rot="8468814">
              <a:off x="1913138" y="3333231"/>
              <a:ext cx="697583" cy="94268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FF00"/>
                </a:solidFill>
              </a:endParaRPr>
            </a:p>
          </p:txBody>
        </p:sp>
        <p:sp>
          <p:nvSpPr>
            <p:cNvPr id="20" name="右箭头 19">
              <a:extLst>
                <a:ext uri="{FF2B5EF4-FFF2-40B4-BE49-F238E27FC236}">
                  <a16:creationId xmlns:a16="http://schemas.microsoft.com/office/drawing/2014/main" id="{9AE6DC4F-C87E-6E4B-95C3-E18C2FACAC16}"/>
                </a:ext>
              </a:extLst>
            </p:cNvPr>
            <p:cNvSpPr/>
            <p:nvPr/>
          </p:nvSpPr>
          <p:spPr>
            <a:xfrm rot="8468814">
              <a:off x="4118663" y="2675014"/>
              <a:ext cx="697583" cy="94268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FF00"/>
                </a:solidFill>
              </a:endParaRPr>
            </a:p>
          </p:txBody>
        </p:sp>
        <p:sp>
          <p:nvSpPr>
            <p:cNvPr id="21" name="右箭头 20">
              <a:extLst>
                <a:ext uri="{FF2B5EF4-FFF2-40B4-BE49-F238E27FC236}">
                  <a16:creationId xmlns:a16="http://schemas.microsoft.com/office/drawing/2014/main" id="{B9C03B36-F64A-5642-A02E-86B2B92E2A9D}"/>
                </a:ext>
              </a:extLst>
            </p:cNvPr>
            <p:cNvSpPr/>
            <p:nvPr/>
          </p:nvSpPr>
          <p:spPr>
            <a:xfrm rot="372748">
              <a:off x="4238542" y="3024971"/>
              <a:ext cx="1748635" cy="96244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FF00"/>
                </a:solidFill>
              </a:endParaRPr>
            </a:p>
          </p:txBody>
        </p:sp>
        <p:sp>
          <p:nvSpPr>
            <p:cNvPr id="22" name="右箭头 21">
              <a:extLst>
                <a:ext uri="{FF2B5EF4-FFF2-40B4-BE49-F238E27FC236}">
                  <a16:creationId xmlns:a16="http://schemas.microsoft.com/office/drawing/2014/main" id="{E1D4D403-6C30-614E-8399-986F9B799447}"/>
                </a:ext>
              </a:extLst>
            </p:cNvPr>
            <p:cNvSpPr/>
            <p:nvPr/>
          </p:nvSpPr>
          <p:spPr>
            <a:xfrm rot="11178099">
              <a:off x="4739770" y="2521579"/>
              <a:ext cx="1748635" cy="96244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FF00"/>
                </a:solidFill>
              </a:endParaRPr>
            </a:p>
          </p:txBody>
        </p:sp>
        <p:sp>
          <p:nvSpPr>
            <p:cNvPr id="23" name="右箭头 22">
              <a:extLst>
                <a:ext uri="{FF2B5EF4-FFF2-40B4-BE49-F238E27FC236}">
                  <a16:creationId xmlns:a16="http://schemas.microsoft.com/office/drawing/2014/main" id="{94C01B44-E2AD-D84F-85C6-387AB01FA64A}"/>
                </a:ext>
              </a:extLst>
            </p:cNvPr>
            <p:cNvSpPr/>
            <p:nvPr/>
          </p:nvSpPr>
          <p:spPr>
            <a:xfrm rot="19292890">
              <a:off x="5919572" y="2873327"/>
              <a:ext cx="697583" cy="94268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FF00"/>
                </a:solidFill>
              </a:endParaRPr>
            </a:p>
          </p:txBody>
        </p:sp>
        <p:sp>
          <p:nvSpPr>
            <p:cNvPr id="24" name="右箭头 23">
              <a:extLst>
                <a:ext uri="{FF2B5EF4-FFF2-40B4-BE49-F238E27FC236}">
                  <a16:creationId xmlns:a16="http://schemas.microsoft.com/office/drawing/2014/main" id="{26D63174-B8F9-914B-AD46-071F819B58A8}"/>
                </a:ext>
              </a:extLst>
            </p:cNvPr>
            <p:cNvSpPr/>
            <p:nvPr/>
          </p:nvSpPr>
          <p:spPr>
            <a:xfrm rot="372748">
              <a:off x="7762213" y="2120048"/>
              <a:ext cx="1748635" cy="96244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FF00"/>
                </a:solidFill>
              </a:endParaRPr>
            </a:p>
          </p:txBody>
        </p:sp>
        <p:sp>
          <p:nvSpPr>
            <p:cNvPr id="25" name="右箭头 24">
              <a:extLst>
                <a:ext uri="{FF2B5EF4-FFF2-40B4-BE49-F238E27FC236}">
                  <a16:creationId xmlns:a16="http://schemas.microsoft.com/office/drawing/2014/main" id="{B2E2D8C3-F7E5-E34D-94A0-034F93CB20C9}"/>
                </a:ext>
              </a:extLst>
            </p:cNvPr>
            <p:cNvSpPr/>
            <p:nvPr/>
          </p:nvSpPr>
          <p:spPr>
            <a:xfrm rot="11178099">
              <a:off x="7818609" y="3315071"/>
              <a:ext cx="1748635" cy="96244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FF00"/>
                </a:solidFill>
              </a:endParaRPr>
            </a:p>
          </p:txBody>
        </p:sp>
        <p:sp>
          <p:nvSpPr>
            <p:cNvPr id="26" name="右箭头 25">
              <a:extLst>
                <a:ext uri="{FF2B5EF4-FFF2-40B4-BE49-F238E27FC236}">
                  <a16:creationId xmlns:a16="http://schemas.microsoft.com/office/drawing/2014/main" id="{90574D9E-ED69-8944-8C75-E0E01F77FB11}"/>
                </a:ext>
              </a:extLst>
            </p:cNvPr>
            <p:cNvSpPr/>
            <p:nvPr/>
          </p:nvSpPr>
          <p:spPr>
            <a:xfrm rot="15960434">
              <a:off x="7195036" y="2639929"/>
              <a:ext cx="1141541" cy="90702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FF00"/>
                </a:solidFill>
              </a:endParaRPr>
            </a:p>
          </p:txBody>
        </p:sp>
        <p:sp>
          <p:nvSpPr>
            <p:cNvPr id="27" name="右箭头 26">
              <a:extLst>
                <a:ext uri="{FF2B5EF4-FFF2-40B4-BE49-F238E27FC236}">
                  <a16:creationId xmlns:a16="http://schemas.microsoft.com/office/drawing/2014/main" id="{B23158CA-11FC-5049-BF55-46DB829FE53F}"/>
                </a:ext>
              </a:extLst>
            </p:cNvPr>
            <p:cNvSpPr/>
            <p:nvPr/>
          </p:nvSpPr>
          <p:spPr>
            <a:xfrm rot="5157865">
              <a:off x="8982300" y="2825399"/>
              <a:ext cx="1141541" cy="90702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FF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E05B9441-48A8-1A4A-99CC-B743223F2CCB}"/>
                    </a:ext>
                  </a:extLst>
                </p:cNvPr>
                <p:cNvSpPr txBox="1"/>
                <p:nvPr/>
              </p:nvSpPr>
              <p:spPr>
                <a:xfrm>
                  <a:off x="4806867" y="3851044"/>
                  <a:ext cx="1188210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zh-CN" sz="1500" i="1" dirty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a14:m>
                  <a:r>
                    <a:rPr kumimoji="1" lang="zh-CN" altLang="en-US" sz="1500"/>
                    <a:t> </a:t>
                  </a:r>
                  <a:r>
                    <a:rPr kumimoji="1" lang="en-US" altLang="zh-CN" sz="1500"/>
                    <a:t>coil</a:t>
                  </a:r>
                  <a:r>
                    <a:rPr kumimoji="1" lang="zh-CN" altLang="en-US" sz="1500"/>
                    <a:t> </a:t>
                  </a:r>
                  <a:r>
                    <a:rPr kumimoji="1" lang="en-US" altLang="zh-CN" sz="1500"/>
                    <a:t>group</a:t>
                  </a:r>
                  <a:endParaRPr kumimoji="1" lang="zh-CN" altLang="en-US" sz="150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E05B9441-48A8-1A4A-99CC-B743223F2C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6867" y="3851044"/>
                  <a:ext cx="1188210" cy="323165"/>
                </a:xfrm>
                <a:prstGeom prst="rect">
                  <a:avLst/>
                </a:prstGeom>
                <a:blipFill>
                  <a:blip r:embed="rId5"/>
                  <a:stretch>
                    <a:fillRect t="-3774" b="-207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94C18BFA-79AA-1A42-A836-AD6FBD90D740}"/>
                    </a:ext>
                  </a:extLst>
                </p:cNvPr>
                <p:cNvSpPr txBox="1"/>
                <p:nvPr/>
              </p:nvSpPr>
              <p:spPr>
                <a:xfrm>
                  <a:off x="1366632" y="3851044"/>
                  <a:ext cx="1185966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zh-CN" sz="15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kumimoji="1" lang="zh-CN" altLang="en-US" sz="1500"/>
                    <a:t> </a:t>
                  </a:r>
                  <a:r>
                    <a:rPr kumimoji="1" lang="en-US" altLang="zh-CN" sz="1500"/>
                    <a:t>coil</a:t>
                  </a:r>
                  <a:r>
                    <a:rPr kumimoji="1" lang="zh-CN" altLang="en-US" sz="1500"/>
                    <a:t> </a:t>
                  </a:r>
                  <a:r>
                    <a:rPr kumimoji="1" lang="en-US" altLang="zh-CN" sz="1500"/>
                    <a:t>group</a:t>
                  </a:r>
                  <a:endParaRPr kumimoji="1" lang="zh-CN" altLang="en-US" sz="1500"/>
                </a:p>
              </p:txBody>
            </p:sp>
          </mc:Choice>
          <mc:Fallback xmlns="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94C18BFA-79AA-1A42-A836-AD6FBD90D7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6632" y="3851044"/>
                  <a:ext cx="1185966" cy="323165"/>
                </a:xfrm>
                <a:prstGeom prst="rect">
                  <a:avLst/>
                </a:prstGeom>
                <a:blipFill>
                  <a:blip r:embed="rId6"/>
                  <a:stretch>
                    <a:fillRect t="-3774" b="-207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173DD7CE-F16A-F849-BC7A-68B644CF2D8F}"/>
                    </a:ext>
                  </a:extLst>
                </p:cNvPr>
                <p:cNvSpPr txBox="1"/>
                <p:nvPr/>
              </p:nvSpPr>
              <p:spPr>
                <a:xfrm>
                  <a:off x="8188065" y="3851044"/>
                  <a:ext cx="1173783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zh-CN" sz="15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a14:m>
                  <a:r>
                    <a:rPr kumimoji="1" lang="zh-CN" altLang="en-US" sz="1500"/>
                    <a:t> </a:t>
                  </a:r>
                  <a:r>
                    <a:rPr kumimoji="1" lang="en-US" altLang="zh-CN" sz="1500"/>
                    <a:t>coil</a:t>
                  </a:r>
                  <a:r>
                    <a:rPr kumimoji="1" lang="zh-CN" altLang="en-US" sz="1500"/>
                    <a:t> </a:t>
                  </a:r>
                  <a:r>
                    <a:rPr kumimoji="1" lang="en-US" altLang="zh-CN" sz="1500"/>
                    <a:t>group</a:t>
                  </a:r>
                  <a:endParaRPr kumimoji="1" lang="zh-CN" altLang="en-US" sz="1500"/>
                </a:p>
              </p:txBody>
            </p:sp>
          </mc:Choice>
          <mc:Fallback xmlns="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173DD7CE-F16A-F849-BC7A-68B644CF2D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88065" y="3851044"/>
                  <a:ext cx="1173783" cy="323165"/>
                </a:xfrm>
                <a:prstGeom prst="rect">
                  <a:avLst/>
                </a:prstGeom>
                <a:blipFill>
                  <a:blip r:embed="rId7"/>
                  <a:stretch>
                    <a:fillRect t="-3774" b="-207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1A1D2D06-B197-DC40-BDE9-0694D376C0CE}"/>
                    </a:ext>
                  </a:extLst>
                </p:cNvPr>
                <p:cNvSpPr txBox="1"/>
                <p:nvPr/>
              </p:nvSpPr>
              <p:spPr>
                <a:xfrm>
                  <a:off x="4305772" y="2370962"/>
                  <a:ext cx="369397" cy="3511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⃑"/>
                            <m:ctrlPr>
                              <a:rPr kumimoji="1" lang="zh-CN" altLang="en-US" sz="1500" i="1" smtClean="0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500" b="0" i="1" smtClean="0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1500">
                    <a:solidFill>
                      <a:srgbClr val="FFFF0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1A1D2D06-B197-DC40-BDE9-0694D376C0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5772" y="2370962"/>
                  <a:ext cx="369397" cy="35118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FDCE7B26-A1BE-0F4E-80DF-F9D903D69FF7}"/>
                    </a:ext>
                  </a:extLst>
                </p:cNvPr>
                <p:cNvSpPr txBox="1"/>
                <p:nvPr/>
              </p:nvSpPr>
              <p:spPr>
                <a:xfrm>
                  <a:off x="1602681" y="2666650"/>
                  <a:ext cx="369397" cy="3511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⃑"/>
                            <m:ctrlPr>
                              <a:rPr kumimoji="1" lang="zh-CN" altLang="en-US" sz="1500" i="1" smtClean="0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500" b="0" i="1" smtClean="0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1500">
                    <a:solidFill>
                      <a:srgbClr val="FFFF0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FDCE7B26-A1BE-0F4E-80DF-F9D903D69F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2681" y="2666650"/>
                  <a:ext cx="369397" cy="35118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D479119B-1452-944D-AA1F-71C4710F9D3D}"/>
                    </a:ext>
                  </a:extLst>
                </p:cNvPr>
                <p:cNvSpPr txBox="1"/>
                <p:nvPr/>
              </p:nvSpPr>
              <p:spPr>
                <a:xfrm>
                  <a:off x="7478502" y="2407613"/>
                  <a:ext cx="369397" cy="3511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⃑"/>
                            <m:ctrlPr>
                              <a:rPr kumimoji="1" lang="zh-CN" altLang="en-US" sz="1500" i="1" smtClean="0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500" b="0" i="1" smtClean="0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1500">
                    <a:solidFill>
                      <a:srgbClr val="FFFF0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D479119B-1452-944D-AA1F-71C4710F9D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8502" y="2407613"/>
                  <a:ext cx="369397" cy="35118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AF964746-E9F2-D044-832D-6625FD485C35}"/>
              </a:ext>
            </a:extLst>
          </p:cNvPr>
          <p:cNvSpPr/>
          <p:nvPr/>
        </p:nvSpPr>
        <p:spPr>
          <a:xfrm>
            <a:off x="4356287" y="4712086"/>
            <a:ext cx="2085195" cy="515047"/>
          </a:xfrm>
          <a:prstGeom prst="roundRect">
            <a:avLst/>
          </a:prstGeom>
          <a:noFill/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>
                <a:solidFill>
                  <a:schemeClr val="tx1"/>
                </a:solidFill>
              </a:rPr>
              <a:t>Middle layer</a:t>
            </a:r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17EBEAA4-63E8-584F-A58D-2D6846689E07}"/>
              </a:ext>
            </a:extLst>
          </p:cNvPr>
          <p:cNvSpPr/>
          <p:nvPr/>
        </p:nvSpPr>
        <p:spPr>
          <a:xfrm>
            <a:off x="1117517" y="4712085"/>
            <a:ext cx="2085195" cy="515047"/>
          </a:xfrm>
          <a:prstGeom prst="roundRect">
            <a:avLst/>
          </a:prstGeom>
          <a:noFill/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>
                <a:solidFill>
                  <a:schemeClr val="tx1"/>
                </a:solidFill>
              </a:rPr>
              <a:t>Inner layer</a:t>
            </a:r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7" name="圆角矩形 36">
            <a:extLst>
              <a:ext uri="{FF2B5EF4-FFF2-40B4-BE49-F238E27FC236}">
                <a16:creationId xmlns:a16="http://schemas.microsoft.com/office/drawing/2014/main" id="{B7374D6B-97D2-3044-8D8F-496091D9C8A4}"/>
              </a:ext>
            </a:extLst>
          </p:cNvPr>
          <p:cNvSpPr/>
          <p:nvPr/>
        </p:nvSpPr>
        <p:spPr>
          <a:xfrm>
            <a:off x="7597051" y="4717602"/>
            <a:ext cx="2085195" cy="515047"/>
          </a:xfrm>
          <a:prstGeom prst="roundRect">
            <a:avLst/>
          </a:prstGeom>
          <a:noFill/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>
                <a:solidFill>
                  <a:schemeClr val="tx1"/>
                </a:solidFill>
              </a:rPr>
              <a:t>Outer layer</a:t>
            </a:r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8" name="左大括号 37">
            <a:extLst>
              <a:ext uri="{FF2B5EF4-FFF2-40B4-BE49-F238E27FC236}">
                <a16:creationId xmlns:a16="http://schemas.microsoft.com/office/drawing/2014/main" id="{A9F17CB3-CFAF-B248-9A0E-C73BDC84BFED}"/>
              </a:ext>
            </a:extLst>
          </p:cNvPr>
          <p:cNvSpPr/>
          <p:nvPr/>
        </p:nvSpPr>
        <p:spPr>
          <a:xfrm rot="16200000">
            <a:off x="5191558" y="-387342"/>
            <a:ext cx="410924" cy="9725248"/>
          </a:xfrm>
          <a:prstGeom prst="leftBrace">
            <a:avLst>
              <a:gd name="adj1" fmla="val 35581"/>
              <a:gd name="adj2" fmla="val 16709"/>
            </a:avLst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8752F3C-0681-C44D-9143-AE6FA212B7CF}"/>
              </a:ext>
            </a:extLst>
          </p:cNvPr>
          <p:cNvSpPr/>
          <p:nvPr/>
        </p:nvSpPr>
        <p:spPr>
          <a:xfrm>
            <a:off x="5481402" y="5254564"/>
            <a:ext cx="30764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000" b="0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=108</a:t>
            </a:r>
            <a:r>
              <a:rPr lang="zh-CN" altLang="en-US" sz="2000" b="0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2000" b="0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individual</a:t>
            </a:r>
            <a:r>
              <a:rPr lang="zh-CN" altLang="en-US" sz="2000" b="0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2000" b="0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coils</a:t>
            </a:r>
            <a:endParaRPr lang="zh-CN" altLang="en-US" sz="40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76CA8F8-2530-2B42-AFA2-9AA1A0B9DEDF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D9260109-883D-97D3-B0FB-4E7B3ED617B6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786A79C-1784-9874-62AE-3A4134BA2761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D99FF97B-EAC6-72D4-38A4-87BDB95BB8A5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66366278-0458-6917-826B-139CD0D92B4D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703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10" descr="厨房的摆设布局&#10;&#10;低可信度描述已自动生成">
            <a:extLst>
              <a:ext uri="{FF2B5EF4-FFF2-40B4-BE49-F238E27FC236}">
                <a16:creationId xmlns:a16="http://schemas.microsoft.com/office/drawing/2014/main" id="{EFB0F6FF-17F8-0C04-A717-F3E928FA3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78" y="1475767"/>
            <a:ext cx="4971153" cy="3728365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AE9B79D5-EE05-151F-4EDF-E3FC0B7151F8}"/>
              </a:ext>
            </a:extLst>
          </p:cNvPr>
          <p:cNvGrpSpPr/>
          <p:nvPr/>
        </p:nvGrpSpPr>
        <p:grpSpPr>
          <a:xfrm>
            <a:off x="5558278" y="1475767"/>
            <a:ext cx="4971602" cy="3728701"/>
            <a:chOff x="5542895" y="1816236"/>
            <a:chExt cx="4971602" cy="3728701"/>
          </a:xfrm>
        </p:grpSpPr>
        <p:pic>
          <p:nvPicPr>
            <p:cNvPr id="14" name="内容占位符 15" descr="厨房的摆设布局&#10;&#10;低可信度描述已自动生成">
              <a:extLst>
                <a:ext uri="{FF2B5EF4-FFF2-40B4-BE49-F238E27FC236}">
                  <a16:creationId xmlns:a16="http://schemas.microsoft.com/office/drawing/2014/main" id="{73752E6A-935D-8013-C36A-209215A8B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2896" y="1816236"/>
              <a:ext cx="4971601" cy="3728701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FCBC0A6-0595-FC4F-83EA-41D813B13DC8}"/>
                </a:ext>
              </a:extLst>
            </p:cNvPr>
            <p:cNvSpPr txBox="1"/>
            <p:nvPr/>
          </p:nvSpPr>
          <p:spPr>
            <a:xfrm>
              <a:off x="5542895" y="5175605"/>
              <a:ext cx="4971600" cy="369332"/>
            </a:xfrm>
            <a:prstGeom prst="rect">
              <a:avLst/>
            </a:prstGeom>
            <a:solidFill>
              <a:srgbClr val="1A283F">
                <a:alpha val="6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r>
                <a:rPr lang="en-US" altLang="zh-CN" dirty="0"/>
                <a:t>Internal</a:t>
              </a:r>
              <a:r>
                <a:rPr lang="zh-CN" altLang="en-US" dirty="0"/>
                <a:t> </a:t>
              </a:r>
              <a:r>
                <a:rPr lang="en-US" altLang="zh-CN" dirty="0"/>
                <a:t>look</a:t>
              </a:r>
              <a:r>
                <a:rPr lang="zh-CN" altLang="en-US" dirty="0"/>
                <a:t> </a:t>
              </a:r>
              <a:r>
                <a:rPr lang="en-US" altLang="zh-CN" dirty="0"/>
                <a:t>during</a:t>
              </a:r>
              <a:r>
                <a:rPr lang="zh-CN" altLang="en-US" dirty="0"/>
                <a:t> </a:t>
              </a:r>
              <a:r>
                <a:rPr lang="en-US" altLang="zh-CN" dirty="0"/>
                <a:t>final</a:t>
              </a:r>
              <a:r>
                <a:rPr lang="zh-CN" altLang="en-US" dirty="0"/>
                <a:t> </a:t>
              </a:r>
              <a:r>
                <a:rPr lang="en-US" altLang="zh-CN" dirty="0"/>
                <a:t>assembly</a:t>
              </a:r>
              <a:endParaRPr lang="zh-CN" altLang="en-US" dirty="0"/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231397EC-E70C-323F-4879-98D6190103F3}"/>
              </a:ext>
            </a:extLst>
          </p:cNvPr>
          <p:cNvSpPr txBox="1"/>
          <p:nvPr/>
        </p:nvSpPr>
        <p:spPr>
          <a:xfrm>
            <a:off x="269880" y="4835136"/>
            <a:ext cx="4971600" cy="369332"/>
          </a:xfrm>
          <a:prstGeom prst="rect">
            <a:avLst/>
          </a:prstGeom>
          <a:solidFill>
            <a:srgbClr val="1A283F">
              <a:alpha val="60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altLang="zh-CN" dirty="0"/>
              <a:t>Side</a:t>
            </a:r>
            <a:r>
              <a:rPr lang="zh-CN" altLang="en-US" dirty="0"/>
              <a:t> </a:t>
            </a:r>
            <a:r>
              <a:rPr lang="en-US" altLang="zh-CN" dirty="0"/>
              <a:t>view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shield</a:t>
            </a:r>
            <a:endParaRPr lang="zh-CN" altLang="en-US" dirty="0"/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C75A3B24-5355-CA58-D693-9F7B0B7D6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80" y="108000"/>
            <a:ext cx="10260000" cy="720000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How does the real shield look like?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74018AC2-0CF4-A9D7-2C64-865C838C6222}"/>
              </a:ext>
            </a:extLst>
          </p:cNvPr>
          <p:cNvCxnSpPr>
            <a:cxnSpLocks/>
          </p:cNvCxnSpPr>
          <p:nvPr/>
        </p:nvCxnSpPr>
        <p:spPr>
          <a:xfrm>
            <a:off x="5399881" y="1199535"/>
            <a:ext cx="0" cy="4326194"/>
          </a:xfrm>
          <a:prstGeom prst="line">
            <a:avLst/>
          </a:prstGeom>
          <a:ln w="28575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3C0BE206-E276-BD4F-115F-2DDA8951924F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490070F-EC6B-4B0A-442D-1F387246F8EF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82D8F4F-5EC4-3088-4A96-714108579723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F94E6F3-40D9-4815-8DC6-3595A83F3D32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68065770-6C77-D5AB-1E6A-C52C14E60FA9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6940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05BEAE-3D81-DB44-9672-02AC72A7A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Shielding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performance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1A26F41A-980E-67A2-609D-A8334322C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880" y="1080558"/>
            <a:ext cx="6177275" cy="4236627"/>
          </a:xfrm>
        </p:spPr>
      </p:pic>
      <p:pic>
        <p:nvPicPr>
          <p:cNvPr id="12" name="Picture 4" descr="勾勾图片-勾勾设计素材-勾勾素材免费下载-第2页-万素网">
            <a:extLst>
              <a:ext uri="{FF2B5EF4-FFF2-40B4-BE49-F238E27FC236}">
                <a16:creationId xmlns:a16="http://schemas.microsoft.com/office/drawing/2014/main" id="{D06015F5-589F-6856-5BCD-DFE3E2F8C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614" y="5402688"/>
            <a:ext cx="536880" cy="53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B37E7BC-7D5C-9594-A86D-A63936B67893}"/>
                  </a:ext>
                </a:extLst>
              </p:cNvPr>
              <p:cNvSpPr txBox="1"/>
              <p:nvPr/>
            </p:nvSpPr>
            <p:spPr>
              <a:xfrm>
                <a:off x="1262128" y="5317185"/>
                <a:ext cx="494450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1" lang="en-US" altLang="zh-CN" sz="2000" dirty="0">
                    <a:solidFill>
                      <a:schemeClr val="bg2">
                        <a:lumMod val="10000"/>
                      </a:schemeClr>
                    </a:solidFill>
                  </a:rPr>
                  <a:t>Achieved</a:t>
                </a:r>
                <a:r>
                  <a:rPr kumimoji="1" lang="zh-CN" altLang="en-US" sz="20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zh-CN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kumimoji="1" lang="en-US" altLang="zh-CN" sz="20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&lt;10</m:t>
                    </m:r>
                    <m:r>
                      <a:rPr kumimoji="1" lang="en-US" altLang="zh-CN" sz="20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kumimoji="1" lang="en-US" altLang="zh-CN" sz="2000" b="0" i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r>
                  <a:rPr lang="zh-CN" altLang="en-US" sz="20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bg2">
                        <a:lumMod val="10000"/>
                      </a:schemeClr>
                    </a:solidFill>
                  </a:rPr>
                  <a:t>and</a:t>
                </a:r>
                <a:r>
                  <a:rPr lang="zh-CN" altLang="en-US" sz="20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altLang="zh-CN" sz="20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endParaRPr lang="en-US" altLang="zh-CN" sz="200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algn="ctr"/>
                <a:r>
                  <a:rPr lang="en-US" altLang="zh-CN" sz="2000" dirty="0">
                    <a:solidFill>
                      <a:schemeClr val="bg2">
                        <a:lumMod val="10000"/>
                      </a:schemeClr>
                    </a:solidFill>
                  </a:rPr>
                  <a:t>Improved</a:t>
                </a:r>
                <a:r>
                  <a:rPr lang="zh-CN" altLang="en-US" sz="20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bg2">
                        <a:lumMod val="10000"/>
                      </a:schemeClr>
                    </a:solidFill>
                  </a:rPr>
                  <a:t>by</a:t>
                </a:r>
                <a:r>
                  <a:rPr lang="zh-CN" altLang="en-US" sz="20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30×</m:t>
                    </m:r>
                  </m:oMath>
                </a14:m>
                <a:r>
                  <a:rPr lang="zh-CN" altLang="en-US" sz="20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bg2">
                        <a:lumMod val="10000"/>
                      </a:schemeClr>
                    </a:solidFill>
                  </a:rPr>
                  <a:t>and</a:t>
                </a:r>
                <a:r>
                  <a:rPr lang="zh-CN" altLang="en-US" sz="20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10×</m:t>
                    </m:r>
                  </m:oMath>
                </a14:m>
                <a:endParaRPr lang="en-US" altLang="zh-CN" sz="20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B37E7BC-7D5C-9594-A86D-A63936B67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2128" y="5317185"/>
                <a:ext cx="4944505" cy="707886"/>
              </a:xfrm>
              <a:prstGeom prst="rect">
                <a:avLst/>
              </a:prstGeom>
              <a:blipFill>
                <a:blip r:embed="rId4"/>
                <a:stretch>
                  <a:fillRect t="-3509" b="-140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C661D23B-8F61-9520-5217-116052818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881" y="858480"/>
            <a:ext cx="3558158" cy="242958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6B9DC62-75A2-11BC-7965-A66188D7BC4F}"/>
              </a:ext>
            </a:extLst>
          </p:cNvPr>
          <p:cNvSpPr txBox="1"/>
          <p:nvPr/>
        </p:nvSpPr>
        <p:spPr>
          <a:xfrm>
            <a:off x="8531575" y="574085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On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transverse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axis</a:t>
            </a:r>
            <a:endParaRPr kumimoji="1" lang="zh-CN" altLang="en-US" sz="16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79DA197-D5A1-D849-31F8-AA8A4042F4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3432" y="3243433"/>
            <a:ext cx="3497797" cy="24276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E2E2466-4DA6-CDCA-4518-A0605B76C255}"/>
              </a:ext>
            </a:extLst>
          </p:cNvPr>
          <p:cNvSpPr txBox="1"/>
          <p:nvPr/>
        </p:nvSpPr>
        <p:spPr>
          <a:xfrm>
            <a:off x="9193615" y="5501851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for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ac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field</a:t>
            </a:r>
            <a:endParaRPr kumimoji="1" lang="zh-CN" altLang="en-US" sz="1600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217B8BF-7534-6E82-0201-A7BDDA2A2393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DB6FA5F-5978-7286-18E3-C85AE186C898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7D80FF9-58B5-3768-9DEB-04D548529506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87EF0FED-F710-D4CC-C7A7-C41483975F2E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41474981-C8DD-DC7C-3C13-CEB3D3AF5ED5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7522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F40A0-08A9-6A4E-87CF-0B46344A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2">
                    <a:lumMod val="50000"/>
                  </a:schemeClr>
                </a:solidFill>
              </a:rPr>
              <a:t>Our</a:t>
            </a:r>
            <a:r>
              <a:rPr kumimoji="1" lang="zh-CN" alt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50000"/>
                  </a:schemeClr>
                </a:solidFill>
              </a:rPr>
              <a:t>Universe</a:t>
            </a:r>
            <a:endParaRPr kumimoji="1" lang="zh-CN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内容占位符 11">
            <a:extLst>
              <a:ext uri="{FF2B5EF4-FFF2-40B4-BE49-F238E27FC236}">
                <a16:creationId xmlns:a16="http://schemas.microsoft.com/office/drawing/2014/main" id="{17FC63CC-A4E0-6E85-AFF0-5B394D293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767" y="1611819"/>
            <a:ext cx="3317548" cy="3326233"/>
          </a:xfrm>
          <a:prstGeom prst="rect">
            <a:avLst/>
          </a:prstGeom>
        </p:spPr>
      </p:pic>
      <p:pic>
        <p:nvPicPr>
          <p:cNvPr id="1028" name="Picture 4" descr="Universe - Wikipedia">
            <a:extLst>
              <a:ext uri="{FF2B5EF4-FFF2-40B4-BE49-F238E27FC236}">
                <a16:creationId xmlns:a16="http://schemas.microsoft.com/office/drawing/2014/main" id="{CE6ABDFC-A466-AD5B-8551-654560D34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3763" y="1997899"/>
            <a:ext cx="3326233" cy="332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2BF3BCF-7CC6-3BD6-C87E-CA6BA93765CE}"/>
              </a:ext>
            </a:extLst>
          </p:cNvPr>
          <p:cNvSpPr txBox="1"/>
          <p:nvPr/>
        </p:nvSpPr>
        <p:spPr>
          <a:xfrm>
            <a:off x="2467690" y="2037521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“Matter”</a:t>
            </a:r>
            <a:endParaRPr kumimoji="1" lang="zh-CN" altLang="en-US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035B8EE-A4BF-5C96-9B5E-0502FEA6D989}"/>
              </a:ext>
            </a:extLst>
          </p:cNvPr>
          <p:cNvSpPr txBox="1"/>
          <p:nvPr/>
        </p:nvSpPr>
        <p:spPr>
          <a:xfrm>
            <a:off x="7009741" y="1651441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“Antimatter”</a:t>
            </a:r>
            <a:endParaRPr kumimoji="1" lang="zh-CN" altLang="en-US" sz="2000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7C70CE7-CABF-ED32-DAD9-A18701AB7467}"/>
              </a:ext>
            </a:extLst>
          </p:cNvPr>
          <p:cNvSpPr txBox="1"/>
          <p:nvPr/>
        </p:nvSpPr>
        <p:spPr>
          <a:xfrm>
            <a:off x="3369194" y="877472"/>
            <a:ext cx="4061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/>
              <a:t>After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big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bang</a:t>
            </a:r>
            <a:endParaRPr kumimoji="1" lang="zh-CN" altLang="en-US" sz="2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89C10D1-C4C6-DE4A-17A9-CAE63EBA2282}"/>
              </a:ext>
            </a:extLst>
          </p:cNvPr>
          <p:cNvSpPr txBox="1"/>
          <p:nvPr/>
        </p:nvSpPr>
        <p:spPr>
          <a:xfrm>
            <a:off x="5051066" y="3082063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dirty="0"/>
              <a:t>&gt;</a:t>
            </a:r>
            <a:endParaRPr kumimoji="1" lang="zh-CN" altLang="en-US" sz="6000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A282D00-8832-27D9-377B-37AFC9DFF742}"/>
              </a:ext>
            </a:extLst>
          </p:cNvPr>
          <p:cNvGrpSpPr/>
          <p:nvPr/>
        </p:nvGrpSpPr>
        <p:grpSpPr>
          <a:xfrm>
            <a:off x="2997200" y="4998720"/>
            <a:ext cx="4795520" cy="689532"/>
            <a:chOff x="3002924" y="4888017"/>
            <a:chExt cx="4795520" cy="689532"/>
          </a:xfrm>
        </p:grpSpPr>
        <p:cxnSp>
          <p:nvCxnSpPr>
            <p:cNvPr id="20" name="直线连接符 19">
              <a:extLst>
                <a:ext uri="{FF2B5EF4-FFF2-40B4-BE49-F238E27FC236}">
                  <a16:creationId xmlns:a16="http://schemas.microsoft.com/office/drawing/2014/main" id="{2DCB4FFC-5EE3-7DE3-0C45-EC92DB17A9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2924" y="4888017"/>
              <a:ext cx="4795520" cy="599952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三角形 20">
              <a:extLst>
                <a:ext uri="{FF2B5EF4-FFF2-40B4-BE49-F238E27FC236}">
                  <a16:creationId xmlns:a16="http://schemas.microsoft.com/office/drawing/2014/main" id="{1C1C9918-F12A-3A64-CEFB-FB65E2242470}"/>
                </a:ext>
              </a:extLst>
            </p:cNvPr>
            <p:cNvSpPr/>
            <p:nvPr/>
          </p:nvSpPr>
          <p:spPr>
            <a:xfrm>
              <a:off x="5164169" y="5171149"/>
              <a:ext cx="471424" cy="406400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B7FFD3D-1CED-98F4-7DE8-8F72E7CDE862}"/>
                  </a:ext>
                </a:extLst>
              </p:cNvPr>
              <p:cNvSpPr txBox="1"/>
              <p:nvPr/>
            </p:nvSpPr>
            <p:spPr>
              <a:xfrm>
                <a:off x="5220520" y="3847642"/>
                <a:ext cx="8186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~10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r>
                  <a:rPr kumimoji="1" lang="zh-CN" altLang="en-US" sz="1800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B7FFD3D-1CED-98F4-7DE8-8F72E7CDE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520" y="3847642"/>
                <a:ext cx="81869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>
            <a:extLst>
              <a:ext uri="{FF2B5EF4-FFF2-40B4-BE49-F238E27FC236}">
                <a16:creationId xmlns:a16="http://schemas.microsoft.com/office/drawing/2014/main" id="{8D15590A-9260-5DA6-D689-80A4E34B9E6E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C1D9B8A9-AFE2-18E6-99C1-7BA2A9D125FA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C34D8783-CB68-EEC7-4ADD-E9202743BC80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4CAF996-6E3A-B4C0-66D6-43FC8F9B28D6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854248B-473E-38F4-8F94-10F66147D29E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755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05BEAE-3D81-DB44-9672-02AC72A7A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Magnetic field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foils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内容占位符 7">
            <a:extLst>
              <a:ext uri="{FF2B5EF4-FFF2-40B4-BE49-F238E27FC236}">
                <a16:creationId xmlns:a16="http://schemas.microsoft.com/office/drawing/2014/main" id="{B88A426B-F4A1-4EE1-A21B-5DDC65345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During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 EDM</a:t>
            </a:r>
            <a:r>
              <a:rPr lang="zh-CN" altLang="en-US" dirty="0"/>
              <a:t> </a:t>
            </a:r>
            <a:r>
              <a:rPr lang="en-US" altLang="zh-CN" dirty="0"/>
              <a:t>measurement,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bias</a:t>
            </a:r>
            <a:r>
              <a:rPr lang="zh-CN" altLang="en-US" dirty="0"/>
              <a:t> </a:t>
            </a:r>
            <a:r>
              <a:rPr lang="en-US" altLang="zh-CN" dirty="0"/>
              <a:t>magnetic</a:t>
            </a:r>
            <a:r>
              <a:rPr lang="zh-CN" altLang="en-US" dirty="0"/>
              <a:t> </a:t>
            </a:r>
            <a:r>
              <a:rPr lang="en-US" altLang="zh-CN" dirty="0"/>
              <a:t>field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applied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drive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spin-precession</a:t>
            </a:r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magnetic</a:t>
            </a:r>
            <a:r>
              <a:rPr lang="zh-CN" altLang="en-US" dirty="0"/>
              <a:t> </a:t>
            </a:r>
            <a:r>
              <a:rPr lang="en-US" altLang="zh-CN" dirty="0"/>
              <a:t>field</a:t>
            </a:r>
            <a:r>
              <a:rPr lang="zh-CN" altLang="en-US" dirty="0"/>
              <a:t> </a:t>
            </a:r>
            <a:r>
              <a:rPr lang="en-US" altLang="zh-CN" dirty="0"/>
              <a:t>coil must be “self-shielding” to avoid magnetization of shields</a:t>
            </a:r>
          </a:p>
        </p:txBody>
      </p:sp>
      <p:pic>
        <p:nvPicPr>
          <p:cNvPr id="6" name="内容占位符 16">
            <a:extLst>
              <a:ext uri="{FF2B5EF4-FFF2-40B4-BE49-F238E27FC236}">
                <a16:creationId xmlns:a16="http://schemas.microsoft.com/office/drawing/2014/main" id="{F4934B06-7283-89DB-4B56-156508C86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630"/>
          <a:stretch/>
        </p:blipFill>
        <p:spPr>
          <a:xfrm>
            <a:off x="636499" y="2442916"/>
            <a:ext cx="4320000" cy="36720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内容占位符 16">
            <a:extLst>
              <a:ext uri="{FF2B5EF4-FFF2-40B4-BE49-F238E27FC236}">
                <a16:creationId xmlns:a16="http://schemas.microsoft.com/office/drawing/2014/main" id="{32BF0F61-FB50-1D0A-5C9E-53757234B9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370"/>
          <a:stretch/>
        </p:blipFill>
        <p:spPr>
          <a:xfrm>
            <a:off x="5843264" y="2609110"/>
            <a:ext cx="4320000" cy="33396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E294644-F7D0-5082-1095-3F7919AE6C4B}"/>
              </a:ext>
            </a:extLst>
          </p:cNvPr>
          <p:cNvSpPr txBox="1"/>
          <p:nvPr/>
        </p:nvSpPr>
        <p:spPr>
          <a:xfrm>
            <a:off x="1327186" y="2073584"/>
            <a:ext cx="293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Setup of boundary problem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8F36F08-CE27-BBA1-07E9-F6B8CBEF41E9}"/>
              </a:ext>
            </a:extLst>
          </p:cNvPr>
          <p:cNvSpPr txBox="1"/>
          <p:nvPr/>
        </p:nvSpPr>
        <p:spPr>
          <a:xfrm>
            <a:off x="6597270" y="2073584"/>
            <a:ext cx="2811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Finite-element solution of </a:t>
            </a:r>
            <a:b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</a:b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scalar potential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328EB81E-724B-2E92-9980-1844FD959589}"/>
              </a:ext>
            </a:extLst>
          </p:cNvPr>
          <p:cNvCxnSpPr>
            <a:cxnSpLocks/>
          </p:cNvCxnSpPr>
          <p:nvPr/>
        </p:nvCxnSpPr>
        <p:spPr>
          <a:xfrm>
            <a:off x="5399881" y="2008636"/>
            <a:ext cx="0" cy="4041409"/>
          </a:xfrm>
          <a:prstGeom prst="line">
            <a:avLst/>
          </a:prstGeom>
          <a:ln w="28575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48D2899C-565D-9B8A-E261-F24E77C38BA8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38556048-7D6E-BE68-B882-61506F9665F5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386A430-B3BE-C332-F9A3-B6E0ABAA63C0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43A5113-4070-051E-0294-22C26BA3AEF2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760B4722-9337-B62A-134A-B93958282AB6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389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05BEAE-3D81-DB44-9672-02AC72A7A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Magnetic Field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Coils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–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Design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and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Simulation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6D9970F-470D-75B0-BD35-954A30B5AC71}"/>
              </a:ext>
            </a:extLst>
          </p:cNvPr>
          <p:cNvGrpSpPr/>
          <p:nvPr/>
        </p:nvGrpSpPr>
        <p:grpSpPr>
          <a:xfrm>
            <a:off x="1485841" y="824686"/>
            <a:ext cx="3727225" cy="2609113"/>
            <a:chOff x="133277" y="1238206"/>
            <a:chExt cx="3727225" cy="2609113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DBC680C-5AA5-F0F2-BB3D-4D4945D6E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3758"/>
            <a:stretch/>
          </p:blipFill>
          <p:spPr>
            <a:xfrm>
              <a:off x="133277" y="1238206"/>
              <a:ext cx="3727225" cy="2609113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E480CB01-8D37-6873-6B9C-306FE94D815A}"/>
                </a:ext>
              </a:extLst>
            </p:cNvPr>
            <p:cNvSpPr/>
            <p:nvPr/>
          </p:nvSpPr>
          <p:spPr>
            <a:xfrm>
              <a:off x="535021" y="3336587"/>
              <a:ext cx="340468" cy="510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CA6725BB-7227-34C6-6C0B-93391BB2F057}"/>
              </a:ext>
            </a:extLst>
          </p:cNvPr>
          <p:cNvGrpSpPr/>
          <p:nvPr/>
        </p:nvGrpSpPr>
        <p:grpSpPr>
          <a:xfrm>
            <a:off x="269879" y="3433799"/>
            <a:ext cx="6453053" cy="2609113"/>
            <a:chOff x="3888851" y="1238206"/>
            <a:chExt cx="6453053" cy="2609113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E2D3564B-6F52-5567-0902-79BF55185B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293" t="33094" b="34797"/>
            <a:stretch/>
          </p:blipFill>
          <p:spPr>
            <a:xfrm>
              <a:off x="3888851" y="1320011"/>
              <a:ext cx="3306339" cy="2311621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04CD535-89B2-1171-1031-BC5EFEB81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4895" r="5044"/>
            <a:stretch/>
          </p:blipFill>
          <p:spPr>
            <a:xfrm>
              <a:off x="6802655" y="1320011"/>
              <a:ext cx="3539249" cy="2527308"/>
            </a:xfrm>
            <a:prstGeom prst="rect">
              <a:avLst/>
            </a:prstGeom>
          </p:spPr>
        </p:pic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81D076B4-F82F-7547-751A-A9CC8DC3C41D}"/>
                </a:ext>
              </a:extLst>
            </p:cNvPr>
            <p:cNvSpPr/>
            <p:nvPr/>
          </p:nvSpPr>
          <p:spPr>
            <a:xfrm>
              <a:off x="4750470" y="1238206"/>
              <a:ext cx="1426594" cy="211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CE21F1CC-6589-A504-B071-C55BFA2F7C2A}"/>
              </a:ext>
            </a:extLst>
          </p:cNvPr>
          <p:cNvSpPr txBox="1"/>
          <p:nvPr/>
        </p:nvSpPr>
        <p:spPr>
          <a:xfrm>
            <a:off x="1607594" y="2719450"/>
            <a:ext cx="1240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combined coil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6653DA1-1DFC-3568-EB31-17E98D4B8D9A}"/>
              </a:ext>
            </a:extLst>
          </p:cNvPr>
          <p:cNvSpPr txBox="1"/>
          <p:nvPr/>
        </p:nvSpPr>
        <p:spPr>
          <a:xfrm>
            <a:off x="161979" y="4965572"/>
            <a:ext cx="1240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Inner</a:t>
            </a:r>
          </a:p>
          <a:p>
            <a:pPr algn="ctr"/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coil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214B2CB-1E70-037F-39D1-444BCC825D9A}"/>
              </a:ext>
            </a:extLst>
          </p:cNvPr>
          <p:cNvSpPr txBox="1"/>
          <p:nvPr/>
        </p:nvSpPr>
        <p:spPr>
          <a:xfrm>
            <a:off x="3113267" y="4965572"/>
            <a:ext cx="1240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Outer</a:t>
            </a:r>
          </a:p>
          <a:p>
            <a:pPr algn="ctr"/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coil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FD32ADC-118E-596D-ACD1-3DCC0D1597AD}"/>
              </a:ext>
            </a:extLst>
          </p:cNvPr>
          <p:cNvSpPr txBox="1"/>
          <p:nvPr/>
        </p:nvSpPr>
        <p:spPr>
          <a:xfrm>
            <a:off x="7831547" y="5476718"/>
            <a:ext cx="256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dirty="0">
                <a:solidFill>
                  <a:schemeClr val="accent2">
                    <a:lumMod val="50000"/>
                  </a:schemeClr>
                </a:solidFill>
              </a:rPr>
              <a:t>simulated</a:t>
            </a:r>
            <a:r>
              <a:rPr kumimoji="1" lang="zh-CN" alt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50000"/>
                  </a:schemeClr>
                </a:solidFill>
              </a:rPr>
              <a:t>&amp;</a:t>
            </a:r>
            <a:r>
              <a:rPr kumimoji="1" lang="zh-CN" alt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50000"/>
                  </a:schemeClr>
                </a:solidFill>
              </a:rPr>
              <a:t>measured </a:t>
            </a:r>
          </a:p>
          <a:p>
            <a:pPr algn="r"/>
            <a:r>
              <a:rPr kumimoji="1" lang="en-US" altLang="zh-CN" dirty="0">
                <a:solidFill>
                  <a:schemeClr val="accent2">
                    <a:lumMod val="50000"/>
                  </a:schemeClr>
                </a:solidFill>
              </a:rPr>
              <a:t>coil field</a:t>
            </a:r>
            <a:r>
              <a:rPr kumimoji="1" lang="zh-CN" alt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50000"/>
                  </a:schemeClr>
                </a:solidFill>
              </a:rPr>
              <a:t>in</a:t>
            </a:r>
            <a:r>
              <a:rPr kumimoji="1" lang="zh-CN" alt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50000"/>
                  </a:schemeClr>
                </a:solidFill>
              </a:rPr>
              <a:t>free</a:t>
            </a:r>
            <a:r>
              <a:rPr kumimoji="1" lang="zh-CN" alt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50000"/>
                  </a:schemeClr>
                </a:solidFill>
              </a:rPr>
              <a:t>space</a:t>
            </a:r>
            <a:endParaRPr kumimoji="1" lang="zh-CN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5" name="左大括号 44">
            <a:extLst>
              <a:ext uri="{FF2B5EF4-FFF2-40B4-BE49-F238E27FC236}">
                <a16:creationId xmlns:a16="http://schemas.microsoft.com/office/drawing/2014/main" id="{1E7E9A80-C10C-670C-9FA2-842A757451FB}"/>
              </a:ext>
            </a:extLst>
          </p:cNvPr>
          <p:cNvSpPr/>
          <p:nvPr/>
        </p:nvSpPr>
        <p:spPr>
          <a:xfrm rot="5400000">
            <a:off x="2972767" y="552452"/>
            <a:ext cx="281001" cy="5728393"/>
          </a:xfrm>
          <a:prstGeom prst="leftBrac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FC3B953F-4171-D29F-BC44-EFF0615CC48A}"/>
              </a:ext>
            </a:extLst>
          </p:cNvPr>
          <p:cNvGrpSpPr/>
          <p:nvPr/>
        </p:nvGrpSpPr>
        <p:grpSpPr>
          <a:xfrm>
            <a:off x="6940631" y="878066"/>
            <a:ext cx="3589249" cy="4598652"/>
            <a:chOff x="6695090" y="909805"/>
            <a:chExt cx="3669989" cy="4702098"/>
          </a:xfrm>
        </p:grpSpPr>
        <p:sp>
          <p:nvSpPr>
            <p:cNvPr id="41" name="圆角矩形 40">
              <a:extLst>
                <a:ext uri="{FF2B5EF4-FFF2-40B4-BE49-F238E27FC236}">
                  <a16:creationId xmlns:a16="http://schemas.microsoft.com/office/drawing/2014/main" id="{903DAFCA-2B41-8106-AB78-A3F9ABBBE8EC}"/>
                </a:ext>
              </a:extLst>
            </p:cNvPr>
            <p:cNvSpPr/>
            <p:nvPr/>
          </p:nvSpPr>
          <p:spPr>
            <a:xfrm>
              <a:off x="6695090" y="909805"/>
              <a:ext cx="3669989" cy="4702098"/>
            </a:xfrm>
            <a:prstGeom prst="roundRect">
              <a:avLst>
                <a:gd name="adj" fmla="val 4640"/>
              </a:avLst>
            </a:prstGeom>
            <a:noFill/>
            <a:ln w="1905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F30DAD35-9178-569B-5B38-8308B5E50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05045" y="1025785"/>
              <a:ext cx="3337438" cy="4498286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13858737-B4A5-9856-445D-CBFBD173CF1C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63768861-1BE1-661E-3809-F415118D5535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3225E87-FD36-BFD1-8CAA-2F5B64B7BB48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268A566-1160-DB3B-CE24-E9EDC38437F3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0B3E3A8-B3B5-1023-4D15-C2FBB3608CF4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8972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05BEAE-3D81-DB44-9672-02AC72A7A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Magnetic field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coils – Gradient control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8BEDE2A-C25D-8C80-A463-21BB0C1882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77" b="10501"/>
          <a:stretch/>
        </p:blipFill>
        <p:spPr>
          <a:xfrm>
            <a:off x="440897" y="831062"/>
            <a:ext cx="3892217" cy="27011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EA46665-05E4-D8D6-B409-845C80509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618" y="1015883"/>
            <a:ext cx="6084262" cy="4083288"/>
          </a:xfrm>
          <a:prstGeom prst="rect">
            <a:avLst/>
          </a:prstGeom>
        </p:spPr>
      </p:pic>
      <p:pic>
        <p:nvPicPr>
          <p:cNvPr id="15" name="图片 14" descr="图片包含 日历&#10;&#10;描述已自动生成">
            <a:extLst>
              <a:ext uri="{FF2B5EF4-FFF2-40B4-BE49-F238E27FC236}">
                <a16:creationId xmlns:a16="http://schemas.microsoft.com/office/drawing/2014/main" id="{7E0A8468-84CE-6A0F-466B-75334CFF31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20" y="3646107"/>
            <a:ext cx="2452277" cy="23763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39AF606F-42C4-DBF6-B662-EF7E2207309C}"/>
                  </a:ext>
                </a:extLst>
              </p:cNvPr>
              <p:cNvSpPr txBox="1"/>
              <p:nvPr/>
            </p:nvSpPr>
            <p:spPr>
              <a:xfrm>
                <a:off x="2811078" y="4228990"/>
                <a:ext cx="1167225" cy="7135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8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CN" sz="1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8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39AF606F-42C4-DBF6-B662-EF7E22073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078" y="4228990"/>
                <a:ext cx="1167225" cy="7135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FEEBF400-2AE4-AB95-DD60-87ABC7C6E09F}"/>
              </a:ext>
            </a:extLst>
          </p:cNvPr>
          <p:cNvSpPr txBox="1"/>
          <p:nvPr/>
        </p:nvSpPr>
        <p:spPr>
          <a:xfrm>
            <a:off x="5725690" y="5287054"/>
            <a:ext cx="45575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000" dirty="0">
                <a:solidFill>
                  <a:schemeClr val="bg2">
                    <a:lumMod val="10000"/>
                  </a:schemeClr>
                </a:solidFill>
              </a:rPr>
              <a:t>Complete gradient control </a:t>
            </a:r>
            <a:br>
              <a:rPr kumimoji="1" lang="en-US" altLang="zh-CN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kumimoji="1" lang="en-US" altLang="zh-CN" sz="2000" dirty="0">
                <a:solidFill>
                  <a:schemeClr val="bg2">
                    <a:lumMod val="10000"/>
                  </a:schemeClr>
                </a:solidFill>
              </a:rPr>
              <a:t>Better uniformity</a:t>
            </a:r>
            <a:r>
              <a:rPr kumimoji="1" lang="zh-CN" alt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bg2">
                    <a:lumMod val="10000"/>
                  </a:schemeClr>
                </a:solidFill>
              </a:rPr>
              <a:t>&amp;</a:t>
            </a:r>
            <a:r>
              <a:rPr kumimoji="1" lang="zh-CN" alt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bg2">
                    <a:lumMod val="10000"/>
                  </a:schemeClr>
                </a:solidFill>
              </a:rPr>
              <a:t>systematic</a:t>
            </a:r>
            <a:r>
              <a:rPr kumimoji="1" lang="zh-CN" alt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bg2">
                    <a:lumMod val="10000"/>
                  </a:schemeClr>
                </a:solidFill>
              </a:rPr>
              <a:t>studies</a:t>
            </a:r>
            <a:endParaRPr lang="en-US" altLang="zh-CN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9" name="Picture 4" descr="勾勾图片-勾勾设计素材-勾勾素材免费下载-第2页-万素网">
            <a:extLst>
              <a:ext uri="{FF2B5EF4-FFF2-40B4-BE49-F238E27FC236}">
                <a16:creationId xmlns:a16="http://schemas.microsoft.com/office/drawing/2014/main" id="{1E41C004-028C-F51C-04DF-9519FAC37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8945" y="5345088"/>
            <a:ext cx="619481" cy="61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1241D12-C79B-ED5E-0DB0-DBA94B437A7D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64D0EB5-63C7-1242-3D7B-874180A1AAB0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BA32CF7-3511-F803-941C-3740B76E7625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5387C5A-8418-AD23-17F5-0A886799FB18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D23BB1B-5E8B-E10C-EB5A-830DEEB3E24D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619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C6FFC8-13B1-34BC-0281-B5448AEB2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>
                <a:solidFill>
                  <a:srgbClr val="C00000"/>
                </a:solidFill>
              </a:rPr>
              <a:t>Confirming Maxwell’s equations</a:t>
            </a:r>
            <a:endParaRPr kumimoji="1" lang="zh-CN" altLang="en-US">
              <a:solidFill>
                <a:srgbClr val="C00000"/>
              </a:solidFill>
            </a:endParaRPr>
          </a:p>
        </p:txBody>
      </p:sp>
      <p:pic>
        <p:nvPicPr>
          <p:cNvPr id="17" name="内容占位符 16">
            <a:extLst>
              <a:ext uri="{FF2B5EF4-FFF2-40B4-BE49-F238E27FC236}">
                <a16:creationId xmlns:a16="http://schemas.microsoft.com/office/drawing/2014/main" id="{BC24E9CB-65AA-1282-DA50-05BE63CE7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51"/>
          <a:stretch/>
        </p:blipFill>
        <p:spPr>
          <a:xfrm>
            <a:off x="1652161" y="896826"/>
            <a:ext cx="7495438" cy="515581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D1CC9B5-1FA2-187C-0493-31C8A6410BEB}"/>
                  </a:ext>
                </a:extLst>
              </p:cNvPr>
              <p:cNvSpPr txBox="1"/>
              <p:nvPr/>
            </p:nvSpPr>
            <p:spPr>
              <a:xfrm>
                <a:off x="542073" y="1347019"/>
                <a:ext cx="969689" cy="5356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kumimoji="1"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kumimoji="1" lang="en-US" altLang="zh-CN" sz="2000">
                    <a:solidFill>
                      <a:srgbClr val="C00000"/>
                    </a:solidFill>
                  </a:rPr>
                  <a:t> coil</a:t>
                </a:r>
                <a:endParaRPr kumimoji="1" lang="zh-CN" altLang="en-US" sz="2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D1CC9B5-1FA2-187C-0493-31C8A6410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73" y="1347019"/>
                <a:ext cx="969689" cy="535659"/>
              </a:xfrm>
              <a:prstGeom prst="rect">
                <a:avLst/>
              </a:prstGeom>
              <a:blipFill>
                <a:blip r:embed="rId3"/>
                <a:stretch>
                  <a:fillRect r="-3145" b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ADA07D41-7F6B-C335-A72A-15B58E960C8D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78FFE74-914C-40E8-3709-C90D308E0DEE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F5E359E-A408-6161-28E4-2943DC1AAC83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91E9055-4D6E-9FAC-0F34-F88628A638DA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66C7E3FE-1C7E-F4B9-7ED5-D2892B12DE31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27342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7A5022-780B-FBA6-D2B4-6F5EB4205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The actual field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coils 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图片 3" descr="建筑的摆设布局&#10;&#10;低可信度描述已自动生成">
            <a:extLst>
              <a:ext uri="{FF2B5EF4-FFF2-40B4-BE49-F238E27FC236}">
                <a16:creationId xmlns:a16="http://schemas.microsoft.com/office/drawing/2014/main" id="{AEA25714-0466-DBDC-D22F-043B81CDE9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624" y="1264090"/>
            <a:ext cx="3251675" cy="4671132"/>
          </a:xfrm>
          <a:prstGeom prst="rect">
            <a:avLst/>
          </a:prstGeom>
        </p:spPr>
      </p:pic>
      <p:pic>
        <p:nvPicPr>
          <p:cNvPr id="17" name="图片 16" descr="图片包含 建筑, 室内, 卡车, 木桩&#10;&#10;描述已自动生成">
            <a:extLst>
              <a:ext uri="{FF2B5EF4-FFF2-40B4-BE49-F238E27FC236}">
                <a16:creationId xmlns:a16="http://schemas.microsoft.com/office/drawing/2014/main" id="{DCEE7791-5C59-5509-29E9-A6F58B7EC2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0501" y="923622"/>
            <a:ext cx="4204271" cy="3132813"/>
          </a:xfrm>
          <a:prstGeom prst="rect">
            <a:avLst/>
          </a:prstGeom>
        </p:spPr>
      </p:pic>
      <p:pic>
        <p:nvPicPr>
          <p:cNvPr id="15" name="图片 14" descr="图片包含 室内, 桌子, 小, 食物&#10;&#10;描述已自动生成">
            <a:extLst>
              <a:ext uri="{FF2B5EF4-FFF2-40B4-BE49-F238E27FC236}">
                <a16:creationId xmlns:a16="http://schemas.microsoft.com/office/drawing/2014/main" id="{6CB3D007-475C-28EA-0BA2-109493AA05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9283" y="2888611"/>
            <a:ext cx="3550597" cy="313281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79007A06-A461-9C6E-3E55-9A9BCB34A27B}"/>
              </a:ext>
            </a:extLst>
          </p:cNvPr>
          <p:cNvSpPr txBox="1"/>
          <p:nvPr/>
        </p:nvSpPr>
        <p:spPr>
          <a:xfrm>
            <a:off x="393624" y="5565890"/>
            <a:ext cx="3251675" cy="369332"/>
          </a:xfrm>
          <a:prstGeom prst="rect">
            <a:avLst/>
          </a:prstGeom>
          <a:solidFill>
            <a:srgbClr val="1A283F">
              <a:alpha val="60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altLang="zh-CN"/>
              <a:t>Combined coil</a:t>
            </a:r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1DAAB7F-2F88-41D3-1244-4D8F381DA51F}"/>
              </a:ext>
            </a:extLst>
          </p:cNvPr>
          <p:cNvSpPr txBox="1"/>
          <p:nvPr/>
        </p:nvSpPr>
        <p:spPr>
          <a:xfrm>
            <a:off x="3860502" y="3687103"/>
            <a:ext cx="3118782" cy="369332"/>
          </a:xfrm>
          <a:prstGeom prst="rect">
            <a:avLst/>
          </a:prstGeom>
          <a:solidFill>
            <a:srgbClr val="1A283F">
              <a:alpha val="60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altLang="zh-CN"/>
              <a:t>Combined coil side view</a:t>
            </a:r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C50D300-AEBB-11D8-CDA2-76C00662DEDC}"/>
              </a:ext>
            </a:extLst>
          </p:cNvPr>
          <p:cNvSpPr txBox="1"/>
          <p:nvPr/>
        </p:nvSpPr>
        <p:spPr>
          <a:xfrm>
            <a:off x="6979282" y="5654786"/>
            <a:ext cx="3550596" cy="369332"/>
          </a:xfrm>
          <a:prstGeom prst="rect">
            <a:avLst/>
          </a:prstGeom>
          <a:solidFill>
            <a:srgbClr val="1A283F">
              <a:alpha val="60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altLang="zh-CN"/>
              <a:t>Inner coil during assembly stage</a:t>
            </a:r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6D59561-638E-AD90-7085-2FF86DF68F6C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E55B3EC-56D1-AF03-2D8B-D1860491A14A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5C5D08A-7F59-DCDC-216E-729696B49F11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210C2B4-72C5-FF31-DBC0-7BFD8ECD77C7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FB49BF8-A2E9-317D-1D04-0A63D00756BB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4451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05BEAE-3D81-DB44-9672-02AC72A7A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Magnetic Field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Coils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DF4D05A-CA0D-D18C-2FEA-BD46DFC0B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80" y="1702518"/>
            <a:ext cx="4781559" cy="3244629"/>
          </a:xfrm>
          <a:prstGeom prst="rect">
            <a:avLst/>
          </a:prstGeom>
        </p:spPr>
      </p:pic>
      <p:pic>
        <p:nvPicPr>
          <p:cNvPr id="6" name="Picture 4" descr="勾勾图片-勾勾设计素材-勾勾素材免费下载-第2页-万素网">
            <a:extLst>
              <a:ext uri="{FF2B5EF4-FFF2-40B4-BE49-F238E27FC236}">
                <a16:creationId xmlns:a16="http://schemas.microsoft.com/office/drawing/2014/main" id="{E961C253-3335-62A5-F147-FAEDAE174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743" y="5325659"/>
            <a:ext cx="536880" cy="53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3FA203A-4010-84E5-0FBD-515CCA0CD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264" y="1702517"/>
            <a:ext cx="4877410" cy="3244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A3AA983-B870-495C-C905-744DFD972292}"/>
                  </a:ext>
                </a:extLst>
              </p:cNvPr>
              <p:cNvSpPr txBox="1"/>
              <p:nvPr/>
            </p:nvSpPr>
            <p:spPr>
              <a:xfrm>
                <a:off x="1446512" y="1058407"/>
                <a:ext cx="242829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zh-CN" dirty="0"/>
                  <a:t>Measured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kumimoji="1" lang="en-US" altLang="zh-CN" dirty="0"/>
                  <a:t> field with</a:t>
                </a:r>
                <a:br>
                  <a:rPr kumimoji="1" lang="en-US" altLang="zh-CN" dirty="0"/>
                </a:br>
                <a:r>
                  <a:rPr kumimoji="1" lang="en-US" altLang="zh-CN" dirty="0"/>
                  <a:t>main coil inside shield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A3AA983-B870-495C-C905-744DFD972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512" y="1058407"/>
                <a:ext cx="2428293" cy="646331"/>
              </a:xfrm>
              <a:prstGeom prst="rect">
                <a:avLst/>
              </a:prstGeom>
              <a:blipFill>
                <a:blip r:embed="rId5"/>
                <a:stretch>
                  <a:fillRect l="-1554" t="-3846" r="-1554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6E1B252-D06B-E566-7FD4-A199BDDEF4CF}"/>
                  </a:ext>
                </a:extLst>
              </p:cNvPr>
              <p:cNvSpPr txBox="1"/>
              <p:nvPr/>
            </p:nvSpPr>
            <p:spPr>
              <a:xfrm>
                <a:off x="6401572" y="1022587"/>
                <a:ext cx="3760793" cy="6799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|</m:t>
                    </m:r>
                    <m:acc>
                      <m:accPr>
                        <m:chr m:val="⃗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altLang="zh-CN" dirty="0"/>
                  <a:t> change before/after applying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CN" dirty="0"/>
                  <a:t> </a:t>
                </a:r>
                <a:br>
                  <a:rPr lang="en-US" altLang="zh-CN" dirty="0"/>
                </a:br>
                <a:r>
                  <a:rPr lang="en-US" altLang="zh-CN" dirty="0"/>
                  <a:t>(spin-precession region center)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6E1B252-D06B-E566-7FD4-A199BDDEF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572" y="1022587"/>
                <a:ext cx="3760793" cy="679930"/>
              </a:xfrm>
              <a:prstGeom prst="rect">
                <a:avLst/>
              </a:prstGeom>
              <a:blipFill>
                <a:blip r:embed="rId6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BC81C080-6724-4D94-81A8-F8F592A06FDE}"/>
              </a:ext>
            </a:extLst>
          </p:cNvPr>
          <p:cNvCxnSpPr>
            <a:cxnSpLocks/>
          </p:cNvCxnSpPr>
          <p:nvPr/>
        </p:nvCxnSpPr>
        <p:spPr>
          <a:xfrm>
            <a:off x="5399880" y="994459"/>
            <a:ext cx="0" cy="3952687"/>
          </a:xfrm>
          <a:prstGeom prst="line">
            <a:avLst/>
          </a:prstGeom>
          <a:ln w="28575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5145F76-3D30-77E8-A540-D86AC0374C3D}"/>
                  </a:ext>
                </a:extLst>
              </p:cNvPr>
              <p:cNvSpPr txBox="1"/>
              <p:nvPr/>
            </p:nvSpPr>
            <p:spPr>
              <a:xfrm>
                <a:off x="2534670" y="5173508"/>
                <a:ext cx="626848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1" lang="en-US" altLang="zh-CN" sz="2400" dirty="0">
                    <a:solidFill>
                      <a:schemeClr val="bg2">
                        <a:lumMod val="10000"/>
                      </a:schemeClr>
                    </a:solidFill>
                  </a:rPr>
                  <a:t>Minimal magnetization of shield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chemeClr val="bg2">
                        <a:lumMod val="10000"/>
                      </a:schemeClr>
                    </a:solidFill>
                  </a:rPr>
                  <a:t> coil</a:t>
                </a:r>
                <a:br>
                  <a:rPr lang="en-US" altLang="zh-CN" sz="2400" dirty="0">
                    <a:solidFill>
                      <a:schemeClr val="bg2">
                        <a:lumMod val="10000"/>
                      </a:schemeClr>
                    </a:solidFill>
                  </a:rPr>
                </a:br>
                <a:r>
                  <a:rPr lang="en-US" altLang="zh-CN" sz="2400" dirty="0">
                    <a:solidFill>
                      <a:schemeClr val="bg2">
                        <a:lumMod val="10000"/>
                      </a:schemeClr>
                    </a:solidFill>
                  </a:rPr>
                  <a:t>fringe</a:t>
                </a:r>
                <a:r>
                  <a:rPr lang="zh-CN" altLang="en-US" sz="24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bg2">
                        <a:lumMod val="10000"/>
                      </a:schemeClr>
                    </a:solidFill>
                  </a:rPr>
                  <a:t>field</a:t>
                </a:r>
                <a:r>
                  <a:rPr lang="zh-CN" altLang="en-US" sz="24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bg2">
                        <a:lumMod val="10000"/>
                      </a:schemeClr>
                    </a:solidFill>
                  </a:rPr>
                  <a:t>reduction</a:t>
                </a:r>
                <a:r>
                  <a:rPr lang="zh-CN" altLang="en-US" sz="24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bg2">
                        <a:lumMod val="10000"/>
                      </a:schemeClr>
                    </a:solidFill>
                  </a:rPr>
                  <a:t>by</a:t>
                </a:r>
                <a:r>
                  <a:rPr lang="zh-CN" altLang="en-US" sz="24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20×</m:t>
                    </m:r>
                  </m:oMath>
                </a14:m>
                <a:endParaRPr lang="en-US" altLang="zh-CN" sz="2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5145F76-3D30-77E8-A540-D86AC0374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4670" y="5173508"/>
                <a:ext cx="6268485" cy="830997"/>
              </a:xfrm>
              <a:prstGeom prst="rect">
                <a:avLst/>
              </a:prstGeom>
              <a:blipFill>
                <a:blip r:embed="rId7"/>
                <a:stretch>
                  <a:fillRect t="-6061" b="-151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>
            <a:extLst>
              <a:ext uri="{FF2B5EF4-FFF2-40B4-BE49-F238E27FC236}">
                <a16:creationId xmlns:a16="http://schemas.microsoft.com/office/drawing/2014/main" id="{F6EB299B-2FB5-FED7-6FEF-F6031AB22D4F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DBBBC26-DD6B-A154-7B33-0CF84B30BA3D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7DD91CA8-6C25-B7A1-09A3-1BBB78542926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61BD999-4630-4B7C-0E2E-98DA0165EFD7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9605E5D-B8EF-F81E-C518-16B376E7C958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0809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3EE37-1B3E-9FD7-3D62-54A2BFB33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CBB92D5-1715-9FDD-83FF-E09DC4A7B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10" y="1113022"/>
            <a:ext cx="6573582" cy="446064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AFC32EB-A368-BD57-75CF-16AACE1FB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Magnetic Field</a:t>
            </a:r>
            <a:r>
              <a:rPr kumimoji="1"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50000"/>
                  </a:schemeClr>
                </a:solidFill>
              </a:rPr>
              <a:t>Coils</a:t>
            </a:r>
            <a:endParaRPr kumimoji="1"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A6C932A-29F5-74EE-613B-9C15976C8F9E}"/>
                  </a:ext>
                </a:extLst>
              </p:cNvPr>
              <p:cNvSpPr txBox="1"/>
              <p:nvPr/>
            </p:nvSpPr>
            <p:spPr>
              <a:xfrm>
                <a:off x="2984057" y="5573667"/>
                <a:ext cx="4831646" cy="490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400" dirty="0">
                    <a:solidFill>
                      <a:schemeClr val="bg2">
                        <a:lumMod val="10000"/>
                      </a:schemeClr>
                    </a:solidFill>
                  </a:rPr>
                  <a:t>No self-shielding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chemeClr val="bg2">
                        <a:lumMod val="1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chemeClr val="bg2">
                        <a:lumMod val="10000"/>
                      </a:schemeClr>
                    </a:solidFill>
                  </a:rPr>
                  <a:t> coil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A6C932A-29F5-74EE-613B-9C15976C8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4057" y="5573667"/>
                <a:ext cx="4831646" cy="490840"/>
              </a:xfrm>
              <a:prstGeom prst="rect">
                <a:avLst/>
              </a:prstGeom>
              <a:blipFill>
                <a:blip r:embed="rId3"/>
                <a:stretch>
                  <a:fillRect l="-2100" t="-7500" r="-1050" b="-2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FBEE7D8-5A70-36B3-EED1-DAFAB8157466}"/>
                  </a:ext>
                </a:extLst>
              </p:cNvPr>
              <p:cNvSpPr txBox="1"/>
              <p:nvPr/>
            </p:nvSpPr>
            <p:spPr>
              <a:xfrm>
                <a:off x="7139795" y="2162472"/>
                <a:ext cx="3174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chemeClr val="accent2">
                        <a:lumMod val="50000"/>
                      </a:schemeClr>
                    </a:solidFill>
                  </a:rPr>
                  <a:t>Magnetized shield for </a:t>
                </a:r>
                <a14:m>
                  <m:oMath xmlns:m="http://schemas.openxmlformats.org/officeDocument/2006/math">
                    <m:r>
                      <a:rPr kumimoji="1" lang="en-US" altLang="zh-CN" b="0" i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kumimoji="1" lang="en-US" altLang="zh-CN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12</m:t>
                    </m:r>
                    <m:r>
                      <m:rPr>
                        <m:sty m:val="p"/>
                      </m:rPr>
                      <a:rPr kumimoji="1" lang="en-US" altLang="zh-CN" i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mG</m:t>
                    </m:r>
                  </m:oMath>
                </a14:m>
                <a:endParaRPr kumimoji="1" lang="zh-CN" altLang="en-US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FBEE7D8-5A70-36B3-EED1-DAFAB8157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9795" y="2162472"/>
                <a:ext cx="3174780" cy="369332"/>
              </a:xfrm>
              <a:prstGeom prst="rect">
                <a:avLst/>
              </a:prstGeom>
              <a:blipFill>
                <a:blip r:embed="rId4"/>
                <a:stretch>
                  <a:fillRect l="-1594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6EA693B3-FFFD-E83F-5D79-7939DEA60958}"/>
                  </a:ext>
                </a:extLst>
              </p:cNvPr>
              <p:cNvSpPr txBox="1"/>
              <p:nvPr/>
            </p:nvSpPr>
            <p:spPr>
              <a:xfrm>
                <a:off x="7139795" y="3496944"/>
                <a:ext cx="30299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C00000"/>
                    </a:solidFill>
                  </a:rPr>
                  <a:t>Magnetized shield for </a:t>
                </a:r>
                <a14:m>
                  <m:oMath xmlns:m="http://schemas.openxmlformats.org/officeDocument/2006/math">
                    <m:r>
                      <a:rPr kumimoji="1" lang="en-US" altLang="zh-CN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kumimoji="1" lang="en-US" altLang="zh-CN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m:rPr>
                        <m:sty m:val="p"/>
                      </m:rPr>
                      <a:rPr kumimoji="1" lang="en-US" altLang="zh-CN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mG</m:t>
                    </m:r>
                  </m:oMath>
                </a14:m>
                <a:endParaRPr kumimoji="1"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6EA693B3-FFFD-E83F-5D79-7939DEA60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9795" y="3496944"/>
                <a:ext cx="3029997" cy="369332"/>
              </a:xfrm>
              <a:prstGeom prst="rect">
                <a:avLst/>
              </a:prstGeom>
              <a:blipFill>
                <a:blip r:embed="rId5"/>
                <a:stretch>
                  <a:fillRect l="-1674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组合 25">
            <a:extLst>
              <a:ext uri="{FF2B5EF4-FFF2-40B4-BE49-F238E27FC236}">
                <a16:creationId xmlns:a16="http://schemas.microsoft.com/office/drawing/2014/main" id="{6584436E-CA32-D47D-0DE5-F57A6F6798F5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E574E814-18B7-AD66-9550-88B85746DF16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A8174084-B232-2B13-3A0F-D95F62329723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9B8BB23A-949B-510A-22C4-FFAAAB9ADEC9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32524802-09AD-EBB6-FEE1-674C97FE0B8B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4838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C02AEB-69BB-364A-AD56-0671905FB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5">
                    <a:lumMod val="50000"/>
                  </a:schemeClr>
                </a:solidFill>
              </a:rPr>
              <a:t>Towards</a:t>
            </a:r>
            <a:r>
              <a:rPr kumimoji="1" lang="zh-CN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kumimoji="1" lang="zh-CN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5">
                    <a:lumMod val="50000"/>
                  </a:schemeClr>
                </a:solidFill>
              </a:rPr>
              <a:t>next-generation</a:t>
            </a:r>
            <a:r>
              <a:rPr kumimoji="1" lang="zh-CN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5">
                    <a:lumMod val="50000"/>
                  </a:schemeClr>
                </a:solidFill>
              </a:rPr>
              <a:t>EDM</a:t>
            </a:r>
            <a:r>
              <a:rPr kumimoji="1" lang="zh-CN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5">
                    <a:lumMod val="50000"/>
                  </a:schemeClr>
                </a:solidFill>
              </a:rPr>
              <a:t>experiment</a:t>
            </a:r>
            <a:endParaRPr kumimoji="1"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8" name="内容占位符 17">
            <a:extLst>
              <a:ext uri="{FF2B5EF4-FFF2-40B4-BE49-F238E27FC236}">
                <a16:creationId xmlns:a16="http://schemas.microsoft.com/office/drawing/2014/main" id="{A01F34AF-2329-6C38-ACC0-474631AFB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907043" y="-294953"/>
            <a:ext cx="4985676" cy="7789218"/>
          </a:xfr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3283DC5C-5C53-C192-611A-97D5F23D3DFE}"/>
              </a:ext>
            </a:extLst>
          </p:cNvPr>
          <p:cNvSpPr/>
          <p:nvPr/>
        </p:nvSpPr>
        <p:spPr>
          <a:xfrm>
            <a:off x="8168640" y="4714240"/>
            <a:ext cx="223520" cy="264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3559A6B-4517-41EB-2894-C99AADADE640}"/>
              </a:ext>
            </a:extLst>
          </p:cNvPr>
          <p:cNvSpPr txBox="1"/>
          <p:nvPr/>
        </p:nvSpPr>
        <p:spPr>
          <a:xfrm>
            <a:off x="6243161" y="3622992"/>
            <a:ext cx="790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ACME</a:t>
            </a:r>
          </a:p>
          <a:p>
            <a:r>
              <a:rPr kumimoji="1" lang="en-US" altLang="zh-CN" dirty="0">
                <a:solidFill>
                  <a:srgbClr val="FF0000"/>
                </a:solidFill>
              </a:rPr>
              <a:t>(</a:t>
            </a:r>
            <a:r>
              <a:rPr kumimoji="1" lang="en-US" altLang="zh-CN" dirty="0" err="1">
                <a:solidFill>
                  <a:srgbClr val="FF0000"/>
                </a:solidFill>
              </a:rPr>
              <a:t>ThO</a:t>
            </a:r>
            <a:r>
              <a:rPr kumimoji="1" lang="en-US" altLang="zh-CN" dirty="0">
                <a:solidFill>
                  <a:srgbClr val="FF0000"/>
                </a:solidFill>
              </a:rPr>
              <a:t>)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F5ED2D3-64BD-6F6C-92B6-F807FEC931DB}"/>
              </a:ext>
            </a:extLst>
          </p:cNvPr>
          <p:cNvSpPr txBox="1"/>
          <p:nvPr/>
        </p:nvSpPr>
        <p:spPr>
          <a:xfrm>
            <a:off x="7499302" y="3075245"/>
            <a:ext cx="760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rgbClr val="0000FF"/>
                </a:solidFill>
              </a:rPr>
              <a:t>JILA</a:t>
            </a:r>
          </a:p>
          <a:p>
            <a:pPr algn="ctr"/>
            <a:r>
              <a:rPr kumimoji="1" lang="en-US" altLang="zh-CN" dirty="0">
                <a:solidFill>
                  <a:srgbClr val="0000FF"/>
                </a:solidFill>
              </a:rPr>
              <a:t>(</a:t>
            </a:r>
            <a:r>
              <a:rPr kumimoji="1" lang="en-US" altLang="zh-CN" dirty="0" err="1">
                <a:solidFill>
                  <a:srgbClr val="0000FF"/>
                </a:solidFill>
              </a:rPr>
              <a:t>HfF</a:t>
            </a:r>
            <a:r>
              <a:rPr kumimoji="1" lang="en-US" altLang="zh-CN" baseline="30000" dirty="0">
                <a:solidFill>
                  <a:srgbClr val="0000FF"/>
                </a:solidFill>
              </a:rPr>
              <a:t>+</a:t>
            </a:r>
            <a:r>
              <a:rPr kumimoji="1" lang="en-US" altLang="zh-CN" dirty="0">
                <a:solidFill>
                  <a:srgbClr val="0000FF"/>
                </a:solidFill>
              </a:rPr>
              <a:t>)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645A03E9-4400-A417-197F-EC75F0C32DFE}"/>
              </a:ext>
            </a:extLst>
          </p:cNvPr>
          <p:cNvCxnSpPr>
            <a:cxnSpLocks/>
          </p:cNvCxnSpPr>
          <p:nvPr/>
        </p:nvCxnSpPr>
        <p:spPr>
          <a:xfrm>
            <a:off x="6269589" y="4694020"/>
            <a:ext cx="1724698" cy="1116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A7AD4257-97CB-C297-F2B7-CB31D88397DF}"/>
              </a:ext>
            </a:extLst>
          </p:cNvPr>
          <p:cNvSpPr txBox="1"/>
          <p:nvPr/>
        </p:nvSpPr>
        <p:spPr>
          <a:xfrm>
            <a:off x="4805727" y="4340077"/>
            <a:ext cx="1463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b="1" dirty="0">
                <a:solidFill>
                  <a:srgbClr val="FF0000"/>
                </a:solidFill>
              </a:rPr>
              <a:t>ACME</a:t>
            </a:r>
            <a:r>
              <a:rPr kumimoji="1" lang="zh-CN" altLang="en-US" sz="20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000" b="1" dirty="0">
                <a:solidFill>
                  <a:srgbClr val="FF0000"/>
                </a:solidFill>
              </a:rPr>
              <a:t>III</a:t>
            </a:r>
            <a:br>
              <a:rPr kumimoji="1" lang="en-US" altLang="zh-CN" sz="2000" b="1" dirty="0">
                <a:solidFill>
                  <a:srgbClr val="FF0000"/>
                </a:solidFill>
              </a:rPr>
            </a:br>
            <a:r>
              <a:rPr kumimoji="1" lang="en-US" altLang="zh-CN" sz="2000" b="1" dirty="0">
                <a:solidFill>
                  <a:srgbClr val="FF0000"/>
                </a:solidFill>
              </a:rPr>
              <a:t>(projected)</a:t>
            </a:r>
            <a:endParaRPr kumimoji="1" lang="zh-CN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21BCF941-66E2-8E31-430C-DDBEA69A8311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397AAA99-F9A5-D12E-79CC-2051B2081B64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2F756F95-6FCA-46B3-4159-03EBB0A58872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70C7CAE6-1D34-3E61-D4F2-62F9D2D2EAB9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F60947AA-7DFD-F358-A817-350AB7FA230D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87777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E38B5D-DDDD-2449-8E3B-1E416E246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Our Collaboration</a:t>
            </a:r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6BC6283-94DF-5841-B2F9-1FB9FB3CBC7A}"/>
              </a:ext>
            </a:extLst>
          </p:cNvPr>
          <p:cNvSpPr/>
          <p:nvPr/>
        </p:nvSpPr>
        <p:spPr>
          <a:xfrm>
            <a:off x="189704" y="975962"/>
            <a:ext cx="2485727" cy="3146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Northwestern University</a:t>
            </a:r>
          </a:p>
          <a:p>
            <a:pPr algn="ctr">
              <a:lnSpc>
                <a:spcPts val="2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Gerald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Gabrielse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(PI)</a:t>
            </a:r>
            <a:b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Xing Fan</a:t>
            </a:r>
          </a:p>
          <a:p>
            <a:pPr algn="ctr">
              <a:lnSpc>
                <a:spcPts val="2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Siyuan Liu</a:t>
            </a:r>
          </a:p>
          <a:p>
            <a:pPr algn="ctr">
              <a:lnSpc>
                <a:spcPts val="2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Collin Diver</a:t>
            </a:r>
          </a:p>
          <a:p>
            <a:pPr algn="ctr">
              <a:lnSpc>
                <a:spcPts val="2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Maya Watts</a:t>
            </a:r>
          </a:p>
          <a:p>
            <a:pPr algn="ctr">
              <a:lnSpc>
                <a:spcPts val="2000"/>
              </a:lnSpc>
            </a:pP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University of Chicago</a:t>
            </a:r>
          </a:p>
          <a:p>
            <a:pPr algn="ctr">
              <a:lnSpc>
                <a:spcPts val="2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David DeMille (PI)</a:t>
            </a:r>
            <a:b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Zhen Han</a:t>
            </a:r>
            <a:b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Peiran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Hu</a:t>
            </a:r>
          </a:p>
          <a:p>
            <a:pPr algn="ctr">
              <a:lnSpc>
                <a:spcPts val="2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Xing Wu (now Prof. @ MSU)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F7FDD25-6409-D847-8463-2E8028165560}"/>
              </a:ext>
            </a:extLst>
          </p:cNvPr>
          <p:cNvSpPr/>
          <p:nvPr/>
        </p:nvSpPr>
        <p:spPr>
          <a:xfrm>
            <a:off x="8124332" y="975962"/>
            <a:ext cx="2485727" cy="4172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Harvard University</a:t>
            </a:r>
          </a:p>
          <a:p>
            <a:pPr algn="ctr">
              <a:lnSpc>
                <a:spcPts val="2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John Doyle (PI)</a:t>
            </a:r>
          </a:p>
          <a:p>
            <a:pPr algn="ctr">
              <a:lnSpc>
                <a:spcPts val="2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Xing Wu (now Prof @ MSU)</a:t>
            </a:r>
          </a:p>
          <a:p>
            <a:pPr algn="ctr">
              <a:lnSpc>
                <a:spcPts val="2000"/>
              </a:lnSpc>
            </a:pPr>
            <a:endParaRPr lang="en-US" altLang="zh-CN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Okayama University</a:t>
            </a:r>
          </a:p>
          <a:p>
            <a:pPr algn="ctr">
              <a:lnSpc>
                <a:spcPts val="2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Koji Yoshimura</a:t>
            </a:r>
            <a:b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Noboru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Sasao</a:t>
            </a:r>
            <a:b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Satoshi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Uetake</a:t>
            </a:r>
            <a:b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Takahiko Masuda</a:t>
            </a:r>
          </a:p>
          <a:p>
            <a:pPr algn="ctr">
              <a:lnSpc>
                <a:spcPts val="2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Ayami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Hiramoto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UC Berkeley</a:t>
            </a:r>
          </a:p>
          <a:p>
            <a:pPr algn="ctr">
              <a:lnSpc>
                <a:spcPts val="2000"/>
              </a:lnSpc>
            </a:pP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Cris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Panda </a:t>
            </a:r>
          </a:p>
          <a:p>
            <a:pPr algn="ctr">
              <a:lnSpc>
                <a:spcPts val="2000"/>
              </a:lnSpc>
            </a:pP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Caltech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Nick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Hutzler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8BE66C0-9263-4647-8822-E8B7AA8682B2}"/>
              </a:ext>
            </a:extLst>
          </p:cNvPr>
          <p:cNvGrpSpPr/>
          <p:nvPr/>
        </p:nvGrpSpPr>
        <p:grpSpPr>
          <a:xfrm>
            <a:off x="2675431" y="5167292"/>
            <a:ext cx="6025320" cy="827168"/>
            <a:chOff x="2288716" y="5815523"/>
            <a:chExt cx="6025320" cy="827168"/>
          </a:xfrm>
        </p:grpSpPr>
        <p:pic>
          <p:nvPicPr>
            <p:cNvPr id="9" name="Picture 10" descr="Horizontal configuration of the formal lockup">
              <a:extLst>
                <a:ext uri="{FF2B5EF4-FFF2-40B4-BE49-F238E27FC236}">
                  <a16:creationId xmlns:a16="http://schemas.microsoft.com/office/drawing/2014/main" id="{ECE48D4E-483E-3F48-B6AA-D9E189FAF3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21057" y="5898557"/>
              <a:ext cx="2079619" cy="653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4" descr="Okayama University | TRP 2020">
              <a:extLst>
                <a:ext uri="{FF2B5EF4-FFF2-40B4-BE49-F238E27FC236}">
                  <a16:creationId xmlns:a16="http://schemas.microsoft.com/office/drawing/2014/main" id="{79FDE158-68B3-8845-8E70-CCCD54B525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17410" y="5815523"/>
              <a:ext cx="596626" cy="827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Harvard University - Wikipedia">
              <a:extLst>
                <a:ext uri="{FF2B5EF4-FFF2-40B4-BE49-F238E27FC236}">
                  <a16:creationId xmlns:a16="http://schemas.microsoft.com/office/drawing/2014/main" id="{90D4E043-FA01-1E4A-A17A-4295C1B35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716" y="5943796"/>
              <a:ext cx="596626" cy="57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The University of Chicago">
              <a:extLst>
                <a:ext uri="{FF2B5EF4-FFF2-40B4-BE49-F238E27FC236}">
                  <a16:creationId xmlns:a16="http://schemas.microsoft.com/office/drawing/2014/main" id="{95648A22-A35B-8146-9F66-33A79233F1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391" y="6008306"/>
              <a:ext cx="2045303" cy="432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F55016E3-C1BE-E640-922D-6F865B58890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753" y="4384714"/>
            <a:ext cx="1135085" cy="440815"/>
          </a:xfrm>
          <a:prstGeom prst="rect">
            <a:avLst/>
          </a:prstGeom>
        </p:spPr>
      </p:pic>
      <p:pic>
        <p:nvPicPr>
          <p:cNvPr id="14" name="Picture 2" descr="Alfred P. Sloan Foundation Logo">
            <a:extLst>
              <a:ext uri="{FF2B5EF4-FFF2-40B4-BE49-F238E27FC236}">
                <a16:creationId xmlns:a16="http://schemas.microsoft.com/office/drawing/2014/main" id="{0E99EA0B-4E84-504D-A602-27019C1B0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649" y="4958576"/>
            <a:ext cx="1581971" cy="44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Image result for nsf crest">
            <a:extLst>
              <a:ext uri="{FF2B5EF4-FFF2-40B4-BE49-F238E27FC236}">
                <a16:creationId xmlns:a16="http://schemas.microsoft.com/office/drawing/2014/main" id="{EC6113D2-81F9-F24E-9D03-7913ACB1A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881" y="4339808"/>
            <a:ext cx="538157" cy="53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 descr="许多照片放在一起&#10;&#10;描述已自动生成">
            <a:extLst>
              <a:ext uri="{FF2B5EF4-FFF2-40B4-BE49-F238E27FC236}">
                <a16:creationId xmlns:a16="http://schemas.microsoft.com/office/drawing/2014/main" id="{89E2A5A3-F42D-B9ED-EAA1-0DECA45CA9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114" y="1009124"/>
            <a:ext cx="6171536" cy="4231910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7F328F20-0B0C-B59A-EDB6-659059281681}"/>
              </a:ext>
            </a:extLst>
          </p:cNvPr>
          <p:cNvSpPr txBox="1"/>
          <p:nvPr/>
        </p:nvSpPr>
        <p:spPr>
          <a:xfrm>
            <a:off x="6874920" y="6433773"/>
            <a:ext cx="2504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Siyuan Liu</a:t>
            </a:r>
            <a:br>
              <a:rPr kumimoji="1" lang="en-US" altLang="zh-CN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kumimoji="1" lang="en-US" altLang="zh-CN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siyuanliu2023@u.northwestern.edu</a:t>
            </a:r>
            <a:endParaRPr kumimoji="1" lang="zh-CN" altLang="en-US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78B8F75-4E98-E4E9-EEB9-F42F9CB4F994}"/>
              </a:ext>
            </a:extLst>
          </p:cNvPr>
          <p:cNvSpPr txBox="1"/>
          <p:nvPr/>
        </p:nvSpPr>
        <p:spPr>
          <a:xfrm>
            <a:off x="4121501" y="6402995"/>
            <a:ext cx="1653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PAECRS</a:t>
            </a:r>
            <a:br>
              <a:rPr kumimoji="1" lang="en-US" altLang="zh-CN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kumimoji="1" lang="en-US" altLang="zh-CN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January</a:t>
            </a:r>
            <a:r>
              <a:rPr kumimoji="1" lang="zh-CN" alt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24,</a:t>
            </a:r>
            <a:r>
              <a:rPr kumimoji="1" lang="zh-CN" alt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2024</a:t>
            </a:r>
            <a:endParaRPr kumimoji="1" lang="zh-CN" altLang="en-US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85958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E38B5D-DDDD-2449-8E3B-1E416E246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81" y="288000"/>
            <a:ext cx="10260000" cy="720000"/>
          </a:xfrm>
        </p:spPr>
        <p:txBody>
          <a:bodyPr/>
          <a:lstStyle/>
          <a:p>
            <a:r>
              <a:rPr kumimoji="1" lang="en-US" altLang="zh-CN" dirty="0"/>
              <a:t>Teamwork made this possible</a:t>
            </a:r>
            <a:endParaRPr kumimoji="1"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6BC6283-94DF-5841-B2F9-1FB9FB3CBC7A}"/>
              </a:ext>
            </a:extLst>
          </p:cNvPr>
          <p:cNvSpPr/>
          <p:nvPr/>
        </p:nvSpPr>
        <p:spPr>
          <a:xfrm>
            <a:off x="189704" y="975962"/>
            <a:ext cx="2485727" cy="3146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Northwestern University</a:t>
            </a:r>
          </a:p>
          <a:p>
            <a:pPr algn="ctr">
              <a:lnSpc>
                <a:spcPts val="2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Gerald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Gabrielse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(PI)</a:t>
            </a:r>
            <a:b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Xing Fan</a:t>
            </a:r>
          </a:p>
          <a:p>
            <a:pPr algn="ctr">
              <a:lnSpc>
                <a:spcPts val="2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Siyuan Liu</a:t>
            </a:r>
          </a:p>
          <a:p>
            <a:pPr algn="ctr">
              <a:lnSpc>
                <a:spcPts val="2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Collin Diver</a:t>
            </a:r>
          </a:p>
          <a:p>
            <a:pPr algn="ctr">
              <a:lnSpc>
                <a:spcPts val="2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Maya Watts</a:t>
            </a:r>
          </a:p>
          <a:p>
            <a:pPr algn="ctr">
              <a:lnSpc>
                <a:spcPts val="2000"/>
              </a:lnSpc>
            </a:pP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University of Chicago</a:t>
            </a:r>
          </a:p>
          <a:p>
            <a:pPr algn="ctr">
              <a:lnSpc>
                <a:spcPts val="2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David DeMille (PI)</a:t>
            </a:r>
            <a:b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Zhen Han</a:t>
            </a:r>
            <a:b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Peiran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Hu</a:t>
            </a:r>
          </a:p>
          <a:p>
            <a:pPr algn="ctr">
              <a:lnSpc>
                <a:spcPts val="2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Xing Wu (now Prof. @ MSU)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F7FDD25-6409-D847-8463-2E8028165560}"/>
              </a:ext>
            </a:extLst>
          </p:cNvPr>
          <p:cNvSpPr/>
          <p:nvPr/>
        </p:nvSpPr>
        <p:spPr>
          <a:xfrm>
            <a:off x="8124332" y="975962"/>
            <a:ext cx="2485727" cy="4172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Harvard University</a:t>
            </a:r>
          </a:p>
          <a:p>
            <a:pPr algn="ctr">
              <a:lnSpc>
                <a:spcPts val="2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John Doyle (PI)</a:t>
            </a:r>
          </a:p>
          <a:p>
            <a:pPr algn="ctr">
              <a:lnSpc>
                <a:spcPts val="2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Xing Wu (now Prof @ MSU)</a:t>
            </a:r>
          </a:p>
          <a:p>
            <a:pPr algn="ctr">
              <a:lnSpc>
                <a:spcPts val="2000"/>
              </a:lnSpc>
            </a:pPr>
            <a:endParaRPr lang="en-US" altLang="zh-CN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Okayama University</a:t>
            </a:r>
          </a:p>
          <a:p>
            <a:pPr algn="ctr">
              <a:lnSpc>
                <a:spcPts val="2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Koji Yoshimura</a:t>
            </a:r>
            <a:b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Noboru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Sasao</a:t>
            </a:r>
            <a:b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Satoshi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Uetake</a:t>
            </a:r>
            <a:b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Takahiko Masuda</a:t>
            </a:r>
          </a:p>
          <a:p>
            <a:pPr algn="ctr">
              <a:lnSpc>
                <a:spcPts val="2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Ayami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Hiramoto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UC Berkeley</a:t>
            </a:r>
          </a:p>
          <a:p>
            <a:pPr algn="ctr">
              <a:lnSpc>
                <a:spcPts val="2000"/>
              </a:lnSpc>
            </a:pP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Cris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Panda </a:t>
            </a:r>
          </a:p>
          <a:p>
            <a:pPr algn="ctr">
              <a:lnSpc>
                <a:spcPts val="2000"/>
              </a:lnSpc>
            </a:pP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Caltech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Nick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Hutzler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8BE66C0-9263-4647-8822-E8B7AA8682B2}"/>
              </a:ext>
            </a:extLst>
          </p:cNvPr>
          <p:cNvGrpSpPr/>
          <p:nvPr/>
        </p:nvGrpSpPr>
        <p:grpSpPr>
          <a:xfrm>
            <a:off x="2675431" y="5167292"/>
            <a:ext cx="6025320" cy="827168"/>
            <a:chOff x="2288716" y="5815523"/>
            <a:chExt cx="6025320" cy="827168"/>
          </a:xfrm>
        </p:grpSpPr>
        <p:pic>
          <p:nvPicPr>
            <p:cNvPr id="9" name="Picture 10" descr="Horizontal configuration of the formal lockup">
              <a:extLst>
                <a:ext uri="{FF2B5EF4-FFF2-40B4-BE49-F238E27FC236}">
                  <a16:creationId xmlns:a16="http://schemas.microsoft.com/office/drawing/2014/main" id="{ECE48D4E-483E-3F48-B6AA-D9E189FAF3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21057" y="5898557"/>
              <a:ext cx="2079619" cy="653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4" descr="Okayama University | TRP 2020">
              <a:extLst>
                <a:ext uri="{FF2B5EF4-FFF2-40B4-BE49-F238E27FC236}">
                  <a16:creationId xmlns:a16="http://schemas.microsoft.com/office/drawing/2014/main" id="{79FDE158-68B3-8845-8E70-CCCD54B525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17410" y="5815523"/>
              <a:ext cx="596626" cy="827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Harvard University - Wikipedia">
              <a:extLst>
                <a:ext uri="{FF2B5EF4-FFF2-40B4-BE49-F238E27FC236}">
                  <a16:creationId xmlns:a16="http://schemas.microsoft.com/office/drawing/2014/main" id="{90D4E043-FA01-1E4A-A17A-4295C1B35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716" y="5943796"/>
              <a:ext cx="596626" cy="57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The University of Chicago">
              <a:extLst>
                <a:ext uri="{FF2B5EF4-FFF2-40B4-BE49-F238E27FC236}">
                  <a16:creationId xmlns:a16="http://schemas.microsoft.com/office/drawing/2014/main" id="{95648A22-A35B-8146-9F66-33A79233F1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391" y="6008306"/>
              <a:ext cx="2045303" cy="432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F55016E3-C1BE-E640-922D-6F865B58890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753" y="4384714"/>
            <a:ext cx="1135085" cy="440815"/>
          </a:xfrm>
          <a:prstGeom prst="rect">
            <a:avLst/>
          </a:prstGeom>
        </p:spPr>
      </p:pic>
      <p:pic>
        <p:nvPicPr>
          <p:cNvPr id="14" name="Picture 2" descr="Alfred P. Sloan Foundation Logo">
            <a:extLst>
              <a:ext uri="{FF2B5EF4-FFF2-40B4-BE49-F238E27FC236}">
                <a16:creationId xmlns:a16="http://schemas.microsoft.com/office/drawing/2014/main" id="{0E99EA0B-4E84-504D-A602-27019C1B0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649" y="4958576"/>
            <a:ext cx="1581971" cy="44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Image result for nsf crest">
            <a:extLst>
              <a:ext uri="{FF2B5EF4-FFF2-40B4-BE49-F238E27FC236}">
                <a16:creationId xmlns:a16="http://schemas.microsoft.com/office/drawing/2014/main" id="{EC6113D2-81F9-F24E-9D03-7913ACB1A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881" y="4339808"/>
            <a:ext cx="538157" cy="53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7A1AF65C-B14B-CC3F-C820-2D45769A01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41457" y="1158308"/>
            <a:ext cx="5316848" cy="381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B5D865D-E603-BC83-9878-A4377640F92F}"/>
              </a:ext>
            </a:extLst>
          </p:cNvPr>
          <p:cNvSpPr txBox="1"/>
          <p:nvPr/>
        </p:nvSpPr>
        <p:spPr>
          <a:xfrm>
            <a:off x="6874920" y="6433773"/>
            <a:ext cx="2504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Siyuan Liu</a:t>
            </a:r>
            <a:br>
              <a:rPr kumimoji="1" lang="en-US" altLang="zh-CN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kumimoji="1" lang="en-US" altLang="zh-CN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siyuanliu2023@u.northwestern.edu</a:t>
            </a:r>
            <a:endParaRPr kumimoji="1" lang="zh-CN" altLang="en-US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7324A2F-CB70-0812-CEBE-836074D762E2}"/>
              </a:ext>
            </a:extLst>
          </p:cNvPr>
          <p:cNvSpPr txBox="1"/>
          <p:nvPr/>
        </p:nvSpPr>
        <p:spPr>
          <a:xfrm>
            <a:off x="4121501" y="6402995"/>
            <a:ext cx="1653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PAECRS</a:t>
            </a:r>
            <a:br>
              <a:rPr kumimoji="1" lang="en-US" altLang="zh-CN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kumimoji="1" lang="en-US" altLang="zh-CN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January</a:t>
            </a:r>
            <a:r>
              <a:rPr kumimoji="1" lang="zh-CN" alt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24,</a:t>
            </a:r>
            <a:r>
              <a:rPr kumimoji="1" lang="zh-CN" alt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2024</a:t>
            </a:r>
            <a:endParaRPr kumimoji="1" lang="zh-CN" altLang="en-US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0651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内容占位符 11">
            <a:extLst>
              <a:ext uri="{FF2B5EF4-FFF2-40B4-BE49-F238E27FC236}">
                <a16:creationId xmlns:a16="http://schemas.microsoft.com/office/drawing/2014/main" id="{17FC63CC-A4E0-6E85-AFF0-5B394D293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767" y="1611819"/>
            <a:ext cx="3317548" cy="3326233"/>
          </a:xfrm>
          <a:prstGeom prst="rect">
            <a:avLst/>
          </a:prstGeom>
        </p:spPr>
      </p:pic>
      <p:pic>
        <p:nvPicPr>
          <p:cNvPr id="1028" name="Picture 4" descr="Universe - Wikipedia">
            <a:extLst>
              <a:ext uri="{FF2B5EF4-FFF2-40B4-BE49-F238E27FC236}">
                <a16:creationId xmlns:a16="http://schemas.microsoft.com/office/drawing/2014/main" id="{CE6ABDFC-A466-AD5B-8551-654560D34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3763" y="1997899"/>
            <a:ext cx="3326233" cy="332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2BF3BCF-7CC6-3BD6-C87E-CA6BA93765CE}"/>
              </a:ext>
            </a:extLst>
          </p:cNvPr>
          <p:cNvSpPr txBox="1"/>
          <p:nvPr/>
        </p:nvSpPr>
        <p:spPr>
          <a:xfrm>
            <a:off x="2467690" y="2037521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“Matter”</a:t>
            </a:r>
            <a:endParaRPr kumimoji="1" lang="zh-CN" altLang="en-US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035B8EE-A4BF-5C96-9B5E-0502FEA6D989}"/>
              </a:ext>
            </a:extLst>
          </p:cNvPr>
          <p:cNvSpPr txBox="1"/>
          <p:nvPr/>
        </p:nvSpPr>
        <p:spPr>
          <a:xfrm>
            <a:off x="7009741" y="1651441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“Antimatter”</a:t>
            </a:r>
            <a:endParaRPr kumimoji="1" lang="zh-CN" altLang="en-US" sz="2000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7C70CE7-CABF-ED32-DAD9-A18701AB7467}"/>
              </a:ext>
            </a:extLst>
          </p:cNvPr>
          <p:cNvSpPr txBox="1"/>
          <p:nvPr/>
        </p:nvSpPr>
        <p:spPr>
          <a:xfrm>
            <a:off x="3369194" y="877472"/>
            <a:ext cx="4061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/>
              <a:t>After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big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bang</a:t>
            </a:r>
            <a:endParaRPr kumimoji="1" lang="zh-CN" altLang="en-US" sz="2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89C10D1-C4C6-DE4A-17A9-CAE63EBA2282}"/>
              </a:ext>
            </a:extLst>
          </p:cNvPr>
          <p:cNvSpPr txBox="1"/>
          <p:nvPr/>
        </p:nvSpPr>
        <p:spPr>
          <a:xfrm>
            <a:off x="5051066" y="3082063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dirty="0"/>
              <a:t>&gt;</a:t>
            </a:r>
            <a:endParaRPr kumimoji="1" lang="zh-CN" altLang="en-US" sz="6000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A282D00-8832-27D9-377B-37AFC9DFF742}"/>
              </a:ext>
            </a:extLst>
          </p:cNvPr>
          <p:cNvGrpSpPr/>
          <p:nvPr/>
        </p:nvGrpSpPr>
        <p:grpSpPr>
          <a:xfrm>
            <a:off x="2997200" y="4998720"/>
            <a:ext cx="4795520" cy="689532"/>
            <a:chOff x="3002924" y="4888017"/>
            <a:chExt cx="4795520" cy="689532"/>
          </a:xfrm>
        </p:grpSpPr>
        <p:cxnSp>
          <p:nvCxnSpPr>
            <p:cNvPr id="20" name="直线连接符 19">
              <a:extLst>
                <a:ext uri="{FF2B5EF4-FFF2-40B4-BE49-F238E27FC236}">
                  <a16:creationId xmlns:a16="http://schemas.microsoft.com/office/drawing/2014/main" id="{2DCB4FFC-5EE3-7DE3-0C45-EC92DB17A9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2924" y="4888017"/>
              <a:ext cx="4795520" cy="599952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三角形 20">
              <a:extLst>
                <a:ext uri="{FF2B5EF4-FFF2-40B4-BE49-F238E27FC236}">
                  <a16:creationId xmlns:a16="http://schemas.microsoft.com/office/drawing/2014/main" id="{1C1C9918-F12A-3A64-CEFB-FB65E2242470}"/>
                </a:ext>
              </a:extLst>
            </p:cNvPr>
            <p:cNvSpPr/>
            <p:nvPr/>
          </p:nvSpPr>
          <p:spPr>
            <a:xfrm>
              <a:off x="5164169" y="5171149"/>
              <a:ext cx="471424" cy="406400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B7FFD3D-1CED-98F4-7DE8-8F72E7CDE862}"/>
                  </a:ext>
                </a:extLst>
              </p:cNvPr>
              <p:cNvSpPr txBox="1"/>
              <p:nvPr/>
            </p:nvSpPr>
            <p:spPr>
              <a:xfrm>
                <a:off x="5220520" y="3847642"/>
                <a:ext cx="8186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~10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r>
                  <a:rPr kumimoji="1" lang="zh-CN" altLang="en-US" sz="1800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B7FFD3D-1CED-98F4-7DE8-8F72E7CDE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520" y="3847642"/>
                <a:ext cx="81869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B5C395DE-841E-3C78-7056-4153B4769133}"/>
              </a:ext>
            </a:extLst>
          </p:cNvPr>
          <p:cNvSpPr txBox="1"/>
          <p:nvPr/>
        </p:nvSpPr>
        <p:spPr>
          <a:xfrm rot="19721669">
            <a:off x="3874686" y="2830764"/>
            <a:ext cx="30389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zh-CN" sz="6600" dirty="0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HOW?</a:t>
            </a:r>
            <a:endParaRPr kumimoji="1" lang="zh-CN" altLang="en-US" sz="6600" dirty="0">
              <a:solidFill>
                <a:schemeClr val="accent4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id="{82BFC1FE-77C3-F144-7B77-F2C6EAD03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80" y="108000"/>
            <a:ext cx="10260000" cy="720000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accent2">
                    <a:lumMod val="50000"/>
                  </a:schemeClr>
                </a:solidFill>
              </a:rPr>
              <a:t>Our</a:t>
            </a:r>
            <a:r>
              <a:rPr kumimoji="1" lang="zh-CN" alt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50000"/>
                  </a:schemeClr>
                </a:solidFill>
              </a:rPr>
              <a:t>Universe</a:t>
            </a:r>
            <a:endParaRPr kumimoji="1" lang="zh-CN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DE0807E6-5E6F-039C-1DD4-6369C3DB10EB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1403DF15-8F27-36AB-6448-E25632AF9009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73153CBD-2457-24DD-575B-9F6615FB8794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3D56A51-5C88-C8A0-0C14-F69794E4B121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7C6A93C9-BF82-7438-A1FE-D763B07997E9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4629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内容占位符 11">
            <a:extLst>
              <a:ext uri="{FF2B5EF4-FFF2-40B4-BE49-F238E27FC236}">
                <a16:creationId xmlns:a16="http://schemas.microsoft.com/office/drawing/2014/main" id="{17FC63CC-A4E0-6E85-AFF0-5B394D293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298" y="905244"/>
            <a:ext cx="2206529" cy="2212305"/>
          </a:xfrm>
          <a:prstGeom prst="rect">
            <a:avLst/>
          </a:prstGeom>
        </p:spPr>
      </p:pic>
      <p:pic>
        <p:nvPicPr>
          <p:cNvPr id="1028" name="Picture 4" descr="Universe - Wikipedia">
            <a:extLst>
              <a:ext uri="{FF2B5EF4-FFF2-40B4-BE49-F238E27FC236}">
                <a16:creationId xmlns:a16="http://schemas.microsoft.com/office/drawing/2014/main" id="{CE6ABDFC-A466-AD5B-8551-654560D34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0156" y="1267109"/>
            <a:ext cx="2212305" cy="221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2BF3BCF-7CC6-3BD6-C87E-CA6BA93765CE}"/>
              </a:ext>
            </a:extLst>
          </p:cNvPr>
          <p:cNvSpPr txBox="1"/>
          <p:nvPr/>
        </p:nvSpPr>
        <p:spPr>
          <a:xfrm>
            <a:off x="2967119" y="1267109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“Matter”</a:t>
            </a:r>
            <a:endParaRPr kumimoji="1" lang="zh-CN" altLang="en-US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035B8EE-A4BF-5C96-9B5E-0502FEA6D989}"/>
              </a:ext>
            </a:extLst>
          </p:cNvPr>
          <p:cNvSpPr txBox="1"/>
          <p:nvPr/>
        </p:nvSpPr>
        <p:spPr>
          <a:xfrm>
            <a:off x="6533619" y="891655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“Antimatter”</a:t>
            </a:r>
            <a:endParaRPr kumimoji="1" lang="zh-CN" altLang="en-US" sz="2000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89C10D1-C4C6-DE4A-17A9-CAE63EBA2282}"/>
              </a:ext>
            </a:extLst>
          </p:cNvPr>
          <p:cNvSpPr txBox="1"/>
          <p:nvPr/>
        </p:nvSpPr>
        <p:spPr>
          <a:xfrm>
            <a:off x="5051066" y="1578383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dirty="0"/>
              <a:t>&gt;</a:t>
            </a:r>
            <a:endParaRPr kumimoji="1" lang="zh-CN" altLang="en-US" sz="6000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A282D00-8832-27D9-377B-37AFC9DFF742}"/>
              </a:ext>
            </a:extLst>
          </p:cNvPr>
          <p:cNvGrpSpPr/>
          <p:nvPr/>
        </p:nvGrpSpPr>
        <p:grpSpPr>
          <a:xfrm>
            <a:off x="3497338" y="3183638"/>
            <a:ext cx="3805081" cy="547120"/>
            <a:chOff x="3002924" y="4888017"/>
            <a:chExt cx="4795520" cy="689532"/>
          </a:xfrm>
        </p:grpSpPr>
        <p:cxnSp>
          <p:nvCxnSpPr>
            <p:cNvPr id="20" name="直线连接符 19">
              <a:extLst>
                <a:ext uri="{FF2B5EF4-FFF2-40B4-BE49-F238E27FC236}">
                  <a16:creationId xmlns:a16="http://schemas.microsoft.com/office/drawing/2014/main" id="{2DCB4FFC-5EE3-7DE3-0C45-EC92DB17A9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2924" y="4888017"/>
              <a:ext cx="4795520" cy="599952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三角形 20">
              <a:extLst>
                <a:ext uri="{FF2B5EF4-FFF2-40B4-BE49-F238E27FC236}">
                  <a16:creationId xmlns:a16="http://schemas.microsoft.com/office/drawing/2014/main" id="{1C1C9918-F12A-3A64-CEFB-FB65E2242470}"/>
                </a:ext>
              </a:extLst>
            </p:cNvPr>
            <p:cNvSpPr/>
            <p:nvPr/>
          </p:nvSpPr>
          <p:spPr>
            <a:xfrm>
              <a:off x="5164169" y="5171149"/>
              <a:ext cx="471424" cy="406400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B7FFD3D-1CED-98F4-7DE8-8F72E7CDE862}"/>
                  </a:ext>
                </a:extLst>
              </p:cNvPr>
              <p:cNvSpPr txBox="1"/>
              <p:nvPr/>
            </p:nvSpPr>
            <p:spPr>
              <a:xfrm>
                <a:off x="5220520" y="2343962"/>
                <a:ext cx="8186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~10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r>
                  <a:rPr kumimoji="1" lang="zh-CN" altLang="en-US" sz="1800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B7FFD3D-1CED-98F4-7DE8-8F72E7CDE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520" y="2343962"/>
                <a:ext cx="81869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95CB67D-108C-BBA3-8189-7312FD474365}"/>
                  </a:ext>
                </a:extLst>
              </p:cNvPr>
              <p:cNvSpPr txBox="1"/>
              <p:nvPr/>
            </p:nvSpPr>
            <p:spPr>
              <a:xfrm>
                <a:off x="737571" y="3861656"/>
                <a:ext cx="9323340" cy="881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Any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matter-favoring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mechanism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must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violate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CP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symmetry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dirty="0"/>
                  <a:t>(Charge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&amp;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Parity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reversal)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Standard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Model,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CP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violation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much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smaller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than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95CB67D-108C-BBA3-8189-7312FD474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71" y="3861656"/>
                <a:ext cx="9323340" cy="881075"/>
              </a:xfrm>
              <a:prstGeom prst="rect">
                <a:avLst/>
              </a:prstGeom>
              <a:blipFill>
                <a:blip r:embed="rId5"/>
                <a:stretch>
                  <a:fillRect l="-409" b="-112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32DF3FF4-EBF2-2D35-F72E-1896B63DADE0}"/>
              </a:ext>
            </a:extLst>
          </p:cNvPr>
          <p:cNvSpPr txBox="1"/>
          <p:nvPr/>
        </p:nvSpPr>
        <p:spPr>
          <a:xfrm>
            <a:off x="5586271" y="4641907"/>
            <a:ext cx="32493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(</a:t>
            </a:r>
            <a:r>
              <a:rPr lang="en-US" altLang="zh-CN" sz="1400" b="1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C</a:t>
            </a:r>
            <a:r>
              <a:rPr lang="en-US" altLang="zh-CN" sz="1400" b="0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abbibo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  <a:latin typeface="-apple-system"/>
              </a:rPr>
              <a:t>-</a:t>
            </a:r>
            <a:r>
              <a:rPr lang="en-US" altLang="zh-CN" sz="1400" b="1" dirty="0" err="1">
                <a:solidFill>
                  <a:schemeClr val="bg1">
                    <a:lumMod val="50000"/>
                  </a:schemeClr>
                </a:solidFill>
                <a:latin typeface="-apple-system"/>
              </a:rPr>
              <a:t>K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  <a:latin typeface="-apple-system"/>
              </a:rPr>
              <a:t>abayashi-</a:t>
            </a:r>
            <a:r>
              <a:rPr lang="en-US" altLang="zh-CN" sz="1400" b="1" dirty="0" err="1">
                <a:solidFill>
                  <a:schemeClr val="bg1">
                    <a:lumMod val="50000"/>
                  </a:schemeClr>
                </a:solidFill>
                <a:latin typeface="-apple-system"/>
              </a:rPr>
              <a:t>M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  <a:latin typeface="-apple-system"/>
              </a:rPr>
              <a:t>askawa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-apple-system"/>
              </a:rPr>
              <a:t>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-apple-system"/>
              </a:rPr>
              <a:t>mechanism</a:t>
            </a:r>
            <a:r>
              <a:rPr lang="en-US" altLang="zh-CN" sz="14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)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-apple-system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B3F8137-8085-23D7-ED5E-DAF37C6F9597}"/>
                  </a:ext>
                </a:extLst>
              </p:cNvPr>
              <p:cNvSpPr txBox="1"/>
              <p:nvPr/>
            </p:nvSpPr>
            <p:spPr>
              <a:xfrm>
                <a:off x="8141881" y="3307916"/>
                <a:ext cx="2120260" cy="52322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en-US" altLang="zh-CN" sz="14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𝐶𝑃</m:t>
                    </m:r>
                    <m:r>
                      <a:rPr kumimoji="1" lang="en-US" altLang="zh-CN" sz="14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kumimoji="1" lang="en-US" altLang="zh-CN" sz="14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kumimoji="1" lang="zh-CN" altLang="en-US" sz="14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1400" dirty="0">
                    <a:solidFill>
                      <a:schemeClr val="accent2">
                        <a:lumMod val="50000"/>
                      </a:schemeClr>
                    </a:solidFill>
                  </a:rPr>
                  <a:t>(Time</a:t>
                </a:r>
                <a:r>
                  <a:rPr kumimoji="1" lang="zh-CN" altLang="en-US" sz="14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1400" dirty="0">
                    <a:solidFill>
                      <a:schemeClr val="accent2">
                        <a:lumMod val="50000"/>
                      </a:schemeClr>
                    </a:solidFill>
                  </a:rPr>
                  <a:t>reversal)</a:t>
                </a:r>
                <a:br>
                  <a:rPr kumimoji="1" lang="en-US" altLang="zh-CN" sz="1400" dirty="0">
                    <a:solidFill>
                      <a:schemeClr val="accent2">
                        <a:lumMod val="50000"/>
                      </a:schemeClr>
                    </a:solidFill>
                  </a:rPr>
                </a:br>
                <a:r>
                  <a:rPr kumimoji="1" lang="en-US" altLang="zh-CN" sz="1400" dirty="0">
                    <a:solidFill>
                      <a:schemeClr val="accent2">
                        <a:lumMod val="50000"/>
                      </a:schemeClr>
                    </a:solidFill>
                  </a:rPr>
                  <a:t>assuming</a:t>
                </a:r>
                <a:r>
                  <a:rPr kumimoji="1" lang="zh-CN" altLang="en-US" sz="14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4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𝐶𝑃</m:t>
                    </m:r>
                    <m:r>
                      <a:rPr kumimoji="1" lang="en-US" altLang="zh-CN" sz="14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kumimoji="1" lang="zh-CN" altLang="en-US" sz="14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1400" dirty="0">
                    <a:solidFill>
                      <a:schemeClr val="accent2">
                        <a:lumMod val="50000"/>
                      </a:schemeClr>
                    </a:solidFill>
                  </a:rPr>
                  <a:t>invariance</a:t>
                </a:r>
                <a:endParaRPr kumimoji="1" lang="zh-CN" altLang="en-US" sz="14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B3F8137-8085-23D7-ED5E-DAF37C6F9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881" y="3307916"/>
                <a:ext cx="2120260" cy="523220"/>
              </a:xfrm>
              <a:prstGeom prst="rect">
                <a:avLst/>
              </a:prstGeom>
              <a:blipFill>
                <a:blip r:embed="rId6"/>
                <a:stretch>
                  <a:fillRect t="-2381" b="-11905"/>
                </a:stretch>
              </a:blip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组合 23">
            <a:extLst>
              <a:ext uri="{FF2B5EF4-FFF2-40B4-BE49-F238E27FC236}">
                <a16:creationId xmlns:a16="http://schemas.microsoft.com/office/drawing/2014/main" id="{61EB6B9D-5032-C7E9-930E-3F77AC0336FB}"/>
              </a:ext>
            </a:extLst>
          </p:cNvPr>
          <p:cNvGrpSpPr/>
          <p:nvPr/>
        </p:nvGrpSpPr>
        <p:grpSpPr>
          <a:xfrm>
            <a:off x="2160960" y="5182573"/>
            <a:ext cx="6476561" cy="652479"/>
            <a:chOff x="2056555" y="5182573"/>
            <a:chExt cx="6476561" cy="652479"/>
          </a:xfrm>
        </p:grpSpPr>
        <p:sp>
          <p:nvSpPr>
            <p:cNvPr id="19" name="右箭头 18">
              <a:extLst>
                <a:ext uri="{FF2B5EF4-FFF2-40B4-BE49-F238E27FC236}">
                  <a16:creationId xmlns:a16="http://schemas.microsoft.com/office/drawing/2014/main" id="{0B56E83A-2704-0820-70C3-23120B3370BD}"/>
                </a:ext>
              </a:extLst>
            </p:cNvPr>
            <p:cNvSpPr/>
            <p:nvPr/>
          </p:nvSpPr>
          <p:spPr>
            <a:xfrm>
              <a:off x="2056555" y="5186964"/>
              <a:ext cx="1440783" cy="648088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7F91D3F-F4E6-078F-CFCA-8DC95C751904}"/>
                </a:ext>
              </a:extLst>
            </p:cNvPr>
            <p:cNvSpPr txBox="1"/>
            <p:nvPr/>
          </p:nvSpPr>
          <p:spPr>
            <a:xfrm>
              <a:off x="3721221" y="5182573"/>
              <a:ext cx="48118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600" dirty="0">
                  <a:solidFill>
                    <a:schemeClr val="accent2">
                      <a:lumMod val="50000"/>
                    </a:schemeClr>
                  </a:solidFill>
                  <a:latin typeface="Arial Rounded MT Bold" panose="020F0704030504030204" pitchFamily="34" charset="0"/>
                </a:rPr>
                <a:t>Call</a:t>
              </a:r>
              <a:r>
                <a:rPr kumimoji="1" lang="zh-CN" altLang="en-US" sz="3600" dirty="0">
                  <a:solidFill>
                    <a:schemeClr val="accent2">
                      <a:lumMod val="50000"/>
                    </a:schemeClr>
                  </a:solidFill>
                  <a:latin typeface="Arial Rounded MT Bold" panose="020F0704030504030204" pitchFamily="34" charset="0"/>
                </a:rPr>
                <a:t> </a:t>
              </a:r>
              <a:r>
                <a:rPr kumimoji="1" lang="en-US" altLang="zh-CN" sz="3600" dirty="0">
                  <a:solidFill>
                    <a:schemeClr val="accent2">
                      <a:lumMod val="50000"/>
                    </a:schemeClr>
                  </a:solidFill>
                  <a:latin typeface="Arial Rounded MT Bold" panose="020F0704030504030204" pitchFamily="34" charset="0"/>
                </a:rPr>
                <a:t>for</a:t>
              </a:r>
              <a:r>
                <a:rPr kumimoji="1" lang="zh-CN" altLang="en-US" sz="3600" dirty="0">
                  <a:solidFill>
                    <a:schemeClr val="accent2">
                      <a:lumMod val="50000"/>
                    </a:schemeClr>
                  </a:solidFill>
                  <a:latin typeface="Arial Rounded MT Bold" panose="020F0704030504030204" pitchFamily="34" charset="0"/>
                </a:rPr>
                <a:t> </a:t>
              </a:r>
              <a:r>
                <a:rPr kumimoji="1" lang="en-US" altLang="zh-CN" sz="3600" dirty="0">
                  <a:solidFill>
                    <a:schemeClr val="accent2">
                      <a:lumMod val="50000"/>
                    </a:schemeClr>
                  </a:solidFill>
                  <a:latin typeface="Arial Rounded MT Bold" panose="020F0704030504030204" pitchFamily="34" charset="0"/>
                </a:rPr>
                <a:t>new</a:t>
              </a:r>
              <a:r>
                <a:rPr kumimoji="1" lang="zh-CN" altLang="en-US" sz="3600" dirty="0">
                  <a:solidFill>
                    <a:schemeClr val="accent2">
                      <a:lumMod val="50000"/>
                    </a:schemeClr>
                  </a:solidFill>
                  <a:latin typeface="Arial Rounded MT Bold" panose="020F0704030504030204" pitchFamily="34" charset="0"/>
                </a:rPr>
                <a:t> </a:t>
              </a:r>
              <a:r>
                <a:rPr kumimoji="1" lang="en-US" altLang="zh-CN" sz="3600" dirty="0">
                  <a:solidFill>
                    <a:schemeClr val="accent2">
                      <a:lumMod val="50000"/>
                    </a:schemeClr>
                  </a:solidFill>
                  <a:latin typeface="Arial Rounded MT Bold" panose="020F0704030504030204" pitchFamily="34" charset="0"/>
                </a:rPr>
                <a:t>physics!</a:t>
              </a:r>
              <a:endParaRPr kumimoji="1" lang="zh-CN" altLang="en-US" sz="3600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6A705A83-3367-CA43-BE56-48A9209ED558}"/>
              </a:ext>
            </a:extLst>
          </p:cNvPr>
          <p:cNvSpPr txBox="1"/>
          <p:nvPr/>
        </p:nvSpPr>
        <p:spPr>
          <a:xfrm>
            <a:off x="7962907" y="4260536"/>
            <a:ext cx="17811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(Sakharov</a:t>
            </a:r>
            <a:r>
              <a:rPr lang="zh-CN" altLang="en-US" sz="14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 </a:t>
            </a:r>
            <a:r>
              <a:rPr lang="en-US" altLang="zh-CN" sz="14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conditions)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-apple-system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1DE86CF9-FA17-4672-18DE-33EB12B2D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80" y="108000"/>
            <a:ext cx="10260000" cy="720000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accent2">
                    <a:lumMod val="50000"/>
                  </a:schemeClr>
                </a:solidFill>
              </a:rPr>
              <a:t>Our</a:t>
            </a:r>
            <a:r>
              <a:rPr kumimoji="1" lang="zh-CN" alt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50000"/>
                  </a:schemeClr>
                </a:solidFill>
              </a:rPr>
              <a:t>Universe:</a:t>
            </a:r>
            <a:r>
              <a:rPr kumimoji="1" lang="zh-CN" alt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50000"/>
                  </a:schemeClr>
                </a:solidFill>
              </a:rPr>
              <a:t>consequence</a:t>
            </a:r>
            <a:r>
              <a:rPr kumimoji="1" lang="zh-CN" alt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50000"/>
                  </a:schemeClr>
                </a:solidFill>
              </a:rPr>
              <a:t>of</a:t>
            </a:r>
            <a:r>
              <a:rPr kumimoji="1" lang="zh-CN" alt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50000"/>
                  </a:schemeClr>
                </a:solidFill>
              </a:rPr>
              <a:t>symmetry</a:t>
            </a:r>
            <a:r>
              <a:rPr kumimoji="1" lang="zh-CN" alt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2">
                    <a:lumMod val="50000"/>
                  </a:schemeClr>
                </a:solidFill>
              </a:rPr>
              <a:t>violation</a:t>
            </a:r>
            <a:endParaRPr kumimoji="1" lang="zh-CN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502D07B-0B17-E9C6-0D88-8431873FA501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7D330F9B-3AF5-F1CA-8519-1830545105B7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0A492A1B-BC4B-B3A2-F78C-3D70F2302979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ED270A8-139E-10A4-8E7C-69325B6F4E97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EE592C53-3B95-4B69-2078-02D297330BBD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3438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3">
            <a:extLst>
              <a:ext uri="{FF2B5EF4-FFF2-40B4-BE49-F238E27FC236}">
                <a16:creationId xmlns:a16="http://schemas.microsoft.com/office/drawing/2014/main" id="{9B2DCA99-0976-6FE1-A490-A122FD0D5D6D}"/>
              </a:ext>
            </a:extLst>
          </p:cNvPr>
          <p:cNvSpPr txBox="1">
            <a:spLocks/>
          </p:cNvSpPr>
          <p:nvPr/>
        </p:nvSpPr>
        <p:spPr>
          <a:xfrm>
            <a:off x="269880" y="108000"/>
            <a:ext cx="10260000" cy="720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599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dirty="0">
                <a:solidFill>
                  <a:schemeClr val="accent2">
                    <a:lumMod val="50000"/>
                  </a:schemeClr>
                </a:solidFill>
              </a:rPr>
              <a:t>Outline</a:t>
            </a:r>
            <a:endParaRPr lang="zh-CN" altLang="en-US" dirty="0"/>
          </a:p>
        </p:txBody>
      </p:sp>
      <p:sp>
        <p:nvSpPr>
          <p:cNvPr id="30" name="内容占位符 29">
            <a:extLst>
              <a:ext uri="{FF2B5EF4-FFF2-40B4-BE49-F238E27FC236}">
                <a16:creationId xmlns:a16="http://schemas.microsoft.com/office/drawing/2014/main" id="{78CFEF6F-0079-40EE-2150-28533D5D8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7000" y="1160777"/>
            <a:ext cx="6705760" cy="4457703"/>
          </a:xfrm>
        </p:spPr>
        <p:txBody>
          <a:bodyPr/>
          <a:lstStyle/>
          <a:p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Probe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new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physics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with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search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electron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EDM</a:t>
            </a:r>
          </a:p>
          <a:p>
            <a:pPr lvl="1"/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Electrons: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quantum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sensor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for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new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physics</a:t>
            </a:r>
          </a:p>
          <a:p>
            <a:pPr lvl="1"/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Better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measurements: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intrinsic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quantum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shot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noise</a:t>
            </a:r>
          </a:p>
          <a:p>
            <a:pPr lvl="1"/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Excess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noise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from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magnetic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fields</a:t>
            </a:r>
          </a:p>
          <a:p>
            <a:r>
              <a:rPr lang="en-US" altLang="zh-CN" dirty="0">
                <a:solidFill>
                  <a:schemeClr val="accent4">
                    <a:lumMod val="50000"/>
                  </a:schemeClr>
                </a:solidFill>
              </a:rPr>
              <a:t>Magnetic field control</a:t>
            </a:r>
          </a:p>
          <a:p>
            <a:pPr lvl="1"/>
            <a:r>
              <a:rPr lang="en-US" altLang="zh-CN" dirty="0">
                <a:solidFill>
                  <a:schemeClr val="accent4">
                    <a:lumMod val="50000"/>
                  </a:schemeClr>
                </a:solidFill>
              </a:rPr>
              <a:t>Magnetic shielding</a:t>
            </a:r>
          </a:p>
          <a:p>
            <a:pPr lvl="1"/>
            <a:r>
              <a:rPr lang="en-US" altLang="zh-CN" dirty="0">
                <a:solidFill>
                  <a:schemeClr val="accent4">
                    <a:lumMod val="50000"/>
                  </a:schemeClr>
                </a:solidFill>
              </a:rPr>
              <a:t>Self-shielding</a:t>
            </a:r>
            <a:r>
              <a:rPr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4">
                    <a:lumMod val="50000"/>
                  </a:schemeClr>
                </a:solidFill>
              </a:rPr>
              <a:t>coils</a:t>
            </a:r>
          </a:p>
          <a:p>
            <a:pPr lvl="1"/>
            <a:r>
              <a:rPr lang="en-US" altLang="zh-CN" dirty="0">
                <a:solidFill>
                  <a:schemeClr val="accent4">
                    <a:lumMod val="50000"/>
                  </a:schemeClr>
                </a:solidFill>
              </a:rPr>
              <a:t>Combine</a:t>
            </a:r>
            <a:r>
              <a:rPr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4">
                    <a:lumMod val="50000"/>
                  </a:schemeClr>
                </a:solidFill>
              </a:rPr>
              <a:t>two</a:t>
            </a:r>
            <a:r>
              <a:rPr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4">
                    <a:lumMod val="50000"/>
                  </a:schemeClr>
                </a:solidFill>
              </a:rPr>
              <a:t>system</a:t>
            </a:r>
            <a:r>
              <a:rPr lang="zh-CN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4">
                    <a:lumMod val="50000"/>
                  </a:schemeClr>
                </a:solidFill>
              </a:rPr>
              <a:t>together</a:t>
            </a:r>
          </a:p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Toward</a:t>
            </a:r>
            <a:r>
              <a:rPr lang="zh-CN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zh-CN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next-generation</a:t>
            </a:r>
            <a:r>
              <a:rPr lang="zh-CN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electron</a:t>
            </a:r>
            <a:r>
              <a:rPr lang="zh-CN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EDM</a:t>
            </a:r>
            <a:r>
              <a:rPr lang="zh-CN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measurement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FF4CF7C-2F7C-6E19-D953-0C8E916E3DA2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C7CC017F-1CB1-BD62-5968-AEBE5D0D9073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E6BCEA66-687C-4103-94E8-865283089194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52A10E8A-FE89-49AA-E5AB-CA2B5C08FF2D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162535D9-BF66-9367-5640-3C08225A92F2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3795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F40A0-08A9-6A4E-87CF-0B46344A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Electrons: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quantum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sensor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for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new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physics</a:t>
            </a:r>
            <a:endParaRPr kumimoji="1" lang="zh-CN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89C2589-9F37-B004-67C3-75880797F7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An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Electric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Dipole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Moment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(EDM)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sign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violation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89C2589-9F37-B004-67C3-75880797F7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组合 30">
            <a:extLst>
              <a:ext uri="{FF2B5EF4-FFF2-40B4-BE49-F238E27FC236}">
                <a16:creationId xmlns:a16="http://schemas.microsoft.com/office/drawing/2014/main" id="{4DC926FD-FC06-30B7-60CA-8C0DD97A5245}"/>
              </a:ext>
            </a:extLst>
          </p:cNvPr>
          <p:cNvGrpSpPr/>
          <p:nvPr/>
        </p:nvGrpSpPr>
        <p:grpSpPr>
          <a:xfrm>
            <a:off x="1893719" y="2609952"/>
            <a:ext cx="720000" cy="1394891"/>
            <a:chOff x="1276812" y="2850788"/>
            <a:chExt cx="720000" cy="1394891"/>
          </a:xfrm>
        </p:grpSpPr>
        <p:cxnSp>
          <p:nvCxnSpPr>
            <p:cNvPr id="34" name="直线箭头连接符 33">
              <a:extLst>
                <a:ext uri="{FF2B5EF4-FFF2-40B4-BE49-F238E27FC236}">
                  <a16:creationId xmlns:a16="http://schemas.microsoft.com/office/drawing/2014/main" id="{B3CC1748-3777-FFFB-0BB1-DDE8DF065E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2319" y="2859932"/>
              <a:ext cx="0" cy="886341"/>
            </a:xfrm>
            <a:prstGeom prst="straightConnector1">
              <a:avLst/>
            </a:prstGeom>
            <a:ln w="19050">
              <a:solidFill>
                <a:srgbClr val="B139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线箭头连接符 31">
              <a:extLst>
                <a:ext uri="{FF2B5EF4-FFF2-40B4-BE49-F238E27FC236}">
                  <a16:creationId xmlns:a16="http://schemas.microsoft.com/office/drawing/2014/main" id="{F5B608CB-C6CB-6119-660E-4E46EA2DAA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2532" y="2859934"/>
              <a:ext cx="0" cy="982983"/>
            </a:xfrm>
            <a:prstGeom prst="straightConnector1">
              <a:avLst/>
            </a:prstGeom>
            <a:ln w="19050">
              <a:solidFill>
                <a:srgbClr val="3E65AE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0DEC705-6E2C-3C94-E784-86250D3B72BA}"/>
                </a:ext>
              </a:extLst>
            </p:cNvPr>
            <p:cNvGrpSpPr/>
            <p:nvPr/>
          </p:nvGrpSpPr>
          <p:grpSpPr>
            <a:xfrm>
              <a:off x="1276812" y="3407719"/>
              <a:ext cx="720000" cy="837960"/>
              <a:chOff x="1612952" y="2530943"/>
              <a:chExt cx="720000" cy="837960"/>
            </a:xfrm>
          </p:grpSpPr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4D8AD58C-0CEA-3362-EE91-D90C317C915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00000">
                <a:off x="1612952" y="2606141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D983BA"/>
                  </a:gs>
                  <a:gs pos="30000">
                    <a:srgbClr val="EAC7A4"/>
                  </a:gs>
                  <a:gs pos="70000">
                    <a:srgbClr val="EAC7A4"/>
                  </a:gs>
                  <a:gs pos="100000">
                    <a:srgbClr val="56B2D9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EDB37A"/>
                  </a:solidFill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A564F5A8-DFF8-FD15-4FDE-F3CB771FAAB0}"/>
                  </a:ext>
                </a:extLst>
              </p:cNvPr>
              <p:cNvSpPr txBox="1"/>
              <p:nvPr/>
            </p:nvSpPr>
            <p:spPr>
              <a:xfrm>
                <a:off x="1812491" y="2530943"/>
                <a:ext cx="3209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 dirty="0"/>
                  <a:t>+</a:t>
                </a:r>
                <a:endParaRPr kumimoji="1" lang="zh-CN" altLang="en-US" sz="1600" dirty="0"/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482E43A5-8AE4-D17B-053F-8EFC7569834C}"/>
                  </a:ext>
                </a:extLst>
              </p:cNvPr>
              <p:cNvSpPr txBox="1"/>
              <p:nvPr/>
            </p:nvSpPr>
            <p:spPr>
              <a:xfrm>
                <a:off x="1829323" y="3030349"/>
                <a:ext cx="2872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/>
                  <a:t>-</a:t>
                </a:r>
                <a:endParaRPr kumimoji="1" lang="zh-CN" altLang="en-US" sz="16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2A89BC9C-AD2C-21C4-6370-EF3E1072FD57}"/>
                    </a:ext>
                  </a:extLst>
                </p:cNvPr>
                <p:cNvSpPr txBox="1"/>
                <p:nvPr/>
              </p:nvSpPr>
              <p:spPr>
                <a:xfrm>
                  <a:off x="1306174" y="2850788"/>
                  <a:ext cx="181267" cy="2826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1" lang="en-US" altLang="zh-CN" sz="1600" b="0" i="1" smtClean="0">
                                <a:solidFill>
                                  <a:srgbClr val="B139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B1393B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1600" dirty="0"/>
                </a:p>
              </p:txBody>
            </p:sp>
          </mc:Choice>
          <mc:Fallback xmlns="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2A89BC9C-AD2C-21C4-6370-EF3E1072FD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6174" y="2850788"/>
                  <a:ext cx="181267" cy="282641"/>
                </a:xfrm>
                <a:prstGeom prst="rect">
                  <a:avLst/>
                </a:prstGeom>
                <a:blipFill>
                  <a:blip r:embed="rId3"/>
                  <a:stretch>
                    <a:fillRect l="-26667" t="-37500" r="-20000" b="-41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7F5CE64D-F315-EFBC-2089-AB9BFEAB62B1}"/>
                    </a:ext>
                  </a:extLst>
                </p:cNvPr>
                <p:cNvSpPr txBox="1"/>
                <p:nvPr/>
              </p:nvSpPr>
              <p:spPr>
                <a:xfrm>
                  <a:off x="1718886" y="2878141"/>
                  <a:ext cx="17383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1" lang="en-US" altLang="zh-CN" sz="1600" b="0" i="1" smtClean="0">
                                <a:solidFill>
                                  <a:srgbClr val="3E65A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3E65AE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1600" dirty="0"/>
                </a:p>
              </p:txBody>
            </p:sp>
          </mc:Choice>
          <mc:Fallback xmlns="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7F5CE64D-F315-EFBC-2089-AB9BFEAB62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8886" y="2878141"/>
                  <a:ext cx="173830" cy="246221"/>
                </a:xfrm>
                <a:prstGeom prst="rect">
                  <a:avLst/>
                </a:prstGeom>
                <a:blipFill>
                  <a:blip r:embed="rId4"/>
                  <a:stretch>
                    <a:fillRect l="-20000" t="-38095" r="-20000" b="-1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ACF09429-E04E-D76B-ED7A-E982E180C778}"/>
              </a:ext>
            </a:extLst>
          </p:cNvPr>
          <p:cNvCxnSpPr>
            <a:cxnSpLocks/>
          </p:cNvCxnSpPr>
          <p:nvPr/>
        </p:nvCxnSpPr>
        <p:spPr>
          <a:xfrm flipV="1">
            <a:off x="2912565" y="2468411"/>
            <a:ext cx="2627697" cy="11165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DEC6FC26-B2FB-E326-2C73-9795019DEA25}"/>
                  </a:ext>
                </a:extLst>
              </p:cNvPr>
              <p:cNvSpPr txBox="1"/>
              <p:nvPr/>
            </p:nvSpPr>
            <p:spPr>
              <a:xfrm>
                <a:off x="4799738" y="2283745"/>
                <a:ext cx="3954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DEC6FC26-B2FB-E326-2C73-9795019DE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738" y="2283745"/>
                <a:ext cx="39549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组合 41">
            <a:extLst>
              <a:ext uri="{FF2B5EF4-FFF2-40B4-BE49-F238E27FC236}">
                <a16:creationId xmlns:a16="http://schemas.microsoft.com/office/drawing/2014/main" id="{47D96615-DCB2-E5B2-5078-E6489F48A5A5}"/>
              </a:ext>
            </a:extLst>
          </p:cNvPr>
          <p:cNvGrpSpPr/>
          <p:nvPr/>
        </p:nvGrpSpPr>
        <p:grpSpPr>
          <a:xfrm>
            <a:off x="5824858" y="1548000"/>
            <a:ext cx="720000" cy="1846945"/>
            <a:chOff x="1276812" y="2859934"/>
            <a:chExt cx="720000" cy="1846945"/>
          </a:xfrm>
        </p:grpSpPr>
        <p:cxnSp>
          <p:nvCxnSpPr>
            <p:cNvPr id="45" name="直线箭头连接符 44">
              <a:extLst>
                <a:ext uri="{FF2B5EF4-FFF2-40B4-BE49-F238E27FC236}">
                  <a16:creationId xmlns:a16="http://schemas.microsoft.com/office/drawing/2014/main" id="{8A7F4331-CAC4-2336-ABF2-D21B9785B7F1}"/>
                </a:ext>
              </a:extLst>
            </p:cNvPr>
            <p:cNvCxnSpPr>
              <a:cxnSpLocks/>
              <a:endCxn id="50" idx="0"/>
            </p:cNvCxnSpPr>
            <p:nvPr/>
          </p:nvCxnSpPr>
          <p:spPr>
            <a:xfrm flipV="1">
              <a:off x="1629860" y="3925849"/>
              <a:ext cx="6022" cy="781030"/>
            </a:xfrm>
            <a:prstGeom prst="straightConnector1">
              <a:avLst/>
            </a:prstGeom>
            <a:ln w="19050">
              <a:solidFill>
                <a:srgbClr val="B1393B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线箭头连接符 42">
              <a:extLst>
                <a:ext uri="{FF2B5EF4-FFF2-40B4-BE49-F238E27FC236}">
                  <a16:creationId xmlns:a16="http://schemas.microsoft.com/office/drawing/2014/main" id="{990EA405-7047-A44E-1045-E276A4DCBB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6812" y="2859934"/>
              <a:ext cx="0" cy="982983"/>
            </a:xfrm>
            <a:prstGeom prst="straightConnector1">
              <a:avLst/>
            </a:prstGeom>
            <a:ln w="19050">
              <a:solidFill>
                <a:srgbClr val="3E65AE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3688D870-1F6F-AEDE-2184-B18A12BB2B75}"/>
                </a:ext>
              </a:extLst>
            </p:cNvPr>
            <p:cNvGrpSpPr/>
            <p:nvPr/>
          </p:nvGrpSpPr>
          <p:grpSpPr>
            <a:xfrm>
              <a:off x="1276812" y="3407848"/>
              <a:ext cx="720000" cy="856555"/>
              <a:chOff x="1612952" y="2531072"/>
              <a:chExt cx="720000" cy="856555"/>
            </a:xfrm>
          </p:grpSpPr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FA51725F-7802-71C6-2DB9-6ED44241CE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1612952" y="2606141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D983BA"/>
                  </a:gs>
                  <a:gs pos="30000">
                    <a:srgbClr val="EAC7A4"/>
                  </a:gs>
                  <a:gs pos="70000">
                    <a:srgbClr val="EAC7A4"/>
                  </a:gs>
                  <a:gs pos="100000">
                    <a:srgbClr val="56B2D9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EDB37A"/>
                  </a:solidFill>
                </a:endParaRPr>
              </a:p>
            </p:txBody>
          </p:sp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B16B85B1-37A0-E688-9681-572E390DED1D}"/>
                  </a:ext>
                </a:extLst>
              </p:cNvPr>
              <p:cNvSpPr txBox="1"/>
              <p:nvPr/>
            </p:nvSpPr>
            <p:spPr>
              <a:xfrm>
                <a:off x="1828393" y="2531072"/>
                <a:ext cx="2872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/>
                  <a:t>-</a:t>
                </a:r>
                <a:endParaRPr kumimoji="1" lang="zh-CN" altLang="en-US" sz="1600"/>
              </a:p>
            </p:txBody>
          </p:sp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2390C276-4A9C-38A2-C0A1-1B8A5922A025}"/>
                  </a:ext>
                </a:extLst>
              </p:cNvPr>
              <p:cNvSpPr txBox="1"/>
              <p:nvPr/>
            </p:nvSpPr>
            <p:spPr>
              <a:xfrm>
                <a:off x="1811561" y="3049073"/>
                <a:ext cx="3209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/>
                  <a:t>+</a:t>
                </a:r>
                <a:endParaRPr kumimoji="1" lang="zh-CN" altLang="en-US" sz="16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ED1F57F9-2A7E-5EB4-6ACA-DECEB24A4C57}"/>
                    </a:ext>
                  </a:extLst>
                </p:cNvPr>
                <p:cNvSpPr txBox="1"/>
                <p:nvPr/>
              </p:nvSpPr>
              <p:spPr>
                <a:xfrm>
                  <a:off x="1418579" y="4332558"/>
                  <a:ext cx="181267" cy="2826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1" lang="en-US" altLang="zh-CN" sz="1600" b="0" i="1" smtClean="0">
                                <a:solidFill>
                                  <a:srgbClr val="B139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B1393B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1600" dirty="0"/>
                </a:p>
              </p:txBody>
            </p:sp>
          </mc:Choice>
          <mc:Fallback xmlns=""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ED1F57F9-2A7E-5EB4-6ACA-DECEB24A4C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8579" y="4332558"/>
                  <a:ext cx="181267" cy="282641"/>
                </a:xfrm>
                <a:prstGeom prst="rect">
                  <a:avLst/>
                </a:prstGeom>
                <a:blipFill>
                  <a:blip r:embed="rId6"/>
                  <a:stretch>
                    <a:fillRect l="-18750" t="-43478" r="-18750" b="-434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A310EB3D-9D8A-7572-EB45-718ADDAAA78C}"/>
                    </a:ext>
                  </a:extLst>
                </p:cNvPr>
                <p:cNvSpPr txBox="1"/>
                <p:nvPr/>
              </p:nvSpPr>
              <p:spPr>
                <a:xfrm>
                  <a:off x="1718886" y="2878141"/>
                  <a:ext cx="17383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1" lang="en-US" altLang="zh-CN" sz="1600" b="0" i="1" smtClean="0">
                                <a:solidFill>
                                  <a:srgbClr val="3E65A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3E65AE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1600" dirty="0"/>
                </a:p>
              </p:txBody>
            </p:sp>
          </mc:Choice>
          <mc:Fallback xmlns="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A310EB3D-9D8A-7572-EB45-718ADDAAA7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8886" y="2878141"/>
                  <a:ext cx="173830" cy="246221"/>
                </a:xfrm>
                <a:prstGeom prst="rect">
                  <a:avLst/>
                </a:prstGeom>
                <a:blipFill>
                  <a:blip r:embed="rId7"/>
                  <a:stretch>
                    <a:fillRect l="-20000" t="-40000" r="-13333" b="-2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B0A01E99-FB9C-B3DD-401B-DA8585DBFF74}"/>
              </a:ext>
            </a:extLst>
          </p:cNvPr>
          <p:cNvGrpSpPr/>
          <p:nvPr/>
        </p:nvGrpSpPr>
        <p:grpSpPr>
          <a:xfrm>
            <a:off x="5836679" y="3867912"/>
            <a:ext cx="720000" cy="1751741"/>
            <a:chOff x="1276812" y="2949017"/>
            <a:chExt cx="720000" cy="1751741"/>
          </a:xfrm>
        </p:grpSpPr>
        <p:cxnSp>
          <p:nvCxnSpPr>
            <p:cNvPr id="54" name="直线箭头连接符 53">
              <a:extLst>
                <a:ext uri="{FF2B5EF4-FFF2-40B4-BE49-F238E27FC236}">
                  <a16:creationId xmlns:a16="http://schemas.microsoft.com/office/drawing/2014/main" id="{44DB5FE8-7C98-C274-ACFE-7FA21CC942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6812" y="2949017"/>
              <a:ext cx="0" cy="608519"/>
            </a:xfrm>
            <a:prstGeom prst="straightConnector1">
              <a:avLst/>
            </a:prstGeom>
            <a:ln w="19050">
              <a:solidFill>
                <a:srgbClr val="B139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线箭头连接符 51">
              <a:extLst>
                <a:ext uri="{FF2B5EF4-FFF2-40B4-BE49-F238E27FC236}">
                  <a16:creationId xmlns:a16="http://schemas.microsoft.com/office/drawing/2014/main" id="{6794ED37-A652-692B-98FA-264BBCBFCD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6812" y="3907125"/>
              <a:ext cx="0" cy="793633"/>
            </a:xfrm>
            <a:prstGeom prst="straightConnector1">
              <a:avLst/>
            </a:prstGeom>
            <a:ln w="19050">
              <a:solidFill>
                <a:srgbClr val="3E65AE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F178B290-C741-E98F-0140-50CA86AE3C99}"/>
                </a:ext>
              </a:extLst>
            </p:cNvPr>
            <p:cNvGrpSpPr/>
            <p:nvPr/>
          </p:nvGrpSpPr>
          <p:grpSpPr>
            <a:xfrm>
              <a:off x="1276812" y="3407719"/>
              <a:ext cx="720000" cy="837960"/>
              <a:chOff x="1612952" y="2530943"/>
              <a:chExt cx="720000" cy="837960"/>
            </a:xfrm>
          </p:grpSpPr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77A10A13-5C01-740D-D79D-F9D4158C27F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00000">
                <a:off x="1612952" y="2606141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D983BA"/>
                  </a:gs>
                  <a:gs pos="30000">
                    <a:srgbClr val="EAC7A4"/>
                  </a:gs>
                  <a:gs pos="70000">
                    <a:srgbClr val="EAC7A4"/>
                  </a:gs>
                  <a:gs pos="100000">
                    <a:srgbClr val="56B2D9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EDB37A"/>
                  </a:solidFill>
                </a:endParaRPr>
              </a:p>
            </p:txBody>
          </p:sp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173B6483-C78C-1039-A96A-F3C7A584CADF}"/>
                  </a:ext>
                </a:extLst>
              </p:cNvPr>
              <p:cNvSpPr txBox="1"/>
              <p:nvPr/>
            </p:nvSpPr>
            <p:spPr>
              <a:xfrm>
                <a:off x="1812491" y="2530943"/>
                <a:ext cx="3209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/>
                  <a:t>+</a:t>
                </a:r>
                <a:endParaRPr kumimoji="1" lang="zh-CN" altLang="en-US" sz="1600"/>
              </a:p>
            </p:txBody>
          </p:sp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CB5D0716-FEA9-314C-6F11-3057D2F90244}"/>
                  </a:ext>
                </a:extLst>
              </p:cNvPr>
              <p:cNvSpPr txBox="1"/>
              <p:nvPr/>
            </p:nvSpPr>
            <p:spPr>
              <a:xfrm>
                <a:off x="1829323" y="3030349"/>
                <a:ext cx="2872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/>
                  <a:t>-</a:t>
                </a:r>
                <a:endParaRPr kumimoji="1" lang="zh-CN" altLang="en-US" sz="16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文本框 54">
                  <a:extLst>
                    <a:ext uri="{FF2B5EF4-FFF2-40B4-BE49-F238E27FC236}">
                      <a16:creationId xmlns:a16="http://schemas.microsoft.com/office/drawing/2014/main" id="{A4B4043C-AA7D-76CC-9C3E-271F2D05E0EA}"/>
                    </a:ext>
                  </a:extLst>
                </p:cNvPr>
                <p:cNvSpPr txBox="1"/>
                <p:nvPr/>
              </p:nvSpPr>
              <p:spPr>
                <a:xfrm>
                  <a:off x="1415902" y="3024524"/>
                  <a:ext cx="181267" cy="2826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1" lang="en-US" altLang="zh-CN" sz="1600" b="0" i="1" smtClean="0">
                                <a:solidFill>
                                  <a:srgbClr val="B139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B1393B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1600" dirty="0"/>
                </a:p>
              </p:txBody>
            </p:sp>
          </mc:Choice>
          <mc:Fallback xmlns="">
            <p:sp>
              <p:nvSpPr>
                <p:cNvPr id="55" name="文本框 54">
                  <a:extLst>
                    <a:ext uri="{FF2B5EF4-FFF2-40B4-BE49-F238E27FC236}">
                      <a16:creationId xmlns:a16="http://schemas.microsoft.com/office/drawing/2014/main" id="{A4B4043C-AA7D-76CC-9C3E-271F2D05E0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902" y="3024524"/>
                  <a:ext cx="181267" cy="282641"/>
                </a:xfrm>
                <a:prstGeom prst="rect">
                  <a:avLst/>
                </a:prstGeom>
                <a:blipFill>
                  <a:blip r:embed="rId8"/>
                  <a:stretch>
                    <a:fillRect l="-20000" t="-39130" r="-20000" b="-869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24FC577B-23AD-8577-85EB-300477C4955F}"/>
                    </a:ext>
                  </a:extLst>
                </p:cNvPr>
                <p:cNvSpPr txBox="1"/>
                <p:nvPr/>
              </p:nvSpPr>
              <p:spPr>
                <a:xfrm>
                  <a:off x="1707065" y="4346826"/>
                  <a:ext cx="17383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1" lang="en-US" altLang="zh-CN" sz="1600" b="0" i="1" smtClean="0">
                                <a:solidFill>
                                  <a:srgbClr val="3E65A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3E65AE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1600" dirty="0"/>
                </a:p>
              </p:txBody>
            </p:sp>
          </mc:Choice>
          <mc:Fallback xmlns=""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24FC577B-23AD-8577-85EB-300477C495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7065" y="4346826"/>
                  <a:ext cx="173830" cy="246221"/>
                </a:xfrm>
                <a:prstGeom prst="rect">
                  <a:avLst/>
                </a:prstGeom>
                <a:blipFill>
                  <a:blip r:embed="rId7"/>
                  <a:stretch>
                    <a:fillRect l="-20000" t="-40000" r="-13333" b="-2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0" name="直线箭头连接符 59">
            <a:extLst>
              <a:ext uri="{FF2B5EF4-FFF2-40B4-BE49-F238E27FC236}">
                <a16:creationId xmlns:a16="http://schemas.microsoft.com/office/drawing/2014/main" id="{DDCFE404-A32B-6D5D-A709-17797D7B16F3}"/>
              </a:ext>
            </a:extLst>
          </p:cNvPr>
          <p:cNvCxnSpPr>
            <a:cxnSpLocks/>
          </p:cNvCxnSpPr>
          <p:nvPr/>
        </p:nvCxnSpPr>
        <p:spPr>
          <a:xfrm>
            <a:off x="2912999" y="3584940"/>
            <a:ext cx="2624400" cy="1116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7EE8E104-9ABB-FFCE-516B-FAAAC66F5663}"/>
                  </a:ext>
                </a:extLst>
              </p:cNvPr>
              <p:cNvSpPr txBox="1"/>
              <p:nvPr/>
            </p:nvSpPr>
            <p:spPr>
              <a:xfrm>
                <a:off x="4799738" y="4514575"/>
                <a:ext cx="3954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7EE8E104-9ABB-FFCE-516B-FAAAC66F5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738" y="4514575"/>
                <a:ext cx="39549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8BE392A9-0D44-EB5F-7E88-E43C73C7409C}"/>
                  </a:ext>
                </a:extLst>
              </p:cNvPr>
              <p:cNvSpPr txBox="1"/>
              <p:nvPr/>
            </p:nvSpPr>
            <p:spPr>
              <a:xfrm>
                <a:off x="7819723" y="2112507"/>
                <a:ext cx="1046377" cy="6387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zh-CN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kumimoji="1" lang="en-US" altLang="zh-CN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f>
                        <m:fPr>
                          <m:ctrlPr>
                            <a:rPr kumimoji="1" lang="en-US" altLang="zh-CN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kumimoji="1" lang="en-US" altLang="zh-CN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num>
                        <m:den>
                          <m:r>
                            <a:rPr kumimoji="1" lang="en-US" altLang="zh-CN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ℏ/2</m:t>
                          </m:r>
                        </m:den>
                      </m:f>
                    </m:oMath>
                  </m:oMathPara>
                </a14:m>
                <a:endParaRPr kumimoji="1" lang="zh-CN" altLang="en-US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8BE392A9-0D44-EB5F-7E88-E43C73C74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723" y="2112507"/>
                <a:ext cx="1046377" cy="638765"/>
              </a:xfrm>
              <a:prstGeom prst="rect">
                <a:avLst/>
              </a:prstGeom>
              <a:blipFill>
                <a:blip r:embed="rId10"/>
                <a:stretch>
                  <a:fillRect l="-3614" t="-15686" r="-4819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70D16893-D406-20BA-A41B-A30E89BD3F96}"/>
                  </a:ext>
                </a:extLst>
              </p:cNvPr>
              <p:cNvSpPr txBox="1"/>
              <p:nvPr/>
            </p:nvSpPr>
            <p:spPr>
              <a:xfrm>
                <a:off x="7819723" y="4345785"/>
                <a:ext cx="1061381" cy="6387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zh-CN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kumimoji="1" lang="en-US" altLang="zh-CN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f>
                        <m:fPr>
                          <m:ctrlPr>
                            <a:rPr kumimoji="1" lang="en-US" altLang="zh-CN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kumimoji="1" lang="en-US" altLang="zh-CN" b="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num>
                        <m:den>
                          <m:r>
                            <a:rPr kumimoji="1" lang="en-US" altLang="zh-CN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ℏ/2</m:t>
                          </m:r>
                        </m:den>
                      </m:f>
                    </m:oMath>
                  </m:oMathPara>
                </a14:m>
                <a:endParaRPr kumimoji="1" lang="zh-CN" altLang="en-US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70D16893-D406-20BA-A41B-A30E89BD3F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723" y="4345785"/>
                <a:ext cx="1061381" cy="638765"/>
              </a:xfrm>
              <a:prstGeom prst="rect">
                <a:avLst/>
              </a:prstGeom>
              <a:blipFill>
                <a:blip r:embed="rId11"/>
                <a:stretch>
                  <a:fillRect l="-3529" t="-15686" r="-3529" b="-156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圆角矩形 12">
            <a:extLst>
              <a:ext uri="{FF2B5EF4-FFF2-40B4-BE49-F238E27FC236}">
                <a16:creationId xmlns:a16="http://schemas.microsoft.com/office/drawing/2014/main" id="{842BDF20-4B24-6EDA-8345-2037C33DC02C}"/>
              </a:ext>
            </a:extLst>
          </p:cNvPr>
          <p:cNvSpPr/>
          <p:nvPr/>
        </p:nvSpPr>
        <p:spPr>
          <a:xfrm>
            <a:off x="456969" y="4293670"/>
            <a:ext cx="3593499" cy="6908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accent3">
                    <a:lumMod val="50000"/>
                  </a:schemeClr>
                </a:solidFill>
              </a:rPr>
              <a:t>EDM:</a:t>
            </a:r>
            <a:r>
              <a:rPr kumimoji="1" lang="zh-CN" altLang="en-US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1600" dirty="0">
                <a:solidFill>
                  <a:schemeClr val="accent3">
                    <a:lumMod val="50000"/>
                  </a:schemeClr>
                </a:solidFill>
              </a:rPr>
              <a:t>“offset”</a:t>
            </a:r>
            <a:r>
              <a:rPr kumimoji="1" lang="zh-CN" altLang="en-US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1600" dirty="0">
                <a:solidFill>
                  <a:schemeClr val="accent3">
                    <a:lumMod val="50000"/>
                  </a:schemeClr>
                </a:solidFill>
              </a:rPr>
              <a:t>between</a:t>
            </a:r>
            <a:r>
              <a:rPr kumimoji="1" lang="zh-CN" altLang="en-US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kumimoji="1" lang="en-US" altLang="zh-CN" sz="16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kumimoji="1" lang="en-US" altLang="zh-CN" sz="1600" b="1" dirty="0">
                <a:solidFill>
                  <a:schemeClr val="accent3">
                    <a:lumMod val="50000"/>
                  </a:schemeClr>
                </a:solidFill>
              </a:rPr>
              <a:t>center</a:t>
            </a:r>
            <a:r>
              <a:rPr kumimoji="1" lang="zh-CN" altLang="en-US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kumimoji="1" lang="zh-CN" altLang="en-US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3">
                    <a:lumMod val="50000"/>
                  </a:schemeClr>
                </a:solidFill>
              </a:rPr>
              <a:t>mass</a:t>
            </a:r>
            <a:r>
              <a:rPr kumimoji="1" lang="zh-CN" altLang="en-US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1600" dirty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kumimoji="1" lang="zh-CN" altLang="en-US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3">
                    <a:lumMod val="50000"/>
                  </a:schemeClr>
                </a:solidFill>
              </a:rPr>
              <a:t>center</a:t>
            </a:r>
            <a:r>
              <a:rPr kumimoji="1" lang="zh-CN" altLang="en-US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kumimoji="1" lang="zh-CN" altLang="en-US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3">
                    <a:lumMod val="50000"/>
                  </a:schemeClr>
                </a:solidFill>
              </a:rPr>
              <a:t>charge</a:t>
            </a:r>
            <a:endParaRPr kumimoji="1" lang="zh-CN" altLang="en-US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B6FFDBA-5A2B-4C66-6AD0-FDBB615A32D9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63ECC5E-A753-D0ED-7B85-2A824829073E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B521BE7E-418E-D7D7-F418-F6817133B332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1B1F1813-E90C-75AF-264B-711148226C67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FBD463C-31C3-AFA7-1299-A74A2CD3E625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5355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EC253-853B-C7CF-C1ED-5D5C47515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0186C-49CF-AA46-F561-08DEF54DD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Electrons: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quantum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sensor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for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new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physics</a:t>
            </a:r>
            <a:endParaRPr kumimoji="1" lang="zh-CN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10C485-B39E-7345-06DC-C110C9312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How</a:t>
            </a:r>
            <a:r>
              <a:rPr kumimoji="1" lang="zh-CN" altLang="en-US" dirty="0"/>
              <a:t> </a:t>
            </a:r>
            <a:r>
              <a:rPr kumimoji="1" lang="en-US" altLang="zh-CN" dirty="0"/>
              <a:t>large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“offset”?</a:t>
            </a:r>
            <a:endParaRPr kumimoji="1" lang="zh-CN" altLang="en-US" dirty="0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92A0C47-6851-B04E-AC86-F2043007C6F3}"/>
              </a:ext>
            </a:extLst>
          </p:cNvPr>
          <p:cNvGrpSpPr/>
          <p:nvPr/>
        </p:nvGrpSpPr>
        <p:grpSpPr>
          <a:xfrm>
            <a:off x="1893719" y="2609952"/>
            <a:ext cx="720000" cy="1394891"/>
            <a:chOff x="1276812" y="2850788"/>
            <a:chExt cx="720000" cy="1394891"/>
          </a:xfrm>
        </p:grpSpPr>
        <p:cxnSp>
          <p:nvCxnSpPr>
            <p:cNvPr id="34" name="直线箭头连接符 33">
              <a:extLst>
                <a:ext uri="{FF2B5EF4-FFF2-40B4-BE49-F238E27FC236}">
                  <a16:creationId xmlns:a16="http://schemas.microsoft.com/office/drawing/2014/main" id="{60857F2D-C2C7-5179-A6CA-B03CBC1657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2319" y="2859932"/>
              <a:ext cx="0" cy="886341"/>
            </a:xfrm>
            <a:prstGeom prst="straightConnector1">
              <a:avLst/>
            </a:prstGeom>
            <a:ln w="19050">
              <a:solidFill>
                <a:srgbClr val="B139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线箭头连接符 31">
              <a:extLst>
                <a:ext uri="{FF2B5EF4-FFF2-40B4-BE49-F238E27FC236}">
                  <a16:creationId xmlns:a16="http://schemas.microsoft.com/office/drawing/2014/main" id="{33F434A3-633F-5FE1-3B76-810D834552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2532" y="2859934"/>
              <a:ext cx="0" cy="982983"/>
            </a:xfrm>
            <a:prstGeom prst="straightConnector1">
              <a:avLst/>
            </a:prstGeom>
            <a:ln w="19050">
              <a:solidFill>
                <a:srgbClr val="3E65AE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34857941-7520-A03D-620F-A8C202C0A7F6}"/>
                </a:ext>
              </a:extLst>
            </p:cNvPr>
            <p:cNvGrpSpPr/>
            <p:nvPr/>
          </p:nvGrpSpPr>
          <p:grpSpPr>
            <a:xfrm>
              <a:off x="1276812" y="3407719"/>
              <a:ext cx="720000" cy="837960"/>
              <a:chOff x="1612952" y="2530943"/>
              <a:chExt cx="720000" cy="837960"/>
            </a:xfrm>
          </p:grpSpPr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626E0775-4129-7860-E139-48C7EB9AD5A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00000">
                <a:off x="1612952" y="2606141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D983BA"/>
                  </a:gs>
                  <a:gs pos="30000">
                    <a:srgbClr val="EAC7A4"/>
                  </a:gs>
                  <a:gs pos="70000">
                    <a:srgbClr val="EAC7A4"/>
                  </a:gs>
                  <a:gs pos="100000">
                    <a:srgbClr val="56B2D9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EDB37A"/>
                  </a:solidFill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E69EFA22-8441-0CC4-2B74-F684B9A061C8}"/>
                  </a:ext>
                </a:extLst>
              </p:cNvPr>
              <p:cNvSpPr txBox="1"/>
              <p:nvPr/>
            </p:nvSpPr>
            <p:spPr>
              <a:xfrm>
                <a:off x="1812491" y="2530943"/>
                <a:ext cx="3209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 dirty="0"/>
                  <a:t>+</a:t>
                </a:r>
                <a:endParaRPr kumimoji="1" lang="zh-CN" altLang="en-US" sz="1600" dirty="0"/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F5ADBCAD-C0E9-8817-D847-9E6C01862742}"/>
                  </a:ext>
                </a:extLst>
              </p:cNvPr>
              <p:cNvSpPr txBox="1"/>
              <p:nvPr/>
            </p:nvSpPr>
            <p:spPr>
              <a:xfrm>
                <a:off x="1829323" y="3030349"/>
                <a:ext cx="2872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/>
                  <a:t>-</a:t>
                </a:r>
                <a:endParaRPr kumimoji="1" lang="zh-CN" altLang="en-US" sz="16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998A699D-F24D-08EC-1A23-9FBB15963FA9}"/>
                    </a:ext>
                  </a:extLst>
                </p:cNvPr>
                <p:cNvSpPr txBox="1"/>
                <p:nvPr/>
              </p:nvSpPr>
              <p:spPr>
                <a:xfrm>
                  <a:off x="1306174" y="2850788"/>
                  <a:ext cx="181267" cy="2826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1" lang="en-US" altLang="zh-CN" sz="1600" b="0" i="1" smtClean="0">
                                <a:solidFill>
                                  <a:srgbClr val="B139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B1393B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1600" dirty="0"/>
                </a:p>
              </p:txBody>
            </p:sp>
          </mc:Choice>
          <mc:Fallback xmlns="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998A699D-F24D-08EC-1A23-9FBB15963F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6174" y="2850788"/>
                  <a:ext cx="181267" cy="282641"/>
                </a:xfrm>
                <a:prstGeom prst="rect">
                  <a:avLst/>
                </a:prstGeom>
                <a:blipFill>
                  <a:blip r:embed="rId2"/>
                  <a:stretch>
                    <a:fillRect l="-26667" t="-37500" r="-20000" b="-41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70C8E769-0648-9628-A1B7-7B355D2BE2E8}"/>
                    </a:ext>
                  </a:extLst>
                </p:cNvPr>
                <p:cNvSpPr txBox="1"/>
                <p:nvPr/>
              </p:nvSpPr>
              <p:spPr>
                <a:xfrm>
                  <a:off x="1718886" y="2878141"/>
                  <a:ext cx="17383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1" lang="en-US" altLang="zh-CN" sz="1600" b="0" i="1" smtClean="0">
                                <a:solidFill>
                                  <a:srgbClr val="3E65A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3E65AE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1600" dirty="0"/>
                </a:p>
              </p:txBody>
            </p:sp>
          </mc:Choice>
          <mc:Fallback xmlns="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70C8E769-0648-9628-A1B7-7B355D2BE2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8886" y="2878141"/>
                  <a:ext cx="173830" cy="246221"/>
                </a:xfrm>
                <a:prstGeom prst="rect">
                  <a:avLst/>
                </a:prstGeom>
                <a:blipFill>
                  <a:blip r:embed="rId3"/>
                  <a:stretch>
                    <a:fillRect l="-20000" t="-38095" r="-20000" b="-1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F4A4BBCA-4C39-2993-4757-694C6EFC6E4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7111349"/>
                  </p:ext>
                </p:extLst>
              </p:nvPr>
            </p:nvGraphicFramePr>
            <p:xfrm>
              <a:off x="4129172" y="1298747"/>
              <a:ext cx="6479412" cy="37428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83287">
                      <a:extLst>
                        <a:ext uri="{9D8B030D-6E8A-4147-A177-3AD203B41FA5}">
                          <a16:colId xmlns:a16="http://schemas.microsoft.com/office/drawing/2014/main" val="3857069436"/>
                        </a:ext>
                      </a:extLst>
                    </a:gridCol>
                    <a:gridCol w="2045466">
                      <a:extLst>
                        <a:ext uri="{9D8B030D-6E8A-4147-A177-3AD203B41FA5}">
                          <a16:colId xmlns:a16="http://schemas.microsoft.com/office/drawing/2014/main" val="2287959826"/>
                        </a:ext>
                      </a:extLst>
                    </a:gridCol>
                    <a:gridCol w="911845">
                      <a:extLst>
                        <a:ext uri="{9D8B030D-6E8A-4147-A177-3AD203B41FA5}">
                          <a16:colId xmlns:a16="http://schemas.microsoft.com/office/drawing/2014/main" val="2199636909"/>
                        </a:ext>
                      </a:extLst>
                    </a:gridCol>
                    <a:gridCol w="2038814">
                      <a:extLst>
                        <a:ext uri="{9D8B030D-6E8A-4147-A177-3AD203B41FA5}">
                          <a16:colId xmlns:a16="http://schemas.microsoft.com/office/drawing/2014/main" val="1660534277"/>
                        </a:ext>
                      </a:extLst>
                    </a:gridCol>
                  </a:tblGrid>
                  <a:tr h="74856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zh-CN" alt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⟨1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⟩ </m:t>
                                </m:r>
                              </m:oMath>
                            </m:oMathPara>
                          </a14:m>
                          <a:endParaRPr lang="zh-CN" altLang="en-US" sz="18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sSub>
                                  <m:sSubPr>
                                    <m:ctrlP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6×</m:t>
                                </m:r>
                                <m:sSup>
                                  <m:sSupPr>
                                    <m:ctrlP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−9</m:t>
                                    </m:r>
                                  </m:sup>
                                </m:sSup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800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35259970"/>
                      </a:ext>
                    </a:extLst>
                  </a:tr>
                  <a:tr h="74856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993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compton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993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zh-CN" alt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zh-CN" alt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993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4×</m:t>
                                </m:r>
                                <m:sSup>
                                  <m:sSupPr>
                                    <m:ctrlP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−11</m:t>
                                    </m:r>
                                  </m:sup>
                                </m:sSup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800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72768051"/>
                      </a:ext>
                    </a:extLst>
                  </a:tr>
                  <a:tr h="7485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sz="1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class</m:t>
                                    </m:r>
                                    <m:r>
                                      <a:rPr lang="en-US" altLang="zh-CN" sz="1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sub>
                                </m:sSub>
                                <m:r>
                                  <a:rPr lang="en-US" altLang="zh-CN" sz="14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1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e</m:t>
                                        </m:r>
                                      </m:e>
                                      <m:sup>
                                        <m:r>
                                          <a:rPr lang="en-US" altLang="zh-CN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sSup>
                                      <m:sSupPr>
                                        <m:ctrlPr>
                                          <a:rPr lang="en-US" altLang="zh-CN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p>
                                        <m:r>
                                          <a:rPr lang="en-US" altLang="zh-CN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class</m:t>
                                  </m:r>
                                  <m:r>
                                    <a:rPr lang="en-US" altLang="zh-CN" sz="1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800" b="0" dirty="0">
                              <a:solidFill>
                                <a:srgbClr val="C00000"/>
                              </a:solidFill>
                            </a:rPr>
                            <a:t>?</a:t>
                          </a:r>
                          <a:endParaRPr lang="zh-CN" altLang="en-US" sz="18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993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p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zh-CN" alt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zh-CN" alt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993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3×</m:t>
                                </m:r>
                                <m:sSup>
                                  <m:sSupPr>
                                    <m:ctrlP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−13</m:t>
                                    </m:r>
                                  </m:sup>
                                </m:sSup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800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31613289"/>
                      </a:ext>
                    </a:extLst>
                  </a:tr>
                  <a:tr h="74856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</a:rPr>
                            <a:t>current</a:t>
                          </a:r>
                          <a:r>
                            <a:rPr lang="zh-CN" altLang="en-US" sz="1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</a:rPr>
                            <a:t>exp.</a:t>
                          </a:r>
                          <a:br>
                            <a:rPr lang="en-US" altLang="zh-CN" sz="1800" b="0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altLang="zh-CN" sz="1400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(JILA</a:t>
                          </a:r>
                          <a:r>
                            <a:rPr lang="zh-CN" altLang="en-US" sz="1400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2023</a:t>
                          </a:r>
                          <a:r>
                            <a:rPr lang="zh-CN" altLang="en-US" sz="1400" b="0" baseline="300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*</a:t>
                          </a:r>
                          <a:r>
                            <a:rPr lang="en-US" altLang="zh-CN" sz="1400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  <a:endParaRPr lang="zh-CN" altLang="en-US" sz="1800" b="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5993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&lt;4.1×</m:t>
                                </m:r>
                                <m:sSup>
                                  <m:sSupPr>
                                    <m:ctrlP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−30</m:t>
                                    </m:r>
                                  </m:sup>
                                </m:sSup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800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67764521"/>
                      </a:ext>
                    </a:extLst>
                  </a:tr>
                  <a:tr h="74856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</a:rPr>
                            <a:t>Standard</a:t>
                          </a:r>
                          <a:r>
                            <a:rPr lang="zh-CN" altLang="en-US" sz="1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</a:rPr>
                            <a:t>Model</a:t>
                          </a:r>
                          <a:r>
                            <a:rPr lang="zh-CN" altLang="en-US" sz="1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</a:rPr>
                            <a:t>upper</a:t>
                          </a:r>
                          <a:r>
                            <a:rPr lang="zh-CN" altLang="en-US" sz="1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</a:rPr>
                            <a:t>limit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5993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≃</m:t>
                                </m:r>
                                <m:sSup>
                                  <m:sSupPr>
                                    <m:ctrlP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−35</m:t>
                                    </m:r>
                                  </m:sup>
                                </m:sSup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800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09365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F4A4BBCA-4C39-2993-4757-694C6EFC6E4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7111349"/>
                  </p:ext>
                </p:extLst>
              </p:nvPr>
            </p:nvGraphicFramePr>
            <p:xfrm>
              <a:off x="4129172" y="1298747"/>
              <a:ext cx="6479412" cy="37428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83287">
                      <a:extLst>
                        <a:ext uri="{9D8B030D-6E8A-4147-A177-3AD203B41FA5}">
                          <a16:colId xmlns:a16="http://schemas.microsoft.com/office/drawing/2014/main" val="3857069436"/>
                        </a:ext>
                      </a:extLst>
                    </a:gridCol>
                    <a:gridCol w="2045466">
                      <a:extLst>
                        <a:ext uri="{9D8B030D-6E8A-4147-A177-3AD203B41FA5}">
                          <a16:colId xmlns:a16="http://schemas.microsoft.com/office/drawing/2014/main" val="2287959826"/>
                        </a:ext>
                      </a:extLst>
                    </a:gridCol>
                    <a:gridCol w="911845">
                      <a:extLst>
                        <a:ext uri="{9D8B030D-6E8A-4147-A177-3AD203B41FA5}">
                          <a16:colId xmlns:a16="http://schemas.microsoft.com/office/drawing/2014/main" val="2199636909"/>
                        </a:ext>
                      </a:extLst>
                    </a:gridCol>
                    <a:gridCol w="2038814">
                      <a:extLst>
                        <a:ext uri="{9D8B030D-6E8A-4147-A177-3AD203B41FA5}">
                          <a16:colId xmlns:a16="http://schemas.microsoft.com/office/drawing/2014/main" val="1660534277"/>
                        </a:ext>
                      </a:extLst>
                    </a:gridCol>
                  </a:tblGrid>
                  <a:tr h="74856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3292" t="-1695" r="-145342" b="-4067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87500" t="-1695" r="-225000" b="-4067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8012" t="-1695" r="-621" b="-4067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35259970"/>
                      </a:ext>
                    </a:extLst>
                  </a:tr>
                  <a:tr h="74856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3292" t="-101695" r="-145342" b="-3067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87500" t="-101695" r="-225000" b="-3067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8012" t="-101695" r="-621" b="-3067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2768051"/>
                      </a:ext>
                    </a:extLst>
                  </a:tr>
                  <a:tr h="74856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55" t="-201695" r="-337607" b="-2067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3292" t="-201695" r="-145342" b="-2067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87500" t="-201695" r="-225000" b="-2067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8012" t="-201695" r="-621" b="-2067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31613289"/>
                      </a:ext>
                    </a:extLst>
                  </a:tr>
                  <a:tr h="74856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</a:rPr>
                            <a:t>current</a:t>
                          </a:r>
                          <a:r>
                            <a:rPr lang="zh-CN" altLang="en-US" sz="1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</a:rPr>
                            <a:t>exp.</a:t>
                          </a:r>
                          <a:br>
                            <a:rPr lang="en-US" altLang="zh-CN" sz="1800" b="0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altLang="zh-CN" sz="1400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(JILA</a:t>
                          </a:r>
                          <a:r>
                            <a:rPr lang="zh-CN" altLang="en-US" sz="1400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2023</a:t>
                          </a:r>
                          <a:r>
                            <a:rPr lang="zh-CN" altLang="en-US" sz="1400" b="0" baseline="300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*</a:t>
                          </a:r>
                          <a:r>
                            <a:rPr lang="en-US" altLang="zh-CN" sz="1400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  <a:endParaRPr lang="zh-CN" altLang="en-US" sz="1800" b="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9742" t="-301695" r="-429" b="-10678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67764521"/>
                      </a:ext>
                    </a:extLst>
                  </a:tr>
                  <a:tr h="74856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</a:rPr>
                            <a:t>Standard</a:t>
                          </a:r>
                          <a:r>
                            <a:rPr lang="zh-CN" altLang="en-US" sz="1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</a:rPr>
                            <a:t>Model</a:t>
                          </a:r>
                          <a:r>
                            <a:rPr lang="zh-CN" altLang="en-US" sz="1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</a:rPr>
                            <a:t>upper</a:t>
                          </a:r>
                          <a:r>
                            <a:rPr lang="zh-CN" altLang="en-US" sz="1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</a:rPr>
                            <a:t>limit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9742" t="-401695" r="-429" b="-678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093653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9299A9FB-7700-A806-3381-13F3E28F7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1021" y="2065135"/>
            <a:ext cx="1323530" cy="720000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83F41DC2-B0E8-5E73-2075-9C953BD45034}"/>
              </a:ext>
            </a:extLst>
          </p:cNvPr>
          <p:cNvSpPr/>
          <p:nvPr/>
        </p:nvSpPr>
        <p:spPr>
          <a:xfrm>
            <a:off x="4190132" y="2884970"/>
            <a:ext cx="188159" cy="188159"/>
          </a:xfrm>
          <a:prstGeom prst="ellipse">
            <a:avLst/>
          </a:prstGeom>
          <a:solidFill>
            <a:srgbClr val="61A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FFC29CF-4EF5-021C-3A8C-FF528EC1623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786" y="3551523"/>
            <a:ext cx="720000" cy="720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18BA608-1E5F-74FD-3023-AB76E344BE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0795" y="4303830"/>
            <a:ext cx="923982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578CD35-BDD3-204B-201B-05628ECEF04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6253" y="5110160"/>
            <a:ext cx="750311" cy="95182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C984359-6122-35EE-F8E5-B44CFEC70FE8}"/>
              </a:ext>
            </a:extLst>
          </p:cNvPr>
          <p:cNvSpPr txBox="1"/>
          <p:nvPr/>
        </p:nvSpPr>
        <p:spPr>
          <a:xfrm>
            <a:off x="6290304" y="5109793"/>
            <a:ext cx="33026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*</a:t>
            </a:r>
            <a:r>
              <a:rPr lang="en-US" altLang="zh-CN" sz="1400" b="0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Roussy</a:t>
            </a:r>
            <a:r>
              <a:rPr lang="en-US" altLang="zh-CN" sz="14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, T. et al. . </a:t>
            </a:r>
            <a:r>
              <a:rPr lang="en-US" altLang="zh-CN" sz="1400" b="0" i="1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Science </a:t>
            </a:r>
            <a:r>
              <a:rPr lang="en-US" altLang="zh-CN" sz="1400" b="1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381</a:t>
            </a:r>
            <a:r>
              <a:rPr lang="en-US" altLang="zh-CN" sz="14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, 46-50 (2023)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F90EE7AE-7411-4D53-3E6E-E7F372CF7A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2568" y="1312828"/>
            <a:ext cx="972632" cy="720000"/>
          </a:xfrm>
          <a:prstGeom prst="rect">
            <a:avLst/>
          </a:prstGeom>
        </p:spPr>
      </p:pic>
      <p:sp>
        <p:nvSpPr>
          <p:cNvPr id="19" name="圆角矩形 18">
            <a:extLst>
              <a:ext uri="{FF2B5EF4-FFF2-40B4-BE49-F238E27FC236}">
                <a16:creationId xmlns:a16="http://schemas.microsoft.com/office/drawing/2014/main" id="{F58B3BED-B914-8E02-B993-B9AA46DAC9C5}"/>
              </a:ext>
            </a:extLst>
          </p:cNvPr>
          <p:cNvSpPr/>
          <p:nvPr/>
        </p:nvSpPr>
        <p:spPr>
          <a:xfrm>
            <a:off x="456969" y="4293670"/>
            <a:ext cx="3593499" cy="6908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accent3">
                    <a:lumMod val="50000"/>
                  </a:schemeClr>
                </a:solidFill>
              </a:rPr>
              <a:t>EDM:</a:t>
            </a:r>
            <a:r>
              <a:rPr kumimoji="1" lang="zh-CN" altLang="en-US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1600" dirty="0">
                <a:solidFill>
                  <a:schemeClr val="accent3">
                    <a:lumMod val="50000"/>
                  </a:schemeClr>
                </a:solidFill>
              </a:rPr>
              <a:t>“offset”</a:t>
            </a:r>
            <a:r>
              <a:rPr kumimoji="1" lang="zh-CN" altLang="en-US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1600" dirty="0">
                <a:solidFill>
                  <a:schemeClr val="accent3">
                    <a:lumMod val="50000"/>
                  </a:schemeClr>
                </a:solidFill>
              </a:rPr>
              <a:t>between</a:t>
            </a:r>
            <a:r>
              <a:rPr kumimoji="1" lang="zh-CN" altLang="en-US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kumimoji="1" lang="en-US" altLang="zh-CN" sz="16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kumimoji="1" lang="en-US" altLang="zh-CN" sz="1600" b="1" dirty="0">
                <a:solidFill>
                  <a:schemeClr val="accent3">
                    <a:lumMod val="50000"/>
                  </a:schemeClr>
                </a:solidFill>
              </a:rPr>
              <a:t>center</a:t>
            </a:r>
            <a:r>
              <a:rPr kumimoji="1" lang="zh-CN" altLang="en-US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kumimoji="1" lang="zh-CN" altLang="en-US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3">
                    <a:lumMod val="50000"/>
                  </a:schemeClr>
                </a:solidFill>
              </a:rPr>
              <a:t>mass</a:t>
            </a:r>
            <a:r>
              <a:rPr kumimoji="1" lang="zh-CN" altLang="en-US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1600" dirty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kumimoji="1" lang="zh-CN" altLang="en-US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3">
                    <a:lumMod val="50000"/>
                  </a:schemeClr>
                </a:solidFill>
              </a:rPr>
              <a:t>center</a:t>
            </a:r>
            <a:r>
              <a:rPr kumimoji="1" lang="zh-CN" altLang="en-US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kumimoji="1" lang="zh-CN" altLang="en-US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1600" b="1" dirty="0">
                <a:solidFill>
                  <a:schemeClr val="accent3">
                    <a:lumMod val="50000"/>
                  </a:schemeClr>
                </a:solidFill>
              </a:rPr>
              <a:t>charge</a:t>
            </a:r>
            <a:endParaRPr kumimoji="1" lang="zh-CN" altLang="en-US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4ED1C77C-3A50-B486-1B00-B35691DD17CC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49DADFC6-2E5E-7265-57D6-A06B5DD08CF3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2432E4FA-71BC-3E70-A953-548CCD7A37D1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9603196A-31D3-0457-4F41-907098190862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9CD1CF12-0BEC-E044-A3A9-3C50AAAB947E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448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F40A0-08A9-6A4E-87CF-0B46344A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Electrons: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quantum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sensor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for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new</a:t>
            </a:r>
            <a:r>
              <a:rPr kumimoji="1" lang="zh-CN" alt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3">
                    <a:lumMod val="50000"/>
                  </a:schemeClr>
                </a:solidFill>
              </a:rPr>
              <a:t>physics</a:t>
            </a:r>
            <a:endParaRPr kumimoji="1" lang="zh-CN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9C2589-9F37-B004-67C3-75880797F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Electrons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sense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nearby</a:t>
            </a:r>
            <a:r>
              <a:rPr kumimoji="1" lang="zh-CN" altLang="en-US" dirty="0"/>
              <a:t> </a:t>
            </a:r>
            <a:r>
              <a:rPr kumimoji="1" lang="en-US" altLang="zh-CN" dirty="0"/>
              <a:t>“virtual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particles”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reflects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into</a:t>
            </a:r>
            <a:r>
              <a:rPr kumimoji="1" lang="zh-CN" altLang="en-US" dirty="0"/>
              <a:t> </a:t>
            </a:r>
            <a:r>
              <a:rPr kumimoji="1" lang="en-US" altLang="zh-CN" dirty="0"/>
              <a:t>its</a:t>
            </a:r>
            <a:r>
              <a:rPr kumimoji="1" lang="zh-CN" altLang="en-US" dirty="0"/>
              <a:t> </a:t>
            </a:r>
            <a:r>
              <a:rPr kumimoji="1" lang="en-US" altLang="zh-CN" dirty="0"/>
              <a:t>moment</a:t>
            </a:r>
            <a:endParaRPr kumimoji="1" lang="zh-CN" altLang="en-US" dirty="0"/>
          </a:p>
        </p:txBody>
      </p:sp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EAFF79C3-8A96-485B-876C-8A70469AFA5D}"/>
              </a:ext>
            </a:extLst>
          </p:cNvPr>
          <p:cNvCxnSpPr>
            <a:cxnSpLocks/>
          </p:cNvCxnSpPr>
          <p:nvPr/>
        </p:nvCxnSpPr>
        <p:spPr>
          <a:xfrm>
            <a:off x="5399881" y="2023353"/>
            <a:ext cx="0" cy="3626642"/>
          </a:xfrm>
          <a:prstGeom prst="line">
            <a:avLst/>
          </a:prstGeom>
          <a:ln w="28575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C60A41F3-9FE3-9C49-CF95-38510618A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6043" y="2192052"/>
            <a:ext cx="3032178" cy="256389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C844CF8-E716-2FAB-CC2A-F62E570FB5CA}"/>
              </a:ext>
            </a:extLst>
          </p:cNvPr>
          <p:cNvSpPr txBox="1"/>
          <p:nvPr/>
        </p:nvSpPr>
        <p:spPr>
          <a:xfrm>
            <a:off x="1858490" y="1423920"/>
            <a:ext cx="1952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chemeClr val="accent3">
                    <a:lumMod val="50000"/>
                  </a:schemeClr>
                </a:solidFill>
              </a:rPr>
              <a:t>Standard</a:t>
            </a:r>
            <a:r>
              <a:rPr kumimoji="1" lang="zh-CN" alt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3">
                    <a:lumMod val="50000"/>
                  </a:schemeClr>
                </a:solidFill>
              </a:rPr>
              <a:t>Model</a:t>
            </a:r>
            <a:endParaRPr kumimoji="1" lang="zh-CN" alt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1824428-64A4-503F-5CE8-7DEA077DB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286" y="1860282"/>
            <a:ext cx="1952040" cy="1952040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29489FF2-A2B1-65DB-1C67-1994AD13E213}"/>
              </a:ext>
            </a:extLst>
          </p:cNvPr>
          <p:cNvSpPr/>
          <p:nvPr/>
        </p:nvSpPr>
        <p:spPr>
          <a:xfrm>
            <a:off x="713447" y="2279206"/>
            <a:ext cx="1114192" cy="1114192"/>
          </a:xfrm>
          <a:prstGeom prst="ellipse">
            <a:avLst/>
          </a:prstGeom>
          <a:noFill/>
          <a:ln w="0">
            <a:solidFill>
              <a:srgbClr val="DA8599"/>
            </a:solidFill>
          </a:ln>
          <a:effectLst>
            <a:glow rad="407269">
              <a:srgbClr val="D26C85">
                <a:alpha val="83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C9D4F47-CEC2-BAB4-CDC1-E77DA96D870E}"/>
              </a:ext>
            </a:extLst>
          </p:cNvPr>
          <p:cNvSpPr txBox="1"/>
          <p:nvPr/>
        </p:nvSpPr>
        <p:spPr>
          <a:xfrm>
            <a:off x="6571609" y="1423920"/>
            <a:ext cx="3278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chemeClr val="accent3">
                    <a:lumMod val="50000"/>
                  </a:schemeClr>
                </a:solidFill>
              </a:rPr>
              <a:t>Beyond</a:t>
            </a:r>
            <a:r>
              <a:rPr kumimoji="1" lang="zh-CN" alt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kumimoji="1" lang="zh-CN" alt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3">
                    <a:lumMod val="50000"/>
                  </a:schemeClr>
                </a:solidFill>
              </a:rPr>
              <a:t>Standard</a:t>
            </a:r>
            <a:r>
              <a:rPr kumimoji="1" lang="zh-CN" alt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3">
                    <a:lumMod val="50000"/>
                  </a:schemeClr>
                </a:solidFill>
              </a:rPr>
              <a:t>Model</a:t>
            </a:r>
            <a:endParaRPr kumimoji="1" lang="zh-CN" alt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A488893-7F8D-2D35-5407-AA84845D4A42}"/>
              </a:ext>
            </a:extLst>
          </p:cNvPr>
          <p:cNvSpPr txBox="1"/>
          <p:nvPr/>
        </p:nvSpPr>
        <p:spPr>
          <a:xfrm>
            <a:off x="3733804" y="1982836"/>
            <a:ext cx="1560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/>
              <a:t>magnetic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dipole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moment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anomaly</a:t>
            </a:r>
            <a:endParaRPr kumimoji="1" lang="zh-CN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D0737CFB-D1AB-6813-B871-2BA0EA533D1D}"/>
                  </a:ext>
                </a:extLst>
              </p:cNvPr>
              <p:cNvSpPr txBox="1"/>
              <p:nvPr/>
            </p:nvSpPr>
            <p:spPr>
              <a:xfrm>
                <a:off x="275265" y="4356957"/>
                <a:ext cx="255961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dirty="0"/>
                  <a:t>Electron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is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addressed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by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virtual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photons</a:t>
                </a:r>
                <a:r>
                  <a:rPr kumimoji="1" lang="zh-CN" altLang="en-US" sz="1600" dirty="0"/>
                  <a:t>  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kumimoji="1" lang="en-US" altLang="zh-CN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br>
                  <a:rPr kumimoji="1" lang="en-US" altLang="zh-CN" sz="1600" b="0" dirty="0">
                    <a:solidFill>
                      <a:schemeClr val="accent4">
                        <a:lumMod val="50000"/>
                      </a:schemeClr>
                    </a:solidFill>
                  </a:rPr>
                </a:br>
                <a:br>
                  <a:rPr kumimoji="1" lang="en-US" altLang="zh-CN" sz="1600" dirty="0"/>
                </a:br>
                <a:r>
                  <a:rPr kumimoji="1" lang="en-US" altLang="zh-CN" sz="1600" dirty="0">
                    <a:solidFill>
                      <a:schemeClr val="accent3">
                        <a:lumMod val="50000"/>
                      </a:schemeClr>
                    </a:solidFill>
                  </a:rPr>
                  <a:t>Well-known</a:t>
                </a:r>
                <a:r>
                  <a:rPr kumimoji="1" lang="zh-CN" altLang="en-US" sz="1600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chemeClr val="accent3">
                        <a:lumMod val="50000"/>
                      </a:schemeClr>
                    </a:solidFill>
                  </a:rPr>
                  <a:t>in</a:t>
                </a:r>
                <a:r>
                  <a:rPr kumimoji="1" lang="zh-CN" altLang="en-US" sz="1600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chemeClr val="accent3">
                        <a:lumMod val="50000"/>
                      </a:schemeClr>
                    </a:solidFill>
                  </a:rPr>
                  <a:t>QED</a:t>
                </a:r>
                <a:r>
                  <a:rPr kumimoji="1" lang="zh-CN" altLang="en-US" sz="1600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chemeClr val="accent3">
                        <a:lumMod val="50000"/>
                      </a:schemeClr>
                    </a:solidFill>
                  </a:rPr>
                  <a:t>for</a:t>
                </a:r>
                <a:r>
                  <a:rPr kumimoji="1" lang="zh-CN" altLang="en-US" sz="1600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chemeClr val="accent3">
                        <a:lumMod val="50000"/>
                      </a:schemeClr>
                    </a:solidFill>
                  </a:rPr>
                  <a:t>0.13</a:t>
                </a:r>
                <a:r>
                  <a:rPr kumimoji="1" lang="zh-CN" altLang="en-US" sz="1600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chemeClr val="accent3">
                        <a:lumMod val="50000"/>
                      </a:schemeClr>
                    </a:solidFill>
                  </a:rPr>
                  <a:t>parts</a:t>
                </a:r>
                <a:r>
                  <a:rPr kumimoji="1" lang="zh-CN" altLang="en-US" sz="1600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chemeClr val="accent3">
                        <a:lumMod val="50000"/>
                      </a:schemeClr>
                    </a:solidFill>
                  </a:rPr>
                  <a:t>per</a:t>
                </a:r>
                <a:r>
                  <a:rPr kumimoji="1" lang="zh-CN" altLang="en-US" sz="1600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chemeClr val="accent3">
                        <a:lumMod val="50000"/>
                      </a:schemeClr>
                    </a:solidFill>
                  </a:rPr>
                  <a:t>trillion</a:t>
                </a:r>
                <a:endParaRPr kumimoji="1" lang="zh-CN" altLang="en-US" sz="16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D0737CFB-D1AB-6813-B871-2BA0EA533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265" y="4356957"/>
                <a:ext cx="2559615" cy="1323439"/>
              </a:xfrm>
              <a:prstGeom prst="rect">
                <a:avLst/>
              </a:prstGeom>
              <a:blipFill>
                <a:blip r:embed="rId4"/>
                <a:stretch>
                  <a:fillRect l="-985" t="-1905" b="-47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图片 22">
            <a:extLst>
              <a:ext uri="{FF2B5EF4-FFF2-40B4-BE49-F238E27FC236}">
                <a16:creationId xmlns:a16="http://schemas.microsoft.com/office/drawing/2014/main" id="{E6234B6E-16BF-9049-693D-75E6B55A41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463" y="2187676"/>
            <a:ext cx="3032178" cy="256389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B49CD55E-E362-67E8-03F9-E9EC00C3828E}"/>
              </a:ext>
            </a:extLst>
          </p:cNvPr>
          <p:cNvSpPr txBox="1"/>
          <p:nvPr/>
        </p:nvSpPr>
        <p:spPr>
          <a:xfrm>
            <a:off x="9100224" y="1978460"/>
            <a:ext cx="1560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/>
              <a:t>electric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dipole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moment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(?)</a:t>
            </a:r>
            <a:endParaRPr kumimoji="1" lang="zh-CN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4F140C07-0D7D-FC96-4ECE-A3158FA7BCBA}"/>
                  </a:ext>
                </a:extLst>
              </p:cNvPr>
              <p:cNvSpPr txBox="1"/>
              <p:nvPr/>
            </p:nvSpPr>
            <p:spPr>
              <a:xfrm>
                <a:off x="5548662" y="4356957"/>
                <a:ext cx="286747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dirty="0"/>
                  <a:t>Electron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interacts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with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b="1" dirty="0"/>
                  <a:t>virtual</a:t>
                </a:r>
                <a:r>
                  <a:rPr kumimoji="1" lang="zh-CN" altLang="en-US" sz="1600" b="1" dirty="0"/>
                  <a:t> </a:t>
                </a:r>
                <a:r>
                  <a:rPr kumimoji="1" lang="en-US" altLang="zh-CN" sz="1600" b="1" dirty="0"/>
                  <a:t>particle</a:t>
                </a:r>
                <a:r>
                  <a:rPr kumimoji="1" lang="zh-CN" altLang="en-US" sz="1600" b="1" dirty="0"/>
                  <a:t> </a:t>
                </a:r>
                <a:r>
                  <a:rPr kumimoji="1" lang="en-US" altLang="zh-CN" sz="1600" b="1" dirty="0"/>
                  <a:t>X</a:t>
                </a:r>
                <a:r>
                  <a:rPr kumimoji="1" lang="zh-CN" altLang="en-US" sz="1600" b="1" dirty="0"/>
                  <a:t> </a:t>
                </a:r>
                <a:r>
                  <a:rPr kumimoji="1" lang="en-US" altLang="zh-CN" sz="1600" b="1" dirty="0"/>
                  <a:t>(new</a:t>
                </a:r>
                <a:r>
                  <a:rPr kumimoji="1" lang="zh-CN" altLang="en-US" sz="1600" b="1" dirty="0"/>
                  <a:t> </a:t>
                </a:r>
                <a:r>
                  <a:rPr kumimoji="1" lang="en-US" altLang="zh-CN" sz="1600" b="1" dirty="0"/>
                  <a:t>physics)</a:t>
                </a:r>
              </a:p>
              <a:p>
                <a:br>
                  <a:rPr kumimoji="1" lang="en-US" altLang="zh-CN" sz="1600" dirty="0"/>
                </a:br>
                <a:r>
                  <a:rPr kumimoji="1" lang="en-US" altLang="zh-CN" sz="1600" dirty="0">
                    <a:solidFill>
                      <a:schemeClr val="accent3">
                        <a:lumMod val="50000"/>
                      </a:schemeClr>
                    </a:solidFill>
                  </a:rPr>
                  <a:t>1</a:t>
                </a:r>
                <a:r>
                  <a:rPr kumimoji="1" lang="en-US" altLang="zh-CN" sz="1600" baseline="30000" dirty="0">
                    <a:solidFill>
                      <a:schemeClr val="accent3">
                        <a:lumMod val="50000"/>
                      </a:schemeClr>
                    </a:solidFill>
                  </a:rPr>
                  <a:t>st</a:t>
                </a:r>
                <a:r>
                  <a:rPr kumimoji="1" lang="zh-CN" altLang="en-US" sz="1600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chemeClr val="accent3">
                        <a:lumMod val="50000"/>
                      </a:schemeClr>
                    </a:solidFill>
                  </a:rPr>
                  <a:t>order</a:t>
                </a:r>
                <a:r>
                  <a:rPr kumimoji="1" lang="zh-CN" altLang="en-US" sz="1600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chemeClr val="accent3">
                        <a:lumMod val="50000"/>
                      </a:schemeClr>
                    </a:solidFill>
                  </a:rPr>
                  <a:t>perturbation,</a:t>
                </a:r>
                <a:r>
                  <a:rPr kumimoji="1" lang="zh-CN" altLang="en-US" sz="1600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endParaRPr kumimoji="1" lang="en-US" altLang="zh-CN" sz="1600" dirty="0">
                  <a:solidFill>
                    <a:schemeClr val="accent3">
                      <a:lumMod val="50000"/>
                    </a:schemeClr>
                  </a:solidFill>
                </a:endParaRPr>
              </a:p>
              <a:p>
                <a:r>
                  <a:rPr kumimoji="1" lang="en-US" altLang="zh-CN" sz="1600" dirty="0">
                    <a:solidFill>
                      <a:schemeClr val="accent3">
                        <a:lumMod val="50000"/>
                      </a:schemeClr>
                    </a:solidFill>
                  </a:rPr>
                  <a:t>with</a:t>
                </a:r>
                <a:r>
                  <a:rPr kumimoji="1" lang="zh-CN" altLang="en-US" sz="1600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kumimoji="1" lang="en-US" altLang="zh-CN" sz="1600" dirty="0">
                    <a:solidFill>
                      <a:schemeClr val="accent3">
                        <a:lumMod val="50000"/>
                      </a:schemeClr>
                    </a:solidFill>
                  </a:rPr>
                  <a:t>-violating</a:t>
                </a:r>
                <a:r>
                  <a:rPr kumimoji="1" lang="zh-CN" altLang="en-US" sz="1600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chemeClr val="accent3">
                        <a:lumMod val="50000"/>
                      </a:schemeClr>
                    </a:solidFill>
                  </a:rPr>
                  <a:t>phase</a:t>
                </a:r>
                <a:endParaRPr kumimoji="1" lang="zh-CN" altLang="en-US" sz="16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4F140C07-0D7D-FC96-4ECE-A3158FA7BC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662" y="4356957"/>
                <a:ext cx="2867472" cy="1323439"/>
              </a:xfrm>
              <a:prstGeom prst="rect">
                <a:avLst/>
              </a:prstGeom>
              <a:blipFill>
                <a:blip r:embed="rId5"/>
                <a:stretch>
                  <a:fillRect l="-881" t="-1905" b="-47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C754E600-F6F7-AA8F-B89D-FCA7B6BBEF60}"/>
                  </a:ext>
                </a:extLst>
              </p:cNvPr>
              <p:cNvSpPr txBox="1"/>
              <p:nvPr/>
            </p:nvSpPr>
            <p:spPr>
              <a:xfrm>
                <a:off x="2356192" y="3608334"/>
                <a:ext cx="1813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C754E600-F6F7-AA8F-B89D-FCA7B6BBE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6192" y="3608334"/>
                <a:ext cx="181396" cy="276999"/>
              </a:xfrm>
              <a:prstGeom prst="rect">
                <a:avLst/>
              </a:prstGeom>
              <a:blipFill>
                <a:blip r:embed="rId6"/>
                <a:stretch>
                  <a:fillRect l="-13333" r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14CC395F-2557-8A82-E636-B61F5457F87C}"/>
                  </a:ext>
                </a:extLst>
              </p:cNvPr>
              <p:cNvSpPr txBox="1"/>
              <p:nvPr/>
            </p:nvSpPr>
            <p:spPr>
              <a:xfrm>
                <a:off x="4805727" y="3608333"/>
                <a:ext cx="1813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14CC395F-2557-8A82-E636-B61F5457F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727" y="3608333"/>
                <a:ext cx="181396" cy="276999"/>
              </a:xfrm>
              <a:prstGeom prst="rect">
                <a:avLst/>
              </a:prstGeom>
              <a:blipFill>
                <a:blip r:embed="rId6"/>
                <a:stretch>
                  <a:fillRect l="-13333" r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A6E7286-60BD-C08A-F193-0DC04D0B6273}"/>
                  </a:ext>
                </a:extLst>
              </p:cNvPr>
              <p:cNvSpPr txBox="1"/>
              <p:nvPr/>
            </p:nvSpPr>
            <p:spPr>
              <a:xfrm>
                <a:off x="3370852" y="4079958"/>
                <a:ext cx="1905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A6E7286-60BD-C08A-F193-0DC04D0B6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852" y="4079958"/>
                <a:ext cx="190565" cy="276999"/>
              </a:xfrm>
              <a:prstGeom prst="rect">
                <a:avLst/>
              </a:prstGeom>
              <a:blipFill>
                <a:blip r:embed="rId7"/>
                <a:stretch>
                  <a:fillRect l="-25000" r="-25000" b="-217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C8AC664-E81B-1B58-AE2A-FFB024B337CD}"/>
                  </a:ext>
                </a:extLst>
              </p:cNvPr>
              <p:cNvSpPr txBox="1"/>
              <p:nvPr/>
            </p:nvSpPr>
            <p:spPr>
              <a:xfrm>
                <a:off x="3370851" y="2315479"/>
                <a:ext cx="1905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C8AC664-E81B-1B58-AE2A-FFB024B33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851" y="2315479"/>
                <a:ext cx="190565" cy="276999"/>
              </a:xfrm>
              <a:prstGeom prst="rect">
                <a:avLst/>
              </a:prstGeom>
              <a:blipFill>
                <a:blip r:embed="rId8"/>
                <a:stretch>
                  <a:fillRect l="-25000" r="-25000" b="-260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A71F561A-975A-A291-CCF6-1BF721FF1ADA}"/>
                  </a:ext>
                </a:extLst>
              </p:cNvPr>
              <p:cNvSpPr txBox="1"/>
              <p:nvPr/>
            </p:nvSpPr>
            <p:spPr>
              <a:xfrm>
                <a:off x="7723139" y="3608334"/>
                <a:ext cx="1813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A71F561A-975A-A291-CCF6-1BF721FF1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3139" y="3608334"/>
                <a:ext cx="181396" cy="276999"/>
              </a:xfrm>
              <a:prstGeom prst="rect">
                <a:avLst/>
              </a:prstGeom>
              <a:blipFill>
                <a:blip r:embed="rId9"/>
                <a:stretch>
                  <a:fillRect l="-20000" r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9C8853BE-9C0C-5832-AB6F-3D2DB97D093A}"/>
                  </a:ext>
                </a:extLst>
              </p:cNvPr>
              <p:cNvSpPr txBox="1"/>
              <p:nvPr/>
            </p:nvSpPr>
            <p:spPr>
              <a:xfrm>
                <a:off x="10172674" y="3608333"/>
                <a:ext cx="1813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9C8853BE-9C0C-5832-AB6F-3D2DB97D0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2674" y="3608333"/>
                <a:ext cx="181396" cy="276999"/>
              </a:xfrm>
              <a:prstGeom prst="rect">
                <a:avLst/>
              </a:prstGeom>
              <a:blipFill>
                <a:blip r:embed="rId9"/>
                <a:stretch>
                  <a:fillRect l="-20000" r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5DE63B5-68CF-95F3-4C17-DC96E56A93AE}"/>
                  </a:ext>
                </a:extLst>
              </p:cNvPr>
              <p:cNvSpPr txBox="1"/>
              <p:nvPr/>
            </p:nvSpPr>
            <p:spPr>
              <a:xfrm>
                <a:off x="8737799" y="4079958"/>
                <a:ext cx="2172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5DE63B5-68CF-95F3-4C17-DC96E56A9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799" y="4079958"/>
                <a:ext cx="217239" cy="276999"/>
              </a:xfrm>
              <a:prstGeom prst="rect">
                <a:avLst/>
              </a:prstGeom>
              <a:blipFill>
                <a:blip r:embed="rId10"/>
                <a:stretch>
                  <a:fillRect l="-15789" r="-15789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AFBDA10-B28A-143E-71FE-69DE8400AC0B}"/>
                  </a:ext>
                </a:extLst>
              </p:cNvPr>
              <p:cNvSpPr txBox="1"/>
              <p:nvPr/>
            </p:nvSpPr>
            <p:spPr>
              <a:xfrm>
                <a:off x="8737798" y="2315479"/>
                <a:ext cx="1905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AFBDA10-B28A-143E-71FE-69DE8400A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798" y="2315479"/>
                <a:ext cx="190565" cy="276999"/>
              </a:xfrm>
              <a:prstGeom prst="rect">
                <a:avLst/>
              </a:prstGeom>
              <a:blipFill>
                <a:blip r:embed="rId11"/>
                <a:stretch>
                  <a:fillRect l="-17647" r="-17647" b="-260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876CB61C-A60D-A693-5D7C-6CB6283E3345}"/>
                  </a:ext>
                </a:extLst>
              </p:cNvPr>
              <p:cNvSpPr txBox="1"/>
              <p:nvPr/>
            </p:nvSpPr>
            <p:spPr>
              <a:xfrm>
                <a:off x="8276386" y="3293040"/>
                <a:ext cx="1958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kumimoji="1" lang="zh-CN" altLang="en-US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876CB61C-A60D-A693-5D7C-6CB6283E3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6386" y="3293040"/>
                <a:ext cx="195886" cy="276999"/>
              </a:xfrm>
              <a:prstGeom prst="rect">
                <a:avLst/>
              </a:prstGeom>
              <a:blipFill>
                <a:blip r:embed="rId12"/>
                <a:stretch>
                  <a:fillRect l="-35294" t="-4348" r="-29412" b="-30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36B958D4-6112-2879-FED7-D6BB3859BFCD}"/>
                  </a:ext>
                </a:extLst>
              </p:cNvPr>
              <p:cNvSpPr txBox="1"/>
              <p:nvPr/>
            </p:nvSpPr>
            <p:spPr>
              <a:xfrm>
                <a:off x="9474503" y="3300815"/>
                <a:ext cx="721095" cy="287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sSup>
                        <m:sSupPr>
                          <m:ctrlPr>
                            <a:rPr kumimoji="1" lang="en-US" altLang="zh-CN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b="0" i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CP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kumimoji="1" lang="zh-CN" altLang="en-US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36B958D4-6112-2879-FED7-D6BB3859B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503" y="3300815"/>
                <a:ext cx="721095" cy="287643"/>
              </a:xfrm>
              <a:prstGeom prst="rect">
                <a:avLst/>
              </a:prstGeom>
              <a:blipFill>
                <a:blip r:embed="rId13"/>
                <a:stretch>
                  <a:fillRect l="-8475" t="-4167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FCB2A-8D80-F8FD-0B98-A95AC060C96E}"/>
              </a:ext>
            </a:extLst>
          </p:cNvPr>
          <p:cNvGrpSpPr/>
          <p:nvPr/>
        </p:nvGrpSpPr>
        <p:grpSpPr>
          <a:xfrm>
            <a:off x="3860501" y="6460357"/>
            <a:ext cx="5253682" cy="508528"/>
            <a:chOff x="3449257" y="6471243"/>
            <a:chExt cx="5253682" cy="508528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032E5ED-400A-DBA5-0A85-09BC44E05E67}"/>
                </a:ext>
              </a:extLst>
            </p:cNvPr>
            <p:cNvSpPr txBox="1"/>
            <p:nvPr userDrawn="1"/>
          </p:nvSpPr>
          <p:spPr>
            <a:xfrm>
              <a:off x="3449257" y="6575117"/>
              <a:ext cx="94522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r>
                <a:rPr kumimoji="1" lang="en-US" altLang="zh-CN" sz="1350" dirty="0">
                  <a:solidFill>
                    <a:srgbClr val="7EC8FF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Introduction</a:t>
              </a:r>
              <a:endParaRPr kumimoji="1" lang="zh-CN" altLang="en-US" sz="1350" dirty="0">
                <a:solidFill>
                  <a:srgbClr val="7EC8FF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FD1CEA7F-D34B-93FD-4F62-1AE55B4C75CA}"/>
                </a:ext>
              </a:extLst>
            </p:cNvPr>
            <p:cNvSpPr txBox="1"/>
            <p:nvPr userDrawn="1"/>
          </p:nvSpPr>
          <p:spPr>
            <a:xfrm>
              <a:off x="4718605" y="6471243"/>
              <a:ext cx="1426830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b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electron</a:t>
              </a:r>
              <a:r>
                <a:rPr kumimoji="1" lang="zh-CN" altLang="en-US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C47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EDM</a:t>
              </a:r>
              <a:endParaRPr kumimoji="1" lang="zh-CN" altLang="en-US" sz="1350" dirty="0">
                <a:solidFill>
                  <a:srgbClr val="FFC4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63D249A3-D4D2-AF12-AFF0-2729E2F651BD}"/>
                </a:ext>
              </a:extLst>
            </p:cNvPr>
            <p:cNvSpPr txBox="1"/>
            <p:nvPr userDrawn="1"/>
          </p:nvSpPr>
          <p:spPr>
            <a:xfrm>
              <a:off x="6469557" y="6471940"/>
              <a:ext cx="799525" cy="507831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Magnetic</a:t>
              </a:r>
              <a:r>
                <a:rPr kumimoji="1" lang="zh-CN" altLang="en-US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kumimoji="1" lang="en-US" altLang="zh-CN" sz="1350" dirty="0">
                  <a:solidFill>
                    <a:srgbClr val="FF7F99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fields</a:t>
              </a:r>
              <a:endParaRPr kumimoji="1" lang="zh-CN" altLang="en-US" sz="1350" dirty="0">
                <a:solidFill>
                  <a:srgbClr val="FF7F99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6B10F5D9-48E1-1457-3949-31D29510907C}"/>
                </a:ext>
              </a:extLst>
            </p:cNvPr>
            <p:cNvSpPr txBox="1"/>
            <p:nvPr userDrawn="1"/>
          </p:nvSpPr>
          <p:spPr>
            <a:xfrm>
              <a:off x="7593203" y="6575117"/>
              <a:ext cx="1109736" cy="300082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kumimoji="1" lang="en-US" altLang="zh-CN" sz="1350" dirty="0">
                  <a:solidFill>
                    <a:srgbClr val="7FFFDD">
                      <a:alpha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Summary</a:t>
              </a:r>
              <a:endParaRPr kumimoji="1" lang="zh-CN" altLang="en-US" sz="1350" dirty="0">
                <a:solidFill>
                  <a:srgbClr val="7FFFDD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5102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Northwestern Academic">
      <a:dk1>
        <a:srgbClr val="1A283F"/>
      </a:dk1>
      <a:lt1>
        <a:srgbClr val="FFFFFF"/>
      </a:lt1>
      <a:dk2>
        <a:srgbClr val="286CA5"/>
      </a:dk2>
      <a:lt2>
        <a:srgbClr val="E7E6E6"/>
      </a:lt2>
      <a:accent1>
        <a:srgbClr val="4E2A83"/>
      </a:accent1>
      <a:accent2>
        <a:srgbClr val="81C9FF"/>
      </a:accent2>
      <a:accent3>
        <a:srgbClr val="FFC37F"/>
      </a:accent3>
      <a:accent4>
        <a:srgbClr val="FF7F98"/>
      </a:accent4>
      <a:accent5>
        <a:srgbClr val="7FFFD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ademic Presentation" id="{12E5D52A-2303-4340-A4C3-6A826BBC8EBE}" vid="{2DA50FE7-0ED8-3248-9209-5315B7E0AB8B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主题​​</Template>
  <TotalTime>4060</TotalTime>
  <Words>1710</Words>
  <Application>Microsoft Macintosh PowerPoint</Application>
  <PresentationFormat>自定义</PresentationFormat>
  <Paragraphs>446</Paragraphs>
  <Slides>39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0" baseType="lpstr">
      <vt:lpstr>-apple-system</vt:lpstr>
      <vt:lpstr>等线</vt:lpstr>
      <vt:lpstr>等线 Light</vt:lpstr>
      <vt:lpstr>Apple Symbols</vt:lpstr>
      <vt:lpstr>Arial</vt:lpstr>
      <vt:lpstr>Arial Rounded MT Bold</vt:lpstr>
      <vt:lpstr>Avenir Next</vt:lpstr>
      <vt:lpstr>Avenir Next Demi Bold</vt:lpstr>
      <vt:lpstr>Cambria Math</vt:lpstr>
      <vt:lpstr>Times New Roman</vt:lpstr>
      <vt:lpstr>Office 主题​​</vt:lpstr>
      <vt:lpstr>Controlling magnetic field for  next-generation electron EDM search</vt:lpstr>
      <vt:lpstr>Our Universe</vt:lpstr>
      <vt:lpstr>Our Universe</vt:lpstr>
      <vt:lpstr>Our Universe</vt:lpstr>
      <vt:lpstr>Our Universe: consequence of symmetry violation</vt:lpstr>
      <vt:lpstr>PowerPoint 演示文稿</vt:lpstr>
      <vt:lpstr>Electrons: the quantum sensor for new physics</vt:lpstr>
      <vt:lpstr>Electrons: the quantum sensor for new physics</vt:lpstr>
      <vt:lpstr>Electrons: the quantum sensor for new physics</vt:lpstr>
      <vt:lpstr>Electrons: the quantum sensor for new physics</vt:lpstr>
      <vt:lpstr>How to make a good EDM measurement?</vt:lpstr>
      <vt:lpstr>The ACME approach</vt:lpstr>
      <vt:lpstr>The ACME approach</vt:lpstr>
      <vt:lpstr>The ACME approach</vt:lpstr>
      <vt:lpstr>PowerPoint 演示文稿</vt:lpstr>
      <vt:lpstr> Excess noise from magnetic field</vt:lpstr>
      <vt:lpstr>Magnetic shielding</vt:lpstr>
      <vt:lpstr>Magnetic shielding – How it works?</vt:lpstr>
      <vt:lpstr>Magnetic shielding – How it works?</vt:lpstr>
      <vt:lpstr>Magnetic shielding – How it works?</vt:lpstr>
      <vt:lpstr>Magnetic shielding – How it works?</vt:lpstr>
      <vt:lpstr>Remanent magnetization will be a problem</vt:lpstr>
      <vt:lpstr>Remanent magnetization will be a problem</vt:lpstr>
      <vt:lpstr>Degaussing – Remove the problem</vt:lpstr>
      <vt:lpstr>Our shield</vt:lpstr>
      <vt:lpstr>Effect of holes</vt:lpstr>
      <vt:lpstr>Degaussing system</vt:lpstr>
      <vt:lpstr>How does the real shield look like?</vt:lpstr>
      <vt:lpstr>Shielding performance</vt:lpstr>
      <vt:lpstr>Magnetic field foils</vt:lpstr>
      <vt:lpstr>Magnetic Field Coils – Design and Simulation</vt:lpstr>
      <vt:lpstr>Magnetic field coils – Gradient control</vt:lpstr>
      <vt:lpstr>Confirming Maxwell’s equations</vt:lpstr>
      <vt:lpstr>The actual field coils </vt:lpstr>
      <vt:lpstr>Magnetic Field Coils</vt:lpstr>
      <vt:lpstr>Magnetic Field Coils</vt:lpstr>
      <vt:lpstr>Towards the next-generation EDM experiment</vt:lpstr>
      <vt:lpstr>Our Collaboration</vt:lpstr>
      <vt:lpstr>Teamwork made this possible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Absolute Magnetic Field and Gradient Control on Micro-gauss level</dc:title>
  <dc:creator>Siyuan Liu</dc:creator>
  <cp:lastModifiedBy>Siyuan Liu</cp:lastModifiedBy>
  <cp:revision>3</cp:revision>
  <dcterms:created xsi:type="dcterms:W3CDTF">2023-11-11T21:25:56Z</dcterms:created>
  <dcterms:modified xsi:type="dcterms:W3CDTF">2024-01-25T19:23:48Z</dcterms:modified>
</cp:coreProperties>
</file>