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46634400" cy="32918400"/>
  <p:notesSz cx="32461200" cy="46177200"/>
  <p:defaultTextStyle>
    <a:defPPr>
      <a:defRPr lang="en-US"/>
    </a:defPPr>
    <a:lvl1pPr marL="0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88215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7643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6464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52861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468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Ang" initials="DA" lastIdx="15" clrIdx="0">
    <p:extLst>
      <p:ext uri="{19B8F6BF-5375-455C-9EA6-DF929625EA0E}">
        <p15:presenceInfo xmlns:p15="http://schemas.microsoft.com/office/powerpoint/2012/main" userId="2b76ee7cae7eb29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4F81BD"/>
    <a:srgbClr val="558ED5"/>
    <a:srgbClr val="FF0000"/>
    <a:srgbClr val="006DFF"/>
    <a:srgbClr val="FFFF00"/>
    <a:srgbClr val="B100B1"/>
    <a:srgbClr val="1EFF1E"/>
    <a:srgbClr val="EBFFEB"/>
    <a:srgbClr val="A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65" autoAdjust="0"/>
    <p:restoredTop sz="95558" autoAdjust="0"/>
  </p:normalViewPr>
  <p:slideViewPr>
    <p:cSldViewPr snapToGrid="0">
      <p:cViewPr>
        <p:scale>
          <a:sx n="25" d="100"/>
          <a:sy n="25" d="100"/>
        </p:scale>
        <p:origin x="1668" y="-36"/>
      </p:cViewPr>
      <p:guideLst>
        <p:guide orient="horz" pos="10368"/>
        <p:guide pos="146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14064328" cy="2311212"/>
          </a:xfrm>
          <a:prstGeom prst="rect">
            <a:avLst/>
          </a:prstGeom>
        </p:spPr>
        <p:txBody>
          <a:bodyPr vert="horz" lIns="438000" tIns="219000" rIns="438000" bIns="219000" rtlCol="0"/>
          <a:lstStyle>
            <a:lvl1pPr algn="l">
              <a:defRPr sz="56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8389593" y="7"/>
            <a:ext cx="14064323" cy="2311212"/>
          </a:xfrm>
          <a:prstGeom prst="rect">
            <a:avLst/>
          </a:prstGeom>
        </p:spPr>
        <p:txBody>
          <a:bodyPr vert="horz" lIns="438000" tIns="219000" rIns="438000" bIns="219000" rtlCol="0"/>
          <a:lstStyle>
            <a:lvl1pPr algn="r">
              <a:defRPr sz="5600"/>
            </a:lvl1pPr>
          </a:lstStyle>
          <a:p>
            <a:fld id="{F5C473BE-96B5-4AA9-8BDB-5FCC0DB9D484}" type="datetimeFigureOut">
              <a:rPr lang="en-US" smtClean="0"/>
              <a:pPr/>
              <a:t>5/31/2021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192713" y="5772150"/>
            <a:ext cx="22075775" cy="15582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38000" tIns="219000" rIns="438000" bIns="2190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243932" y="22218956"/>
            <a:ext cx="25973344" cy="18184136"/>
          </a:xfrm>
          <a:prstGeom prst="rect">
            <a:avLst/>
          </a:prstGeom>
        </p:spPr>
        <p:txBody>
          <a:bodyPr vert="horz" lIns="438000" tIns="219000" rIns="438000" bIns="21900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3865993"/>
            <a:ext cx="14064328" cy="2311207"/>
          </a:xfrm>
          <a:prstGeom prst="rect">
            <a:avLst/>
          </a:prstGeom>
        </p:spPr>
        <p:txBody>
          <a:bodyPr vert="horz" lIns="438000" tIns="219000" rIns="438000" bIns="219000" rtlCol="0" anchor="b"/>
          <a:lstStyle>
            <a:lvl1pPr algn="l">
              <a:defRPr sz="56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8389593" y="43865993"/>
            <a:ext cx="14064323" cy="2311207"/>
          </a:xfrm>
          <a:prstGeom prst="rect">
            <a:avLst/>
          </a:prstGeom>
        </p:spPr>
        <p:txBody>
          <a:bodyPr vert="horz" lIns="438000" tIns="219000" rIns="438000" bIns="219000" rtlCol="0" anchor="b"/>
          <a:lstStyle>
            <a:lvl1pPr algn="r">
              <a:defRPr sz="5600"/>
            </a:lvl1pPr>
          </a:lstStyle>
          <a:p>
            <a:fld id="{D05CF984-51D8-432D-B2BC-9FE919A4DD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3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97582" y="10226044"/>
            <a:ext cx="39639240" cy="70561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95162" y="18653760"/>
            <a:ext cx="32644081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6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32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80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64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80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96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12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28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03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777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63045" y="8229600"/>
            <a:ext cx="34741006" cy="1753209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23828" y="8229600"/>
            <a:ext cx="103461981" cy="1753209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216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8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83798" y="21153124"/>
            <a:ext cx="39639240" cy="6537960"/>
          </a:xfrm>
        </p:spPr>
        <p:txBody>
          <a:bodyPr anchor="t"/>
          <a:lstStyle>
            <a:lvl1pPr algn="l">
              <a:defRPr sz="28184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83798" y="13952224"/>
            <a:ext cx="39639240" cy="7200898"/>
          </a:xfrm>
        </p:spPr>
        <p:txBody>
          <a:bodyPr anchor="b"/>
          <a:lstStyle>
            <a:lvl1pPr marL="0" indent="0">
              <a:buNone/>
              <a:defRPr sz="14015">
                <a:solidFill>
                  <a:schemeClr val="tx1">
                    <a:tint val="75000"/>
                  </a:schemeClr>
                </a:solidFill>
              </a:defRPr>
            </a:lvl1pPr>
            <a:lvl2pPr marL="3216018" indent="0">
              <a:buNone/>
              <a:defRPr sz="12629">
                <a:solidFill>
                  <a:schemeClr val="tx1">
                    <a:tint val="75000"/>
                  </a:schemeClr>
                </a:solidFill>
              </a:defRPr>
            </a:lvl2pPr>
            <a:lvl3pPr marL="6432037" indent="0">
              <a:buNone/>
              <a:defRPr sz="11243">
                <a:solidFill>
                  <a:schemeClr val="tx1">
                    <a:tint val="75000"/>
                  </a:schemeClr>
                </a:solidFill>
              </a:defRPr>
            </a:lvl3pPr>
            <a:lvl4pPr marL="9648055" indent="0">
              <a:buNone/>
              <a:defRPr sz="9857">
                <a:solidFill>
                  <a:schemeClr val="tx1">
                    <a:tint val="75000"/>
                  </a:schemeClr>
                </a:solidFill>
              </a:defRPr>
            </a:lvl4pPr>
            <a:lvl5pPr marL="12864073" indent="0">
              <a:buNone/>
              <a:defRPr sz="9857">
                <a:solidFill>
                  <a:schemeClr val="tx1">
                    <a:tint val="75000"/>
                  </a:schemeClr>
                </a:solidFill>
              </a:defRPr>
            </a:lvl5pPr>
            <a:lvl6pPr marL="16080090" indent="0">
              <a:buNone/>
              <a:defRPr sz="9857">
                <a:solidFill>
                  <a:schemeClr val="tx1">
                    <a:tint val="75000"/>
                  </a:schemeClr>
                </a:solidFill>
              </a:defRPr>
            </a:lvl6pPr>
            <a:lvl7pPr marL="19296110" indent="0">
              <a:buNone/>
              <a:defRPr sz="9857">
                <a:solidFill>
                  <a:schemeClr val="tx1">
                    <a:tint val="75000"/>
                  </a:schemeClr>
                </a:solidFill>
              </a:defRPr>
            </a:lvl7pPr>
            <a:lvl8pPr marL="22512128" indent="0">
              <a:buNone/>
              <a:defRPr sz="9857">
                <a:solidFill>
                  <a:schemeClr val="tx1">
                    <a:tint val="75000"/>
                  </a:schemeClr>
                </a:solidFill>
              </a:defRPr>
            </a:lvl8pPr>
            <a:lvl9pPr marL="25728145" indent="0">
              <a:buNone/>
              <a:defRPr sz="98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30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23826" y="47945040"/>
            <a:ext cx="69101496" cy="135605520"/>
          </a:xfrm>
        </p:spPr>
        <p:txBody>
          <a:bodyPr/>
          <a:lstStyle>
            <a:lvl1pPr>
              <a:defRPr sz="19713"/>
            </a:lvl1pPr>
            <a:lvl2pPr>
              <a:defRPr sz="16941"/>
            </a:lvl2pPr>
            <a:lvl3pPr>
              <a:defRPr sz="14015"/>
            </a:lvl3pPr>
            <a:lvl4pPr>
              <a:defRPr sz="12629"/>
            </a:lvl4pPr>
            <a:lvl5pPr>
              <a:defRPr sz="12629"/>
            </a:lvl5pPr>
            <a:lvl6pPr>
              <a:defRPr sz="12629"/>
            </a:lvl6pPr>
            <a:lvl7pPr>
              <a:defRPr sz="12629"/>
            </a:lvl7pPr>
            <a:lvl8pPr>
              <a:defRPr sz="12629"/>
            </a:lvl8pPr>
            <a:lvl9pPr>
              <a:defRPr sz="126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602559" y="47945040"/>
            <a:ext cx="69101491" cy="135605520"/>
          </a:xfrm>
        </p:spPr>
        <p:txBody>
          <a:bodyPr/>
          <a:lstStyle>
            <a:lvl1pPr>
              <a:defRPr sz="19713"/>
            </a:lvl1pPr>
            <a:lvl2pPr>
              <a:defRPr sz="16941"/>
            </a:lvl2pPr>
            <a:lvl3pPr>
              <a:defRPr sz="14015"/>
            </a:lvl3pPr>
            <a:lvl4pPr>
              <a:defRPr sz="12629"/>
            </a:lvl4pPr>
            <a:lvl5pPr>
              <a:defRPr sz="12629"/>
            </a:lvl5pPr>
            <a:lvl6pPr>
              <a:defRPr sz="12629"/>
            </a:lvl6pPr>
            <a:lvl7pPr>
              <a:defRPr sz="12629"/>
            </a:lvl7pPr>
            <a:lvl8pPr>
              <a:defRPr sz="12629"/>
            </a:lvl8pPr>
            <a:lvl9pPr>
              <a:defRPr sz="126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262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720" y="1318262"/>
            <a:ext cx="41970961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1721" y="7368544"/>
            <a:ext cx="20604958" cy="3070857"/>
          </a:xfrm>
        </p:spPr>
        <p:txBody>
          <a:bodyPr anchor="b"/>
          <a:lstStyle>
            <a:lvl1pPr marL="0" indent="0">
              <a:buNone/>
              <a:defRPr sz="16941" b="1"/>
            </a:lvl1pPr>
            <a:lvl2pPr marL="3216018" indent="0">
              <a:buNone/>
              <a:defRPr sz="14015" b="1"/>
            </a:lvl2pPr>
            <a:lvl3pPr marL="6432037" indent="0">
              <a:buNone/>
              <a:defRPr sz="12629" b="1"/>
            </a:lvl3pPr>
            <a:lvl4pPr marL="9648055" indent="0">
              <a:buNone/>
              <a:defRPr sz="11243" b="1"/>
            </a:lvl4pPr>
            <a:lvl5pPr marL="12864073" indent="0">
              <a:buNone/>
              <a:defRPr sz="11243" b="1"/>
            </a:lvl5pPr>
            <a:lvl6pPr marL="16080090" indent="0">
              <a:buNone/>
              <a:defRPr sz="11243" b="1"/>
            </a:lvl6pPr>
            <a:lvl7pPr marL="19296110" indent="0">
              <a:buNone/>
              <a:defRPr sz="11243" b="1"/>
            </a:lvl7pPr>
            <a:lvl8pPr marL="22512128" indent="0">
              <a:buNone/>
              <a:defRPr sz="11243" b="1"/>
            </a:lvl8pPr>
            <a:lvl9pPr marL="25728145" indent="0">
              <a:buNone/>
              <a:defRPr sz="112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1721" y="10439400"/>
            <a:ext cx="20604958" cy="18966182"/>
          </a:xfrm>
        </p:spPr>
        <p:txBody>
          <a:bodyPr/>
          <a:lstStyle>
            <a:lvl1pPr>
              <a:defRPr sz="16941"/>
            </a:lvl1pPr>
            <a:lvl2pPr>
              <a:defRPr sz="14015"/>
            </a:lvl2pPr>
            <a:lvl3pPr>
              <a:defRPr sz="12629"/>
            </a:lvl3pPr>
            <a:lvl4pPr>
              <a:defRPr sz="11243"/>
            </a:lvl4pPr>
            <a:lvl5pPr>
              <a:defRPr sz="11243"/>
            </a:lvl5pPr>
            <a:lvl6pPr>
              <a:defRPr sz="11243"/>
            </a:lvl6pPr>
            <a:lvl7pPr>
              <a:defRPr sz="11243"/>
            </a:lvl7pPr>
            <a:lvl8pPr>
              <a:defRPr sz="11243"/>
            </a:lvl8pPr>
            <a:lvl9pPr>
              <a:defRPr sz="112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689631" y="7368544"/>
            <a:ext cx="20613053" cy="3070857"/>
          </a:xfrm>
        </p:spPr>
        <p:txBody>
          <a:bodyPr anchor="b"/>
          <a:lstStyle>
            <a:lvl1pPr marL="0" indent="0">
              <a:buNone/>
              <a:defRPr sz="16941" b="1"/>
            </a:lvl1pPr>
            <a:lvl2pPr marL="3216018" indent="0">
              <a:buNone/>
              <a:defRPr sz="14015" b="1"/>
            </a:lvl2pPr>
            <a:lvl3pPr marL="6432037" indent="0">
              <a:buNone/>
              <a:defRPr sz="12629" b="1"/>
            </a:lvl3pPr>
            <a:lvl4pPr marL="9648055" indent="0">
              <a:buNone/>
              <a:defRPr sz="11243" b="1"/>
            </a:lvl4pPr>
            <a:lvl5pPr marL="12864073" indent="0">
              <a:buNone/>
              <a:defRPr sz="11243" b="1"/>
            </a:lvl5pPr>
            <a:lvl6pPr marL="16080090" indent="0">
              <a:buNone/>
              <a:defRPr sz="11243" b="1"/>
            </a:lvl6pPr>
            <a:lvl7pPr marL="19296110" indent="0">
              <a:buNone/>
              <a:defRPr sz="11243" b="1"/>
            </a:lvl7pPr>
            <a:lvl8pPr marL="22512128" indent="0">
              <a:buNone/>
              <a:defRPr sz="11243" b="1"/>
            </a:lvl8pPr>
            <a:lvl9pPr marL="25728145" indent="0">
              <a:buNone/>
              <a:defRPr sz="112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689631" y="10439400"/>
            <a:ext cx="20613053" cy="18966182"/>
          </a:xfrm>
        </p:spPr>
        <p:txBody>
          <a:bodyPr/>
          <a:lstStyle>
            <a:lvl1pPr>
              <a:defRPr sz="16941"/>
            </a:lvl1pPr>
            <a:lvl2pPr>
              <a:defRPr sz="14015"/>
            </a:lvl2pPr>
            <a:lvl3pPr>
              <a:defRPr sz="12629"/>
            </a:lvl3pPr>
            <a:lvl4pPr>
              <a:defRPr sz="11243"/>
            </a:lvl4pPr>
            <a:lvl5pPr>
              <a:defRPr sz="11243"/>
            </a:lvl5pPr>
            <a:lvl6pPr>
              <a:defRPr sz="11243"/>
            </a:lvl6pPr>
            <a:lvl7pPr>
              <a:defRPr sz="11243"/>
            </a:lvl7pPr>
            <a:lvl8pPr>
              <a:defRPr sz="11243"/>
            </a:lvl8pPr>
            <a:lvl9pPr>
              <a:defRPr sz="112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089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861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9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1724" y="1310640"/>
            <a:ext cx="15342396" cy="5577840"/>
          </a:xfrm>
        </p:spPr>
        <p:txBody>
          <a:bodyPr anchor="b"/>
          <a:lstStyle>
            <a:lvl1pPr algn="l">
              <a:defRPr sz="140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2757" y="1310643"/>
            <a:ext cx="26069925" cy="28094942"/>
          </a:xfrm>
        </p:spPr>
        <p:txBody>
          <a:bodyPr/>
          <a:lstStyle>
            <a:lvl1pPr>
              <a:defRPr sz="22485"/>
            </a:lvl1pPr>
            <a:lvl2pPr>
              <a:defRPr sz="19713"/>
            </a:lvl2pPr>
            <a:lvl3pPr>
              <a:defRPr sz="16941"/>
            </a:lvl3pPr>
            <a:lvl4pPr>
              <a:defRPr sz="14015"/>
            </a:lvl4pPr>
            <a:lvl5pPr>
              <a:defRPr sz="14015"/>
            </a:lvl5pPr>
            <a:lvl6pPr>
              <a:defRPr sz="14015"/>
            </a:lvl6pPr>
            <a:lvl7pPr>
              <a:defRPr sz="14015"/>
            </a:lvl7pPr>
            <a:lvl8pPr>
              <a:defRPr sz="14015"/>
            </a:lvl8pPr>
            <a:lvl9pPr>
              <a:defRPr sz="1401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1724" y="6888483"/>
            <a:ext cx="15342396" cy="22517102"/>
          </a:xfrm>
        </p:spPr>
        <p:txBody>
          <a:bodyPr/>
          <a:lstStyle>
            <a:lvl1pPr marL="0" indent="0">
              <a:buNone/>
              <a:defRPr sz="9857"/>
            </a:lvl1pPr>
            <a:lvl2pPr marL="3216018" indent="0">
              <a:buNone/>
              <a:defRPr sz="8471"/>
            </a:lvl2pPr>
            <a:lvl3pPr marL="6432037" indent="0">
              <a:buNone/>
              <a:defRPr sz="7084"/>
            </a:lvl3pPr>
            <a:lvl4pPr marL="9648055" indent="0">
              <a:buNone/>
              <a:defRPr sz="6314"/>
            </a:lvl4pPr>
            <a:lvl5pPr marL="12864073" indent="0">
              <a:buNone/>
              <a:defRPr sz="6314"/>
            </a:lvl5pPr>
            <a:lvl6pPr marL="16080090" indent="0">
              <a:buNone/>
              <a:defRPr sz="6314"/>
            </a:lvl6pPr>
            <a:lvl7pPr marL="19296110" indent="0">
              <a:buNone/>
              <a:defRPr sz="6314"/>
            </a:lvl7pPr>
            <a:lvl8pPr marL="22512128" indent="0">
              <a:buNone/>
              <a:defRPr sz="6314"/>
            </a:lvl8pPr>
            <a:lvl9pPr marL="25728145" indent="0">
              <a:buNone/>
              <a:defRPr sz="63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6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0671" y="23042881"/>
            <a:ext cx="27980640" cy="2720342"/>
          </a:xfrm>
        </p:spPr>
        <p:txBody>
          <a:bodyPr anchor="b"/>
          <a:lstStyle>
            <a:lvl1pPr algn="l">
              <a:defRPr sz="14015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0671" y="2941320"/>
            <a:ext cx="27980640" cy="19751040"/>
          </a:xfrm>
        </p:spPr>
        <p:txBody>
          <a:bodyPr/>
          <a:lstStyle>
            <a:lvl1pPr marL="0" indent="0">
              <a:buNone/>
              <a:defRPr sz="22485"/>
            </a:lvl1pPr>
            <a:lvl2pPr marL="3216018" indent="0">
              <a:buNone/>
              <a:defRPr sz="19713"/>
            </a:lvl2pPr>
            <a:lvl3pPr marL="6432037" indent="0">
              <a:buNone/>
              <a:defRPr sz="16941"/>
            </a:lvl3pPr>
            <a:lvl4pPr marL="9648055" indent="0">
              <a:buNone/>
              <a:defRPr sz="14015"/>
            </a:lvl4pPr>
            <a:lvl5pPr marL="12864073" indent="0">
              <a:buNone/>
              <a:defRPr sz="14015"/>
            </a:lvl5pPr>
            <a:lvl6pPr marL="16080090" indent="0">
              <a:buNone/>
              <a:defRPr sz="14015"/>
            </a:lvl6pPr>
            <a:lvl7pPr marL="19296110" indent="0">
              <a:buNone/>
              <a:defRPr sz="14015"/>
            </a:lvl7pPr>
            <a:lvl8pPr marL="22512128" indent="0">
              <a:buNone/>
              <a:defRPr sz="14015"/>
            </a:lvl8pPr>
            <a:lvl9pPr marL="25728145" indent="0">
              <a:buNone/>
              <a:defRPr sz="14015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0671" y="25763224"/>
            <a:ext cx="27980640" cy="3863338"/>
          </a:xfrm>
        </p:spPr>
        <p:txBody>
          <a:bodyPr/>
          <a:lstStyle>
            <a:lvl1pPr marL="0" indent="0">
              <a:buNone/>
              <a:defRPr sz="9857"/>
            </a:lvl1pPr>
            <a:lvl2pPr marL="3216018" indent="0">
              <a:buNone/>
              <a:defRPr sz="8471"/>
            </a:lvl2pPr>
            <a:lvl3pPr marL="6432037" indent="0">
              <a:buNone/>
              <a:defRPr sz="7084"/>
            </a:lvl3pPr>
            <a:lvl4pPr marL="9648055" indent="0">
              <a:buNone/>
              <a:defRPr sz="6314"/>
            </a:lvl4pPr>
            <a:lvl5pPr marL="12864073" indent="0">
              <a:buNone/>
              <a:defRPr sz="6314"/>
            </a:lvl5pPr>
            <a:lvl6pPr marL="16080090" indent="0">
              <a:buNone/>
              <a:defRPr sz="6314"/>
            </a:lvl6pPr>
            <a:lvl7pPr marL="19296110" indent="0">
              <a:buNone/>
              <a:defRPr sz="6314"/>
            </a:lvl7pPr>
            <a:lvl8pPr marL="22512128" indent="0">
              <a:buNone/>
              <a:defRPr sz="6314"/>
            </a:lvl8pPr>
            <a:lvl9pPr marL="25728145" indent="0">
              <a:buNone/>
              <a:defRPr sz="63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34EF0-6CBC-46F3-8E0F-8A36B6C1B2F2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08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31720" y="1318262"/>
            <a:ext cx="41970961" cy="5486400"/>
          </a:xfrm>
          <a:prstGeom prst="rect">
            <a:avLst/>
          </a:prstGeom>
        </p:spPr>
        <p:txBody>
          <a:bodyPr vert="horz" lIns="417643" tIns="208822" rIns="417643" bIns="208822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1720" y="7680963"/>
            <a:ext cx="41970961" cy="21724623"/>
          </a:xfrm>
          <a:prstGeom prst="rect">
            <a:avLst/>
          </a:prstGeom>
        </p:spPr>
        <p:txBody>
          <a:bodyPr vert="horz" lIns="417643" tIns="208822" rIns="417643" bIns="2088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1720" y="30510483"/>
            <a:ext cx="10881361" cy="175260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>
              <a:defRPr sz="8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34EF0-6CBC-46F3-8E0F-8A36B6C1B2F2}" type="datetimeFigureOut">
              <a:rPr lang="en-GB" smtClean="0"/>
              <a:pPr/>
              <a:t>31/05/2021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33422" y="30510483"/>
            <a:ext cx="14767560" cy="175260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>
              <a:defRPr sz="8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21320" y="30510483"/>
            <a:ext cx="10881361" cy="1752600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r">
              <a:defRPr sz="8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BAF896-955F-44CA-80D5-6D2C8DDAB9F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21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432037" rtl="0" eaLnBrk="1" latinLnBrk="0" hangingPunct="1">
        <a:spcBef>
          <a:spcPct val="0"/>
        </a:spcBef>
        <a:buNone/>
        <a:defRPr sz="309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12014" indent="-2412014" algn="l" defTabSz="6432037" rtl="0" eaLnBrk="1" latinLnBrk="0" hangingPunct="1">
        <a:spcBef>
          <a:spcPct val="20000"/>
        </a:spcBef>
        <a:buFont typeface="Arial" pitchFamily="34" charset="0"/>
        <a:buChar char="•"/>
        <a:defRPr sz="22485" kern="1200">
          <a:solidFill>
            <a:schemeClr val="tx1"/>
          </a:solidFill>
          <a:latin typeface="+mn-lt"/>
          <a:ea typeface="+mn-ea"/>
          <a:cs typeface="+mn-cs"/>
        </a:defRPr>
      </a:lvl1pPr>
      <a:lvl2pPr marL="5226029" indent="-2010012" algn="l" defTabSz="6432037" rtl="0" eaLnBrk="1" latinLnBrk="0" hangingPunct="1">
        <a:spcBef>
          <a:spcPct val="20000"/>
        </a:spcBef>
        <a:buFont typeface="Arial" pitchFamily="34" charset="0"/>
        <a:buChar char="–"/>
        <a:defRPr sz="19713" kern="1200">
          <a:solidFill>
            <a:schemeClr val="tx1"/>
          </a:solidFill>
          <a:latin typeface="+mn-lt"/>
          <a:ea typeface="+mn-ea"/>
          <a:cs typeface="+mn-cs"/>
        </a:defRPr>
      </a:lvl2pPr>
      <a:lvl3pPr marL="8040046" indent="-1608011" algn="l" defTabSz="6432037" rtl="0" eaLnBrk="1" latinLnBrk="0" hangingPunct="1">
        <a:spcBef>
          <a:spcPct val="20000"/>
        </a:spcBef>
        <a:buFont typeface="Arial" pitchFamily="34" charset="0"/>
        <a:buChar char="•"/>
        <a:defRPr sz="16941" kern="1200">
          <a:solidFill>
            <a:schemeClr val="tx1"/>
          </a:solidFill>
          <a:latin typeface="+mn-lt"/>
          <a:ea typeface="+mn-ea"/>
          <a:cs typeface="+mn-cs"/>
        </a:defRPr>
      </a:lvl3pPr>
      <a:lvl4pPr marL="11256063" indent="-1608011" algn="l" defTabSz="6432037" rtl="0" eaLnBrk="1" latinLnBrk="0" hangingPunct="1">
        <a:spcBef>
          <a:spcPct val="20000"/>
        </a:spcBef>
        <a:buFont typeface="Arial" pitchFamily="34" charset="0"/>
        <a:buChar char="–"/>
        <a:defRPr sz="14015" kern="1200">
          <a:solidFill>
            <a:schemeClr val="tx1"/>
          </a:solidFill>
          <a:latin typeface="+mn-lt"/>
          <a:ea typeface="+mn-ea"/>
          <a:cs typeface="+mn-cs"/>
        </a:defRPr>
      </a:lvl4pPr>
      <a:lvl5pPr marL="14472083" indent="-1608011" algn="l" defTabSz="6432037" rtl="0" eaLnBrk="1" latinLnBrk="0" hangingPunct="1">
        <a:spcBef>
          <a:spcPct val="20000"/>
        </a:spcBef>
        <a:buFont typeface="Arial" pitchFamily="34" charset="0"/>
        <a:buChar char="»"/>
        <a:defRPr sz="14015" kern="1200">
          <a:solidFill>
            <a:schemeClr val="tx1"/>
          </a:solidFill>
          <a:latin typeface="+mn-lt"/>
          <a:ea typeface="+mn-ea"/>
          <a:cs typeface="+mn-cs"/>
        </a:defRPr>
      </a:lvl5pPr>
      <a:lvl6pPr marL="17688101" indent="-1608011" algn="l" defTabSz="6432037" rtl="0" eaLnBrk="1" latinLnBrk="0" hangingPunct="1">
        <a:spcBef>
          <a:spcPct val="20000"/>
        </a:spcBef>
        <a:buFont typeface="Arial" pitchFamily="34" charset="0"/>
        <a:buChar char="•"/>
        <a:defRPr sz="14015" kern="1200">
          <a:solidFill>
            <a:schemeClr val="tx1"/>
          </a:solidFill>
          <a:latin typeface="+mn-lt"/>
          <a:ea typeface="+mn-ea"/>
          <a:cs typeface="+mn-cs"/>
        </a:defRPr>
      </a:lvl6pPr>
      <a:lvl7pPr marL="20904119" indent="-1608011" algn="l" defTabSz="6432037" rtl="0" eaLnBrk="1" latinLnBrk="0" hangingPunct="1">
        <a:spcBef>
          <a:spcPct val="20000"/>
        </a:spcBef>
        <a:buFont typeface="Arial" pitchFamily="34" charset="0"/>
        <a:buChar char="•"/>
        <a:defRPr sz="14015" kern="1200">
          <a:solidFill>
            <a:schemeClr val="tx1"/>
          </a:solidFill>
          <a:latin typeface="+mn-lt"/>
          <a:ea typeface="+mn-ea"/>
          <a:cs typeface="+mn-cs"/>
        </a:defRPr>
      </a:lvl7pPr>
      <a:lvl8pPr marL="24120138" indent="-1608011" algn="l" defTabSz="6432037" rtl="0" eaLnBrk="1" latinLnBrk="0" hangingPunct="1">
        <a:spcBef>
          <a:spcPct val="20000"/>
        </a:spcBef>
        <a:buFont typeface="Arial" pitchFamily="34" charset="0"/>
        <a:buChar char="•"/>
        <a:defRPr sz="14015" kern="1200">
          <a:solidFill>
            <a:schemeClr val="tx1"/>
          </a:solidFill>
          <a:latin typeface="+mn-lt"/>
          <a:ea typeface="+mn-ea"/>
          <a:cs typeface="+mn-cs"/>
        </a:defRPr>
      </a:lvl8pPr>
      <a:lvl9pPr marL="27336156" indent="-1608011" algn="l" defTabSz="6432037" rtl="0" eaLnBrk="1" latinLnBrk="0" hangingPunct="1">
        <a:spcBef>
          <a:spcPct val="20000"/>
        </a:spcBef>
        <a:buFont typeface="Arial" pitchFamily="34" charset="0"/>
        <a:buChar char="•"/>
        <a:defRPr sz="14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32037" rtl="0" eaLnBrk="1" latinLnBrk="0" hangingPunct="1">
        <a:defRPr sz="12629" kern="1200">
          <a:solidFill>
            <a:schemeClr val="tx1"/>
          </a:solidFill>
          <a:latin typeface="+mn-lt"/>
          <a:ea typeface="+mn-ea"/>
          <a:cs typeface="+mn-cs"/>
        </a:defRPr>
      </a:lvl1pPr>
      <a:lvl2pPr marL="3216018" algn="l" defTabSz="6432037" rtl="0" eaLnBrk="1" latinLnBrk="0" hangingPunct="1">
        <a:defRPr sz="12629" kern="1200">
          <a:solidFill>
            <a:schemeClr val="tx1"/>
          </a:solidFill>
          <a:latin typeface="+mn-lt"/>
          <a:ea typeface="+mn-ea"/>
          <a:cs typeface="+mn-cs"/>
        </a:defRPr>
      </a:lvl2pPr>
      <a:lvl3pPr marL="6432037" algn="l" defTabSz="6432037" rtl="0" eaLnBrk="1" latinLnBrk="0" hangingPunct="1">
        <a:defRPr sz="12629" kern="1200">
          <a:solidFill>
            <a:schemeClr val="tx1"/>
          </a:solidFill>
          <a:latin typeface="+mn-lt"/>
          <a:ea typeface="+mn-ea"/>
          <a:cs typeface="+mn-cs"/>
        </a:defRPr>
      </a:lvl3pPr>
      <a:lvl4pPr marL="9648055" algn="l" defTabSz="6432037" rtl="0" eaLnBrk="1" latinLnBrk="0" hangingPunct="1">
        <a:defRPr sz="12629" kern="1200">
          <a:solidFill>
            <a:schemeClr val="tx1"/>
          </a:solidFill>
          <a:latin typeface="+mn-lt"/>
          <a:ea typeface="+mn-ea"/>
          <a:cs typeface="+mn-cs"/>
        </a:defRPr>
      </a:lvl4pPr>
      <a:lvl5pPr marL="12864073" algn="l" defTabSz="6432037" rtl="0" eaLnBrk="1" latinLnBrk="0" hangingPunct="1">
        <a:defRPr sz="12629" kern="1200">
          <a:solidFill>
            <a:schemeClr val="tx1"/>
          </a:solidFill>
          <a:latin typeface="+mn-lt"/>
          <a:ea typeface="+mn-ea"/>
          <a:cs typeface="+mn-cs"/>
        </a:defRPr>
      </a:lvl5pPr>
      <a:lvl6pPr marL="16080090" algn="l" defTabSz="6432037" rtl="0" eaLnBrk="1" latinLnBrk="0" hangingPunct="1">
        <a:defRPr sz="12629" kern="1200">
          <a:solidFill>
            <a:schemeClr val="tx1"/>
          </a:solidFill>
          <a:latin typeface="+mn-lt"/>
          <a:ea typeface="+mn-ea"/>
          <a:cs typeface="+mn-cs"/>
        </a:defRPr>
      </a:lvl6pPr>
      <a:lvl7pPr marL="19296110" algn="l" defTabSz="6432037" rtl="0" eaLnBrk="1" latinLnBrk="0" hangingPunct="1">
        <a:defRPr sz="12629" kern="1200">
          <a:solidFill>
            <a:schemeClr val="tx1"/>
          </a:solidFill>
          <a:latin typeface="+mn-lt"/>
          <a:ea typeface="+mn-ea"/>
          <a:cs typeface="+mn-cs"/>
        </a:defRPr>
      </a:lvl7pPr>
      <a:lvl8pPr marL="22512128" algn="l" defTabSz="6432037" rtl="0" eaLnBrk="1" latinLnBrk="0" hangingPunct="1">
        <a:defRPr sz="12629" kern="1200">
          <a:solidFill>
            <a:schemeClr val="tx1"/>
          </a:solidFill>
          <a:latin typeface="+mn-lt"/>
          <a:ea typeface="+mn-ea"/>
          <a:cs typeface="+mn-cs"/>
        </a:defRPr>
      </a:lvl8pPr>
      <a:lvl9pPr marL="25728145" algn="l" defTabSz="6432037" rtl="0" eaLnBrk="1" latinLnBrk="0" hangingPunct="1">
        <a:defRPr sz="126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340" Type="http://schemas.openxmlformats.org/officeDocument/2006/relationships/image" Target="../media/image230.png"/><Relationship Id="rId345" Type="http://schemas.openxmlformats.org/officeDocument/2006/relationships/image" Target="../media/image12.png"/><Relationship Id="rId366" Type="http://schemas.openxmlformats.org/officeDocument/2006/relationships/image" Target="../media/image23.png"/><Relationship Id="rId16" Type="http://schemas.openxmlformats.org/officeDocument/2006/relationships/tags" Target="../tags/tag16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image" Target="../media/image10.png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image" Target="../media/image4.png"/><Relationship Id="rId351" Type="http://schemas.openxmlformats.org/officeDocument/2006/relationships/image" Target="../media/image18.png"/><Relationship Id="rId372" Type="http://schemas.openxmlformats.org/officeDocument/2006/relationships/image" Target="../media/image33.png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346" Type="http://schemas.openxmlformats.org/officeDocument/2006/relationships/image" Target="../media/image13.png"/><Relationship Id="rId367" Type="http://schemas.openxmlformats.org/officeDocument/2006/relationships/image" Target="../media/image28.png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341" Type="http://schemas.openxmlformats.org/officeDocument/2006/relationships/image" Target="../media/image24.png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image" Target="../media/image11.png"/><Relationship Id="rId54" Type="http://schemas.openxmlformats.org/officeDocument/2006/relationships/tags" Target="../tags/tag54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91" Type="http://schemas.openxmlformats.org/officeDocument/2006/relationships/slideLayout" Target="../slideLayouts/slideLayout2.xml"/><Relationship Id="rId96" Type="http://schemas.openxmlformats.org/officeDocument/2006/relationships/image" Target="../media/image5.png"/><Relationship Id="rId352" Type="http://schemas.openxmlformats.org/officeDocument/2006/relationships/image" Target="../media/image180.png"/><Relationship Id="rId373" Type="http://schemas.openxmlformats.org/officeDocument/2006/relationships/image" Target="../media/image34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49" Type="http://schemas.openxmlformats.org/officeDocument/2006/relationships/tags" Target="../tags/tag49.xml"/><Relationship Id="rId347" Type="http://schemas.openxmlformats.org/officeDocument/2006/relationships/image" Target="../media/image14.svg"/><Relationship Id="rId44" Type="http://schemas.openxmlformats.org/officeDocument/2006/relationships/tags" Target="../tags/tag44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342" Type="http://schemas.openxmlformats.org/officeDocument/2006/relationships/image" Target="../media/image25.png"/><Relationship Id="rId363" Type="http://schemas.openxmlformats.org/officeDocument/2006/relationships/image" Target="../media/image231.png"/><Relationship Id="rId368" Type="http://schemas.openxmlformats.org/officeDocument/2006/relationships/image" Target="../media/image29.jpeg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image" Target="../media/image6.png"/><Relationship Id="rId353" Type="http://schemas.openxmlformats.org/officeDocument/2006/relationships/image" Target="../media/image19.png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image" Target="../media/image1.png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343" Type="http://schemas.openxmlformats.org/officeDocument/2006/relationships/image" Target="../media/image26.png"/><Relationship Id="rId348" Type="http://schemas.openxmlformats.org/officeDocument/2006/relationships/image" Target="../media/image15.png"/><Relationship Id="rId364" Type="http://schemas.openxmlformats.org/officeDocument/2006/relationships/image" Target="../media/image21.png"/><Relationship Id="rId369" Type="http://schemas.openxmlformats.org/officeDocument/2006/relationships/image" Target="../media/image30.png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image" Target="../media/image9.png"/><Relationship Id="rId354" Type="http://schemas.openxmlformats.org/officeDocument/2006/relationships/image" Target="../media/image20.svg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image" Target="../media/image2.png"/><Relationship Id="rId98" Type="http://schemas.openxmlformats.org/officeDocument/2006/relationships/image" Target="../media/image7.jpeg"/><Relationship Id="rId370" Type="http://schemas.openxmlformats.org/officeDocument/2006/relationships/image" Target="../media/image31.png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344" Type="http://schemas.openxmlformats.org/officeDocument/2006/relationships/image" Target="../media/image27.png"/><Relationship Id="rId349" Type="http://schemas.openxmlformats.org/officeDocument/2006/relationships/image" Target="../media/image16.tiff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62" Type="http://schemas.openxmlformats.org/officeDocument/2006/relationships/tags" Target="../tags/tag62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365" Type="http://schemas.openxmlformats.org/officeDocument/2006/relationships/image" Target="../media/image22.png"/><Relationship Id="rId15" Type="http://schemas.openxmlformats.org/officeDocument/2006/relationships/tags" Target="../tags/tag15.xml"/><Relationship Id="rId36" Type="http://schemas.openxmlformats.org/officeDocument/2006/relationships/tags" Target="../tags/tag36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52" Type="http://schemas.openxmlformats.org/officeDocument/2006/relationships/tags" Target="../tags/tag52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94" Type="http://schemas.openxmlformats.org/officeDocument/2006/relationships/image" Target="../media/image3.png"/><Relationship Id="rId99" Type="http://schemas.openxmlformats.org/officeDocument/2006/relationships/image" Target="../media/image8.jpeg"/><Relationship Id="rId101" Type="http://schemas.openxmlformats.org/officeDocument/2006/relationships/image" Target="../media/image38.png"/><Relationship Id="rId350" Type="http://schemas.openxmlformats.org/officeDocument/2006/relationships/image" Target="../media/image17.png"/><Relationship Id="rId371" Type="http://schemas.openxmlformats.org/officeDocument/2006/relationships/image" Target="../media/image32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26" Type="http://schemas.openxmlformats.org/officeDocument/2006/relationships/tags" Target="../tags/tag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D4A6DB-989C-44DA-BBBB-E64780E8DB09}"/>
              </a:ext>
            </a:extLst>
      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5368002" y="3283826"/>
            <a:ext cx="8721244" cy="4327880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5155AC11-7633-4418-A3C4-AC32444F74D0}"/>
              </a:ext>
            </a:extLst>
      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16293207" y="29347956"/>
            <a:ext cx="3954091" cy="269788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5938BC6-C7EA-4CA5-BFAB-44F05EA7D1E1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29788387" y="20841895"/>
            <a:ext cx="5392080" cy="3507546"/>
          </a:xfrm>
          <a:prstGeom prst="rect">
            <a:avLst/>
          </a:prstGeom>
        </p:spPr>
      </p:pic>
      <p:pic>
        <p:nvPicPr>
          <p:cNvPr id="207" name="Picture 206" descr="Logo&#10;&#10;Description automatically generated with low confidence">
            <a:extLst>
              <a:ext uri="{FF2B5EF4-FFF2-40B4-BE49-F238E27FC236}">
                <a16:creationId xmlns:a16="http://schemas.microsoft.com/office/drawing/2014/main" id="{737541C7-E932-438B-B955-8AEE51702173}"/>
              </a:ext>
            </a:extLst>
          </p:cNvPr>
          <p:cNvPicPr>
            <a:picLocks noChangeAspect="1"/>
          </p:cNvPicPr>
          <p:nvPr/>
        </p:nvPicPr>
        <p:blipFill>
          <a:blip r:embed="rId9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7429" y="437742"/>
            <a:ext cx="1616480" cy="1616480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DC2C9793-1A52-4B0D-8FB6-C9623E4DDB7B}"/>
              </a:ext>
            </a:extLst>
          </p:cNvPr>
          <p:cNvGrpSpPr/>
          <p:nvPr/>
        </p:nvGrpSpPr>
        <p:grpSpPr>
          <a:xfrm>
            <a:off x="1464834" y="14072296"/>
            <a:ext cx="27860767" cy="10219533"/>
            <a:chOff x="1464834" y="14072296"/>
            <a:chExt cx="27860767" cy="10219533"/>
          </a:xfrm>
        </p:grpSpPr>
        <p:pic>
          <p:nvPicPr>
            <p:cNvPr id="211" name="Picture 210">
              <a:extLst>
                <a:ext uri="{FF2B5EF4-FFF2-40B4-BE49-F238E27FC236}">
                  <a16:creationId xmlns:a16="http://schemas.microsoft.com/office/drawing/2014/main" id="{E4CC09C0-28A6-44D6-9F2C-FD6FCCC996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6"/>
            <a:srcRect l="535" t="1944" r="4278" b="10138"/>
            <a:stretch/>
          </p:blipFill>
          <p:spPr>
            <a:xfrm>
              <a:off x="1464834" y="14165848"/>
              <a:ext cx="27860767" cy="10125981"/>
            </a:xfrm>
            <a:prstGeom prst="rect">
              <a:avLst/>
            </a:prstGeom>
          </p:spPr>
        </p:pic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7B76143-E50D-49A1-B101-ABE0033EF4BB}"/>
                </a:ext>
              </a:extLst>
            </p:cNvPr>
            <p:cNvSpPr/>
            <p:nvPr/>
          </p:nvSpPr>
          <p:spPr>
            <a:xfrm>
              <a:off x="2762669" y="14553717"/>
              <a:ext cx="2605333" cy="1066905"/>
            </a:xfrm>
            <a:prstGeom prst="rect">
              <a:avLst/>
            </a:prstGeom>
            <a:noFill/>
            <a:ln w="508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dobe Kaiti Std R" panose="02020400000000000000" pitchFamily="18" charset="-128"/>
                <a:ea typeface="Adobe Kaiti Std R" panose="02020400000000000000" pitchFamily="18" charset="-128"/>
              </a:endParaRPr>
            </a:p>
          </p:txBody>
        </p:sp>
        <p:sp>
          <p:nvSpPr>
            <p:cNvPr id="310" name="Rectangle 309">
              <a:extLst>
                <a:ext uri="{FF2B5EF4-FFF2-40B4-BE49-F238E27FC236}">
                  <a16:creationId xmlns:a16="http://schemas.microsoft.com/office/drawing/2014/main" id="{6935816C-7CF7-448C-8E88-0696C7880855}"/>
                </a:ext>
              </a:extLst>
            </p:cNvPr>
            <p:cNvSpPr/>
            <p:nvPr/>
          </p:nvSpPr>
          <p:spPr>
            <a:xfrm>
              <a:off x="23164800" y="14093625"/>
              <a:ext cx="3067050" cy="571930"/>
            </a:xfrm>
            <a:prstGeom prst="rect">
              <a:avLst/>
            </a:prstGeom>
            <a:noFill/>
            <a:ln w="508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dobe Kaiti Std R" panose="02020400000000000000" pitchFamily="18" charset="-128"/>
                <a:ea typeface="Adobe Kaiti Std R" panose="02020400000000000000" pitchFamily="18" charset="-128"/>
              </a:endParaRPr>
            </a:p>
          </p:txBody>
        </p:sp>
        <p:sp>
          <p:nvSpPr>
            <p:cNvPr id="311" name="Rectangle 310">
              <a:extLst>
                <a:ext uri="{FF2B5EF4-FFF2-40B4-BE49-F238E27FC236}">
                  <a16:creationId xmlns:a16="http://schemas.microsoft.com/office/drawing/2014/main" id="{408E2F6A-58F0-4235-81A7-D5E2BB2CC499}"/>
                </a:ext>
              </a:extLst>
            </p:cNvPr>
            <p:cNvSpPr/>
            <p:nvPr/>
          </p:nvSpPr>
          <p:spPr>
            <a:xfrm>
              <a:off x="19185799" y="14072296"/>
              <a:ext cx="3500097" cy="591285"/>
            </a:xfrm>
            <a:prstGeom prst="rect">
              <a:avLst/>
            </a:prstGeom>
            <a:noFill/>
            <a:ln w="508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dobe Kaiti Std R" panose="02020400000000000000" pitchFamily="18" charset="-128"/>
                <a:ea typeface="Adobe Kaiti Std R" panose="02020400000000000000" pitchFamily="18" charset="-128"/>
              </a:endParaRPr>
            </a:p>
          </p:txBody>
        </p:sp>
        <p:sp>
          <p:nvSpPr>
            <p:cNvPr id="312" name="Rectangle 311">
              <a:extLst>
                <a:ext uri="{FF2B5EF4-FFF2-40B4-BE49-F238E27FC236}">
                  <a16:creationId xmlns:a16="http://schemas.microsoft.com/office/drawing/2014/main" id="{2B1B1F18-75EC-4258-A320-FC396EAAB549}"/>
                </a:ext>
              </a:extLst>
            </p:cNvPr>
            <p:cNvSpPr/>
            <p:nvPr/>
          </p:nvSpPr>
          <p:spPr>
            <a:xfrm>
              <a:off x="15087599" y="14074559"/>
              <a:ext cx="3771910" cy="595601"/>
            </a:xfrm>
            <a:prstGeom prst="rect">
              <a:avLst/>
            </a:prstGeom>
            <a:noFill/>
            <a:ln w="508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dobe Kaiti Std R" panose="02020400000000000000" pitchFamily="18" charset="-128"/>
                <a:ea typeface="Adobe Kaiti Std R" panose="02020400000000000000" pitchFamily="18" charset="-128"/>
              </a:endParaRPr>
            </a:p>
          </p:txBody>
        </p: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BF4F9EBF-0E26-4AD6-BB75-A56B3C171A94}"/>
                </a:ext>
              </a:extLst>
            </p:cNvPr>
            <p:cNvSpPr/>
            <p:nvPr/>
          </p:nvSpPr>
          <p:spPr>
            <a:xfrm>
              <a:off x="8506435" y="14592195"/>
              <a:ext cx="3342665" cy="571930"/>
            </a:xfrm>
            <a:prstGeom prst="rect">
              <a:avLst/>
            </a:prstGeom>
            <a:noFill/>
            <a:ln w="508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dobe Kaiti Std R" panose="02020400000000000000" pitchFamily="18" charset="-128"/>
                <a:ea typeface="Adobe Kaiti Std R" panose="02020400000000000000" pitchFamily="18" charset="-128"/>
              </a:endParaRPr>
            </a:p>
          </p:txBody>
        </p:sp>
      </p:grpSp>
      <p:pic>
        <p:nvPicPr>
          <p:cNvPr id="3" name="Picture 2" descr="A picture containing object&#10;&#10;Description automatically generated">
            <a:extLst>
              <a:ext uri="{FF2B5EF4-FFF2-40B4-BE49-F238E27FC236}">
                <a16:creationId xmlns:a16="http://schemas.microsoft.com/office/drawing/2014/main" id="{F484A917-7635-4E66-9D59-C20031FB79E3}"/>
              </a:ext>
            </a:extLst>
          </p:cNvPr>
          <p:cNvPicPr>
            <a:picLocks noChangeAspect="1"/>
          </p:cNvPicPr>
          <p:nvPr/>
        </p:nvPicPr>
        <p:blipFill>
          <a:blip r:embed="rId9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13014" y="29868523"/>
            <a:ext cx="4342896" cy="2208253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D9701F47-A162-4ABF-AB46-3E9822E5BA01}"/>
              </a:ext>
            </a:extLst>
          </p:cNvPr>
          <p:cNvSpPr txBox="1"/>
          <p:nvPr/>
        </p:nvSpPr>
        <p:spPr>
          <a:xfrm>
            <a:off x="37743321" y="14670160"/>
            <a:ext cx="8033009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Adobe Kaiti Std R" panose="02020400000000000000" pitchFamily="18" charset="-128"/>
              </a:rPr>
              <a:t>After precession, the final state is </a:t>
            </a:r>
            <a:r>
              <a:rPr lang="en-US" sz="2800" b="1" dirty="0">
                <a:latin typeface="+mj-lt"/>
                <a:ea typeface="Adobe Kaiti Std R" panose="02020400000000000000" pitchFamily="18" charset="-128"/>
              </a:rPr>
              <a:t>projected to a pair of orthogonal basis vectors </a:t>
            </a:r>
            <a:r>
              <a:rPr lang="en-US" sz="2800" dirty="0">
                <a:latin typeface="+mj-lt"/>
                <a:ea typeface="Adobe Kaiti Std R" panose="02020400000000000000" pitchFamily="18" charset="-128"/>
              </a:rPr>
              <a:t>using a 703 nm probe laser (on the H-I transition) with linear polarization rapidly switched (200 kHz) between x and y.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Adobe Kaiti Std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Adobe Kaiti Std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Adobe Kaiti Std R" panose="02020400000000000000" pitchFamily="18" charset="-128"/>
            </a:endParaRPr>
          </a:p>
          <a:p>
            <a:endParaRPr lang="en-US" sz="2800" dirty="0">
              <a:latin typeface="+mj-lt"/>
              <a:ea typeface="Adobe Kaiti Std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Adobe Kaiti Std R" panose="02020400000000000000" pitchFamily="18" charset="-128"/>
              </a:rPr>
              <a:t>We </a:t>
            </a:r>
            <a:r>
              <a:rPr lang="en-US" sz="2800" b="1" dirty="0">
                <a:latin typeface="+mj-lt"/>
                <a:ea typeface="Adobe Kaiti Std R" panose="02020400000000000000" pitchFamily="18" charset="-128"/>
              </a:rPr>
              <a:t>collect the 512 nm fluorescence </a:t>
            </a:r>
            <a:r>
              <a:rPr lang="en-US" sz="2800" dirty="0">
                <a:latin typeface="+mj-lt"/>
                <a:ea typeface="Adobe Kaiti Std R" panose="02020400000000000000" pitchFamily="18" charset="-128"/>
              </a:rPr>
              <a:t>as the molecules decay back to the ground state.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dobe Kaiti Std R" panose="02020400000000000000" pitchFamily="18" charset="-128"/>
              </a:rPr>
              <a:t>ACME III planned improvement:</a:t>
            </a:r>
            <a:r>
              <a:rPr lang="en-GB" sz="2800" dirty="0">
                <a:solidFill>
                  <a:schemeClr val="accent6">
                    <a:lumMod val="75000"/>
                  </a:schemeClr>
                </a:solidFill>
                <a:latin typeface="+mj-lt"/>
                <a:ea typeface="Adobe Kaiti Std R" panose="02020400000000000000" pitchFamily="18" charset="-128"/>
              </a:rPr>
              <a:t> </a:t>
            </a:r>
            <a:r>
              <a:rPr lang="en-GB" sz="2800" dirty="0">
                <a:latin typeface="+mj-lt"/>
                <a:ea typeface="Adobe Kaiti Std R" panose="02020400000000000000" pitchFamily="18" charset="-128"/>
              </a:rPr>
              <a:t>upgrade PMTs to </a:t>
            </a:r>
            <a:r>
              <a:rPr lang="en-GB" sz="2800" b="1" dirty="0">
                <a:latin typeface="+mj-lt"/>
                <a:ea typeface="Adobe Kaiti Std R" panose="02020400000000000000" pitchFamily="18" charset="-128"/>
              </a:rPr>
              <a:t>silicon photomultipliers (</a:t>
            </a:r>
            <a:r>
              <a:rPr lang="en-GB" sz="2800" b="1" dirty="0" err="1">
                <a:latin typeface="+mj-lt"/>
                <a:ea typeface="Adobe Kaiti Std R" panose="02020400000000000000" pitchFamily="18" charset="-128"/>
              </a:rPr>
              <a:t>SiPMs</a:t>
            </a:r>
            <a:r>
              <a:rPr lang="en-GB" sz="2800" b="1" dirty="0">
                <a:latin typeface="+mj-lt"/>
                <a:ea typeface="Adobe Kaiti Std R" panose="02020400000000000000" pitchFamily="18" charset="-128"/>
              </a:rPr>
              <a:t>) </a:t>
            </a:r>
            <a:r>
              <a:rPr lang="en-GB" sz="2800" dirty="0">
                <a:latin typeface="+mj-lt"/>
                <a:ea typeface="Adobe Kaiti Std R" panose="02020400000000000000" pitchFamily="18" charset="-128"/>
              </a:rPr>
              <a:t>and optimize collection optics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 err="1">
                <a:latin typeface="+mj-lt"/>
                <a:ea typeface="Adobe Kaiti Std R" panose="02020400000000000000" pitchFamily="18" charset="-128"/>
              </a:rPr>
              <a:t>SiPM</a:t>
            </a:r>
            <a:r>
              <a:rPr lang="en-GB" sz="2800" dirty="0">
                <a:latin typeface="+mj-lt"/>
                <a:ea typeface="Adobe Kaiti Std R" panose="02020400000000000000" pitchFamily="18" charset="-128"/>
              </a:rPr>
              <a:t> characterization tests have been performed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>
                <a:ea typeface="Adobe Kaiti Std R" panose="02020400000000000000" pitchFamily="18" charset="-128"/>
              </a:rPr>
              <a:t>For more information see poster </a:t>
            </a:r>
            <a:r>
              <a:rPr lang="en-US" sz="2800" b="1" dirty="0"/>
              <a:t>N01.00095 </a:t>
            </a:r>
            <a:endParaRPr lang="en-GB" sz="2800" b="1" dirty="0">
              <a:latin typeface="+mj-lt"/>
              <a:ea typeface="Adobe Kaiti Std R" panose="02020400000000000000" pitchFamily="18" charset="-128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793F763-D7B7-42BF-8F7A-53F73AD880D2}"/>
              </a:ext>
            </a:extLst>
          </p:cNvPr>
          <p:cNvGrpSpPr/>
          <p:nvPr/>
        </p:nvGrpSpPr>
        <p:grpSpPr>
          <a:xfrm>
            <a:off x="457200" y="24680566"/>
            <a:ext cx="9088796" cy="7716711"/>
            <a:chOff x="20570062" y="10321955"/>
            <a:chExt cx="11095471" cy="582669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E51E50F-7F0B-4971-9C88-8B199650E707}"/>
                </a:ext>
              </a:extLst>
            </p:cNvPr>
            <p:cNvSpPr txBox="1"/>
            <p:nvPr/>
          </p:nvSpPr>
          <p:spPr>
            <a:xfrm>
              <a:off x="20790029" y="10442265"/>
              <a:ext cx="10591086" cy="580986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+mj-lt"/>
                  <a:ea typeface="Adobe Kaiti Std R" panose="02020400000000000000" pitchFamily="18" charset="-128"/>
                  <a:cs typeface="Arial" panose="020B0604020202020204" pitchFamily="34" charset="0"/>
                </a:rPr>
                <a:t>1. Buffer Gas Beam Source</a:t>
              </a:r>
              <a:endParaRPr lang="en-GB" sz="4400" b="1" dirty="0">
                <a:solidFill>
                  <a:schemeClr val="bg1"/>
                </a:solidFill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9826C73-CBCF-433D-80C1-9465CE0C1E7D}"/>
                </a:ext>
              </a:extLst>
            </p:cNvPr>
            <p:cNvSpPr/>
            <p:nvPr/>
          </p:nvSpPr>
          <p:spPr>
            <a:xfrm>
              <a:off x="20570062" y="10321955"/>
              <a:ext cx="11095471" cy="5826695"/>
            </a:xfrm>
            <a:prstGeom prst="rect">
              <a:avLst/>
            </a:prstGeom>
            <a:noFill/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dobe Kaiti Std R" panose="02020400000000000000" pitchFamily="18" charset="-128"/>
                <a:ea typeface="Adobe Kaiti Std R" panose="02020400000000000000" pitchFamily="18" charset="-128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9FBE4A9-8468-4E5B-8900-D9CE1F05737C}"/>
              </a:ext>
            </a:extLst>
          </p:cNvPr>
          <p:cNvSpPr txBox="1"/>
          <p:nvPr/>
        </p:nvSpPr>
        <p:spPr>
          <a:xfrm>
            <a:off x="637386" y="25686545"/>
            <a:ext cx="87748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Adobe Kaiti Std R" panose="02020400000000000000" pitchFamily="18" charset="-128"/>
              </a:rPr>
              <a:t>Produce </a:t>
            </a:r>
            <a:r>
              <a:rPr lang="en-US" sz="2800" dirty="0" err="1">
                <a:latin typeface="+mj-lt"/>
                <a:ea typeface="Adobe Kaiti Std R" panose="02020400000000000000" pitchFamily="18" charset="-128"/>
              </a:rPr>
              <a:t>ThO</a:t>
            </a:r>
            <a:r>
              <a:rPr lang="en-US" sz="2800" dirty="0">
                <a:latin typeface="+mj-lt"/>
                <a:ea typeface="Adobe Kaiti Std R" panose="02020400000000000000" pitchFamily="18" charset="-128"/>
              </a:rPr>
              <a:t> molecules through </a:t>
            </a:r>
            <a:r>
              <a:rPr lang="en-US" sz="2800" b="1" dirty="0">
                <a:latin typeface="+mj-lt"/>
                <a:ea typeface="Adobe Kaiti Std R" panose="02020400000000000000" pitchFamily="18" charset="-128"/>
              </a:rPr>
              <a:t>pulsed ablation of a ceramic ThO</a:t>
            </a:r>
            <a:r>
              <a:rPr lang="en-US" sz="2800" b="1" baseline="-25000" dirty="0">
                <a:latin typeface="+mj-lt"/>
                <a:ea typeface="Adobe Kaiti Std R" panose="02020400000000000000" pitchFamily="18" charset="-128"/>
              </a:rPr>
              <a:t>2</a:t>
            </a:r>
            <a:r>
              <a:rPr lang="en-US" sz="2800" b="1" dirty="0">
                <a:latin typeface="+mj-lt"/>
                <a:ea typeface="Adobe Kaiti Std R" panose="02020400000000000000" pitchFamily="18" charset="-128"/>
              </a:rPr>
              <a:t> target </a:t>
            </a:r>
            <a:r>
              <a:rPr lang="en-US" sz="2800" dirty="0">
                <a:latin typeface="+mj-lt"/>
                <a:ea typeface="Adobe Kaiti Std R" panose="02020400000000000000" pitchFamily="18" charset="-128"/>
              </a:rPr>
              <a:t>at 50 Hz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Adobe Kaiti Std R" panose="02020400000000000000" pitchFamily="18" charset="-128"/>
              </a:rPr>
              <a:t>Neon buffer gas thermalizes the molecules at 16K, beam expansion cools to 4K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Adobe Kaiti Std R" panose="02020400000000000000" pitchFamily="18" charset="-128"/>
              </a:rPr>
              <a:t>~10</a:t>
            </a:r>
            <a:r>
              <a:rPr lang="en-US" sz="2800" baseline="30000" dirty="0">
                <a:latin typeface="+mj-lt"/>
                <a:ea typeface="Adobe Kaiti Std R" panose="02020400000000000000" pitchFamily="18" charset="-128"/>
              </a:rPr>
              <a:t>11 </a:t>
            </a:r>
            <a:r>
              <a:rPr lang="en-US" sz="2800" dirty="0">
                <a:latin typeface="+mj-lt"/>
                <a:ea typeface="Adobe Kaiti Std R" panose="02020400000000000000" pitchFamily="18" charset="-128"/>
              </a:rPr>
              <a:t>molecules/</a:t>
            </a:r>
            <a:r>
              <a:rPr lang="en-US" sz="2800" dirty="0" err="1">
                <a:latin typeface="+mj-lt"/>
                <a:ea typeface="Adobe Kaiti Std R" panose="02020400000000000000" pitchFamily="18" charset="-128"/>
              </a:rPr>
              <a:t>sr</a:t>
            </a:r>
            <a:r>
              <a:rPr lang="en-US" sz="2800" dirty="0">
                <a:latin typeface="+mj-lt"/>
                <a:ea typeface="Adobe Kaiti Std R" panose="02020400000000000000" pitchFamily="18" charset="-128"/>
              </a:rPr>
              <a:t> in the </a:t>
            </a:r>
            <a:r>
              <a:rPr lang="en-US" sz="2800" dirty="0" err="1">
                <a:latin typeface="+mj-lt"/>
                <a:ea typeface="Adobe Kaiti Std R" panose="02020400000000000000" pitchFamily="18" charset="-128"/>
              </a:rPr>
              <a:t>vibronic</a:t>
            </a:r>
            <a:r>
              <a:rPr lang="en-US" sz="2800" dirty="0">
                <a:latin typeface="+mj-lt"/>
                <a:ea typeface="Adobe Kaiti Std R" panose="02020400000000000000" pitchFamily="18" charset="-128"/>
              </a:rPr>
              <a:t> ground state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ea typeface="Adobe Kaiti Std R" panose="02020400000000000000"/>
              </a:rPr>
              <a:t>ACME III demonstrated improvement: </a:t>
            </a:r>
            <a:r>
              <a:rPr lang="en-US" sz="2800" dirty="0">
                <a:ea typeface="Adobe Kaiti Std R" panose="02020400000000000000"/>
              </a:rPr>
              <a:t>a new compact rotational cooling scheme has been demonstrated, reaching up to a factor of 3.6 signal gain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Adobe Kaiti Std R" panose="02020400000000000000" pitchFamily="18" charset="-128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5FEE24-B9A1-4F9F-90FC-05B7A8C01116}"/>
              </a:ext>
            </a:extLst>
          </p:cNvPr>
          <p:cNvGrpSpPr/>
          <p:nvPr/>
        </p:nvGrpSpPr>
        <p:grpSpPr>
          <a:xfrm>
            <a:off x="1129040" y="29268654"/>
            <a:ext cx="4539071" cy="2906004"/>
            <a:chOff x="6743697" y="16264611"/>
            <a:chExt cx="6657972" cy="45012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290A0A7-B18B-4B23-9A9C-0B4F7B4D8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735" t="21440" r="6845" b="25107"/>
            <a:stretch/>
          </p:blipFill>
          <p:spPr>
            <a:xfrm>
              <a:off x="6743697" y="16264611"/>
              <a:ext cx="6657972" cy="4492131"/>
            </a:xfrm>
            <a:prstGeom prst="rect">
              <a:avLst/>
            </a:prstGeom>
          </p:spPr>
        </p:pic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7AFDEDB-62C2-4B7E-939D-6EDEABF64621}"/>
                </a:ext>
              </a:extLst>
            </p:cNvPr>
            <p:cNvCxnSpPr/>
            <p:nvPr/>
          </p:nvCxnSpPr>
          <p:spPr>
            <a:xfrm>
              <a:off x="8090899" y="17215145"/>
              <a:ext cx="2706263" cy="26086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E521C23-3811-4B46-8E2D-75480D77FC6F}"/>
                </a:ext>
              </a:extLst>
            </p:cNvPr>
            <p:cNvSpPr/>
            <p:nvPr/>
          </p:nvSpPr>
          <p:spPr>
            <a:xfrm rot="21430812">
              <a:off x="9025163" y="16536115"/>
              <a:ext cx="1760514" cy="667421"/>
            </a:xfrm>
            <a:prstGeom prst="rect">
              <a:avLst/>
            </a:prstGeom>
            <a:ln>
              <a:noFill/>
            </a:ln>
            <a:effectLst>
              <a:glow rad="101600">
                <a:schemeClr val="bg1">
                  <a:alpha val="6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9 cm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0C8DA6-0828-44A6-996F-8F48DBE53481}"/>
                </a:ext>
              </a:extLst>
            </p:cNvPr>
            <p:cNvCxnSpPr/>
            <p:nvPr/>
          </p:nvCxnSpPr>
          <p:spPr>
            <a:xfrm>
              <a:off x="10491881" y="17901322"/>
              <a:ext cx="1559061" cy="15029"/>
            </a:xfrm>
            <a:prstGeom prst="line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9F6A01D-9C97-42D1-A28D-8116BD052C72}"/>
                </a:ext>
              </a:extLst>
            </p:cNvPr>
            <p:cNvSpPr/>
            <p:nvPr/>
          </p:nvSpPr>
          <p:spPr>
            <a:xfrm>
              <a:off x="9942021" y="17250436"/>
              <a:ext cx="1926749" cy="668813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 err="1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Beamline</a:t>
              </a:r>
              <a:endParaRPr lang="en-US" sz="2200" dirty="0">
                <a:ln>
                  <a:solidFill>
                    <a:schemeClr val="tx1"/>
                  </a:solidFill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A7A950D-B7E2-4F7F-8CFF-E1A3D4045C4A}"/>
                </a:ext>
              </a:extLst>
            </p:cNvPr>
            <p:cNvSpPr/>
            <p:nvPr/>
          </p:nvSpPr>
          <p:spPr>
            <a:xfrm>
              <a:off x="10257903" y="19656915"/>
              <a:ext cx="1706124" cy="110893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Ablation</a:t>
              </a:r>
            </a:p>
            <a:p>
              <a:pPr algn="ctr"/>
              <a:r>
                <a:rPr lang="en-US" sz="2200" dirty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window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B74208C-F4C2-48EA-952A-E05E54513C54}"/>
                </a:ext>
              </a:extLst>
            </p:cNvPr>
            <p:cNvSpPr/>
            <p:nvPr/>
          </p:nvSpPr>
          <p:spPr>
            <a:xfrm>
              <a:off x="8721280" y="17627802"/>
              <a:ext cx="1289857" cy="6674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16 K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B67A8CA-9DA8-4803-B5A4-B545986A484E}"/>
                </a:ext>
              </a:extLst>
            </p:cNvPr>
            <p:cNvSpPr/>
            <p:nvPr/>
          </p:nvSpPr>
          <p:spPr>
            <a:xfrm>
              <a:off x="11735015" y="16660562"/>
              <a:ext cx="1153158" cy="6674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4 K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496A436-6C95-46FF-9C1F-151C89024C99}"/>
                </a:ext>
              </a:extLst>
            </p:cNvPr>
            <p:cNvSpPr/>
            <p:nvPr/>
          </p:nvSpPr>
          <p:spPr>
            <a:xfrm>
              <a:off x="7131583" y="18421570"/>
              <a:ext cx="1210617" cy="171622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Neon</a:t>
              </a:r>
            </a:p>
            <a:p>
              <a:pPr algn="ctr"/>
              <a:r>
                <a:rPr lang="en-US" sz="2200" dirty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flow</a:t>
              </a:r>
            </a:p>
            <a:p>
              <a:pPr algn="ctr"/>
              <a:r>
                <a:rPr lang="en-US" sz="2200" dirty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line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4C80AC-E245-4530-9E10-C64A38CF39D2}"/>
              </a:ext>
            </a:extLst>
          </p:cNvPr>
          <p:cNvGrpSpPr/>
          <p:nvPr/>
        </p:nvGrpSpPr>
        <p:grpSpPr>
          <a:xfrm>
            <a:off x="6135611" y="29288333"/>
            <a:ext cx="2949067" cy="2866647"/>
            <a:chOff x="8944417" y="18068290"/>
            <a:chExt cx="3596833" cy="3496310"/>
          </a:xfrm>
        </p:grpSpPr>
        <p:pic>
          <p:nvPicPr>
            <p:cNvPr id="22" name="Picture 2 1 1" descr="C:\Users\meisenhelder\Desktop\runoff-target-cropped.jpg">
              <a:extLst>
                <a:ext uri="{FF2B5EF4-FFF2-40B4-BE49-F238E27FC236}">
                  <a16:creationId xmlns:a16="http://schemas.microsoft.com/office/drawing/2014/main" id="{96B38BAB-99DB-451E-9911-09CFBDA6BE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9" cstate="print"/>
            <a:srcRect/>
            <a:stretch>
              <a:fillRect/>
            </a:stretch>
          </p:blipFill>
          <p:spPr bwMode="auto">
            <a:xfrm>
              <a:off x="8944417" y="18068290"/>
              <a:ext cx="3596833" cy="3496310"/>
            </a:xfrm>
            <a:prstGeom prst="rect">
              <a:avLst/>
            </a:prstGeom>
            <a:noFill/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0E853D8-3EE9-4B4B-970E-D0AC317C68A1}"/>
                </a:ext>
              </a:extLst>
            </p:cNvPr>
            <p:cNvCxnSpPr/>
            <p:nvPr/>
          </p:nvCxnSpPr>
          <p:spPr>
            <a:xfrm flipV="1">
              <a:off x="10290628" y="18679885"/>
              <a:ext cx="1146628" cy="29030"/>
            </a:xfrm>
            <a:prstGeom prst="line">
              <a:avLst/>
            </a:prstGeom>
            <a:ln w="38100">
              <a:solidFill>
                <a:schemeClr val="tx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AAB9374-57D7-4504-984E-CE7A6C0D7B67}"/>
                </a:ext>
              </a:extLst>
            </p:cNvPr>
            <p:cNvSpPr/>
            <p:nvPr/>
          </p:nvSpPr>
          <p:spPr>
            <a:xfrm>
              <a:off x="10347053" y="18254283"/>
              <a:ext cx="1206318" cy="488984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>
                  <a:ln>
                    <a:solidFill>
                      <a:schemeClr val="tx1"/>
                    </a:solidFill>
                  </a:ln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1.5 cm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F5261AF-10F9-4BDF-8354-4FF8EA213B7D}"/>
              </a:ext>
            </a:extLst>
          </p:cNvPr>
          <p:cNvSpPr/>
          <p:nvPr/>
        </p:nvSpPr>
        <p:spPr>
          <a:xfrm>
            <a:off x="9915551" y="24680564"/>
            <a:ext cx="10515351" cy="7716711"/>
          </a:xfrm>
          <a:prstGeom prst="rect">
            <a:avLst/>
          </a:prstGeom>
          <a:noFill/>
          <a:ln w="762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8876AF9-9CBC-427D-BCDC-07B683AF53FB}"/>
              </a:ext>
            </a:extLst>
          </p:cNvPr>
          <p:cNvSpPr txBox="1"/>
          <p:nvPr/>
        </p:nvSpPr>
        <p:spPr>
          <a:xfrm>
            <a:off x="1068196" y="533784"/>
            <a:ext cx="5067415" cy="7694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4400" b="1" u="sng" dirty="0"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rPr>
              <a:t>Motivation &amp; Theory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5B1FD9F-693D-4774-A37B-6660DA3CD9F8}"/>
              </a:ext>
            </a:extLst>
          </p:cNvPr>
          <p:cNvSpPr/>
          <p:nvPr/>
        </p:nvSpPr>
        <p:spPr>
          <a:xfrm>
            <a:off x="5368002" y="1366155"/>
            <a:ext cx="82933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Permanent EDMs violate </a:t>
            </a:r>
            <a:r>
              <a:rPr lang="en-US" sz="2800" i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T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-symmetry.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Many theories beyond the Standard Model predict </a:t>
            </a:r>
            <a:r>
              <a:rPr lang="en-US" sz="2800" i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T  </a:t>
            </a:r>
            <a:r>
              <a:rPr lang="en-US" sz="28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violation and EDMs at current experimental precision.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82552B9-BBFA-4202-BB6A-F9CCECD4918E}"/>
              </a:ext>
            </a:extLst>
          </p:cNvPr>
          <p:cNvGrpSpPr/>
          <p:nvPr/>
        </p:nvGrpSpPr>
        <p:grpSpPr>
          <a:xfrm>
            <a:off x="1167438" y="8733562"/>
            <a:ext cx="4547201" cy="3347959"/>
            <a:chOff x="5336343" y="5968702"/>
            <a:chExt cx="4689936" cy="3226677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81689565-C23D-4E20-9DA2-DCE5C97D18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6343" y="5968702"/>
              <a:ext cx="4689936" cy="2280697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736AAA1-4AF2-448A-A09B-59D11D27B0CE}"/>
                    </a:ext>
                  </a:extLst>
                </p:cNvPr>
                <p:cNvSpPr txBox="1"/>
                <p:nvPr/>
              </p:nvSpPr>
              <p:spPr>
                <a:xfrm>
                  <a:off x="5863851" y="8182729"/>
                  <a:ext cx="3343818" cy="10126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spcBef>
                      <a:spcPts val="6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Adobe Kaiti Std R" panose="02020400000000000000" pitchFamily="18" charset="-128"/>
                          </a:rPr>
                          <m:t>𝛿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Adobe Kaiti Std R" panose="02020400000000000000" pitchFamily="18" charset="-128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Adobe Kaiti Std R" panose="02020400000000000000" pitchFamily="18" charset="-128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Adobe Kaiti Std R" panose="02020400000000000000" pitchFamily="18" charset="-128"/>
                              </a:rPr>
                              <m:t>𝑒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 panose="02040503050406030204" pitchFamily="18" charset="0"/>
                            <a:ea typeface="Adobe Kaiti Std R" panose="02020400000000000000" pitchFamily="18" charset="-128"/>
                          </a:rPr>
                          <m:t>=</m:t>
                        </m:r>
                        <m:f>
                          <m:fPr>
                            <m:ctrlPr>
                              <a:rPr lang="en-US" sz="2600" b="0" i="1" smtClean="0">
                                <a:latin typeface="Cambria Math" panose="02040503050406030204" pitchFamily="18" charset="0"/>
                                <a:ea typeface="Adobe Kaiti Std R" panose="02020400000000000000" pitchFamily="18" charset="-128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Adobe Kaiti Std R" panose="02020400000000000000" pitchFamily="18" charset="-128"/>
                              </a:rPr>
                              <m:t>ℏ</m:t>
                            </m:r>
                          </m:num>
                          <m:den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Adobe Kaiti Std R" panose="02020400000000000000" pitchFamily="18" charset="-128"/>
                              </a:rPr>
                              <m:t>2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Adobe Kaiti Std R" panose="02020400000000000000" pitchFamily="18" charset="-128"/>
                              </a:rPr>
                              <m:t>𝐶</m:t>
                            </m:r>
                            <m:r>
                              <a:rPr lang="en-US" sz="2600" b="0" i="1" smtClean="0">
                                <a:latin typeface="Cambria Math" panose="02040503050406030204" pitchFamily="18" charset="0"/>
                                <a:ea typeface="Adobe Kaiti Std R" panose="02020400000000000000" pitchFamily="18" charset="-128"/>
                              </a:rPr>
                              <m:t>𝜏</m:t>
                            </m:r>
                            <m:sSub>
                              <m:sSub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ℇ</m:t>
                                </m:r>
                              </m:e>
                              <m:sub>
                                <m:r>
                                  <m:rPr>
                                    <m:nor/>
                                  </m:rPr>
                                  <a:rPr lang="en-US" sz="26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eff</m:t>
                                </m:r>
                              </m:sub>
                            </m:sSub>
                            <m:rad>
                              <m:radPr>
                                <m:degHide m:val="on"/>
                                <m:ctrlP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acc>
                                <m:r>
                                  <a:rPr lang="en-US" sz="2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GB" sz="2600" dirty="0">
                    <a:latin typeface="Adobe Kaiti Std R" panose="02020400000000000000" pitchFamily="18" charset="-128"/>
                    <a:ea typeface="Adobe Kaiti Std R" panose="02020400000000000000" pitchFamily="18" charset="-128"/>
                  </a:endParaRPr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C736AAA1-4AF2-448A-A09B-59D11D27B0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3851" y="8182729"/>
                  <a:ext cx="3343818" cy="1012650"/>
                </a:xfrm>
                <a:prstGeom prst="rect">
                  <a:avLst/>
                </a:prstGeom>
                <a:blipFill>
                  <a:blip r:embed="rId10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D501BF7-CB81-4C8C-AAE5-F2682EECE017}"/>
              </a:ext>
            </a:extLst>
          </p:cNvPr>
          <p:cNvGrpSpPr/>
          <p:nvPr/>
        </p:nvGrpSpPr>
        <p:grpSpPr>
          <a:xfrm>
            <a:off x="791865" y="1649787"/>
            <a:ext cx="4056783" cy="1644464"/>
            <a:chOff x="699945" y="6012314"/>
            <a:chExt cx="4556132" cy="2119934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04934C8D-5940-46BB-A353-49AC8CE5C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0937" y="6260355"/>
              <a:ext cx="1335140" cy="1798476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25427D1D-B726-4577-83F4-9BFCB52038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945" y="6012314"/>
              <a:ext cx="1560711" cy="1975275"/>
            </a:xfrm>
            <a:prstGeom prst="rect">
              <a:avLst/>
            </a:prstGeom>
          </p:spPr>
        </p:pic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FE9DB858-4D04-4867-B3D8-884BF7C560A0}"/>
                </a:ext>
              </a:extLst>
            </p:cNvPr>
            <p:cNvCxnSpPr>
              <a:cxnSpLocks/>
            </p:cNvCxnSpPr>
            <p:nvPr/>
          </p:nvCxnSpPr>
          <p:spPr>
            <a:xfrm>
              <a:off x="2174253" y="7155070"/>
              <a:ext cx="1649455" cy="0"/>
            </a:xfrm>
            <a:prstGeom prst="straightConnector1">
              <a:avLst/>
            </a:prstGeom>
            <a:ln w="7620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12FAFC97-ED41-48AD-B565-C36D2CAD289B}"/>
                    </a:ext>
                  </a:extLst>
                </p:cNvPr>
                <p:cNvSpPr txBox="1"/>
                <p:nvPr/>
              </p:nvSpPr>
              <p:spPr>
                <a:xfrm>
                  <a:off x="2479589" y="6508739"/>
                  <a:ext cx="862513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527" name="TextBox 5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79589" y="6508739"/>
                  <a:ext cx="862513" cy="646331"/>
                </a:xfrm>
                <a:prstGeom prst="rect">
                  <a:avLst/>
                </a:prstGeom>
                <a:blipFill>
                  <a:blip r:embed="rId340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62F1DE30-4389-4F22-852E-23623B3BB38E}"/>
                    </a:ext>
                  </a:extLst>
                </p:cNvPr>
                <p:cNvSpPr txBox="1"/>
                <p:nvPr/>
              </p:nvSpPr>
              <p:spPr>
                <a:xfrm>
                  <a:off x="1311740" y="6346156"/>
                  <a:ext cx="86251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28" name="TextBox 5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11740" y="6346156"/>
                  <a:ext cx="862513" cy="430887"/>
                </a:xfrm>
                <a:prstGeom prst="rect">
                  <a:avLst/>
                </a:prstGeom>
                <a:blipFill>
                  <a:blip r:embed="rId341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7E6B4FC9-EEFB-44CF-ACF2-69DA172F7C79}"/>
                    </a:ext>
                  </a:extLst>
                </p:cNvPr>
                <p:cNvSpPr txBox="1"/>
                <p:nvPr/>
              </p:nvSpPr>
              <p:spPr>
                <a:xfrm>
                  <a:off x="1291492" y="6013699"/>
                  <a:ext cx="86251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29" name="TextBox 5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91492" y="6013699"/>
                  <a:ext cx="862513" cy="430887"/>
                </a:xfrm>
                <a:prstGeom prst="rect">
                  <a:avLst/>
                </a:prstGeom>
                <a:blipFill>
                  <a:blip r:embed="rId34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87C4ECF0-CE4A-4762-8EE4-41E44C561A08}"/>
                    </a:ext>
                  </a:extLst>
                </p:cNvPr>
                <p:cNvSpPr txBox="1"/>
                <p:nvPr/>
              </p:nvSpPr>
              <p:spPr>
                <a:xfrm>
                  <a:off x="4338999" y="7701361"/>
                  <a:ext cx="86251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30" name="TextBox 5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38999" y="7701361"/>
                  <a:ext cx="862513" cy="430887"/>
                </a:xfrm>
                <a:prstGeom prst="rect">
                  <a:avLst/>
                </a:prstGeom>
                <a:blipFill>
                  <a:blip r:embed="rId343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849671C4-A28C-48FA-8C0B-FEC6182E744C}"/>
                    </a:ext>
                  </a:extLst>
                </p:cNvPr>
                <p:cNvSpPr txBox="1"/>
                <p:nvPr/>
              </p:nvSpPr>
              <p:spPr>
                <a:xfrm>
                  <a:off x="4380555" y="6213155"/>
                  <a:ext cx="862513" cy="43088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en-US" sz="2200" dirty="0"/>
                </a:p>
              </p:txBody>
            </p:sp>
          </mc:Choice>
          <mc:Fallback xmlns="">
            <p:sp>
              <p:nvSpPr>
                <p:cNvPr id="531" name="TextBox 53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0555" y="6213155"/>
                  <a:ext cx="862513" cy="430887"/>
                </a:xfrm>
                <a:prstGeom prst="rect">
                  <a:avLst/>
                </a:prstGeom>
                <a:blipFill>
                  <a:blip r:embed="rId344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04E653AC-C9BA-48A5-B65F-F64B85CFAB20}"/>
              </a:ext>
            </a:extLst>
          </p:cNvPr>
          <p:cNvSpPr/>
          <p:nvPr/>
        </p:nvSpPr>
        <p:spPr>
          <a:xfrm>
            <a:off x="5910694" y="7592780"/>
            <a:ext cx="836490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  <a:ea typeface="Adobe Kaiti Std R" panose="02020400000000000000" pitchFamily="18" charset="-128"/>
              </a:rPr>
              <a:t>Key EDM results since 2010. Two-loop sensitivity from </a:t>
            </a:r>
            <a:r>
              <a:rPr lang="en-US" sz="1800" dirty="0" err="1">
                <a:latin typeface="+mj-lt"/>
                <a:ea typeface="Adobe Kaiti Std R" panose="02020400000000000000" pitchFamily="18" charset="-128"/>
              </a:rPr>
              <a:t>Nakai</a:t>
            </a:r>
            <a:r>
              <a:rPr lang="en-US" sz="1800" dirty="0">
                <a:latin typeface="+mj-lt"/>
                <a:ea typeface="Adobe Kaiti Std R" panose="02020400000000000000" pitchFamily="18" charset="-128"/>
              </a:rPr>
              <a:t> &amp; Reece (2017).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  <a:ea typeface="Adobe Kaiti Std R" panose="02020400000000000000" pitchFamily="18" charset="-128"/>
              </a:rPr>
              <a:t>One-loop sensitivity from Feng (2013). LHC scale gives stop mass sensitivity.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B578DA9E-34A9-4BCF-928B-9C8072395A0D}"/>
              </a:ext>
            </a:extLst>
          </p:cNvPr>
          <p:cNvPicPr>
            <a:picLocks noChangeAspect="1"/>
          </p:cNvPicPr>
          <p:nvPr/>
        </p:nvPicPr>
        <p:blipFill>
          <a:blip r:embed="rId345" cstate="print"/>
          <a:stretch>
            <a:fillRect/>
          </a:stretch>
        </p:blipFill>
        <p:spPr>
          <a:xfrm>
            <a:off x="744563" y="3595395"/>
            <a:ext cx="4708018" cy="3715907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0ED89A38-304A-40C9-A651-96A15DC01685}"/>
              </a:ext>
            </a:extLst>
          </p:cNvPr>
          <p:cNvSpPr/>
          <p:nvPr/>
        </p:nvSpPr>
        <p:spPr>
          <a:xfrm>
            <a:off x="14610971" y="2272566"/>
            <a:ext cx="18112277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Progress Towards the ACME III Search for the Electron Electric Dipole Moment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EB7D66A-24D9-484B-BA5A-5ADF24C98DEB}"/>
              </a:ext>
            </a:extLst>
          </p:cNvPr>
          <p:cNvSpPr txBox="1"/>
          <p:nvPr/>
        </p:nvSpPr>
        <p:spPr>
          <a:xfrm>
            <a:off x="41973847" y="25031249"/>
            <a:ext cx="43673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800" b="1" dirty="0"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DDDC237A-3FDF-49E9-8DF8-C22EE749630B}"/>
              </a:ext>
            </a:extLst>
          </p:cNvPr>
          <p:cNvSpPr/>
          <p:nvPr/>
        </p:nvSpPr>
        <p:spPr>
          <a:xfrm>
            <a:off x="41950467" y="25845119"/>
            <a:ext cx="436734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ACME II result: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V Andreev et al., </a:t>
            </a:r>
            <a:r>
              <a:rPr lang="en-US" sz="2000" i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Nature 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562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, 355-360 (2018)</a:t>
            </a:r>
            <a:endParaRPr lang="en-US" sz="2000" b="1" dirty="0">
              <a:solidFill>
                <a:prstClr val="black"/>
              </a:solidFill>
              <a:latin typeface="+mj-lt"/>
              <a:ea typeface="Adobe Kaiti Std R" panose="02020400000000000000" pitchFamily="18" charset="-128"/>
            </a:endParaRPr>
          </a:p>
          <a:p>
            <a:r>
              <a:rPr lang="en-US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ACME I result: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J Baron et al., </a:t>
            </a:r>
            <a:r>
              <a:rPr lang="fr-FR" sz="2000" i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Science</a:t>
            </a:r>
            <a:r>
              <a:rPr lang="fr-FR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 </a:t>
            </a:r>
            <a:r>
              <a:rPr lang="fr-FR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343</a:t>
            </a:r>
            <a:r>
              <a:rPr lang="fr-FR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, 269-272 (2014)</a:t>
            </a:r>
          </a:p>
          <a:p>
            <a:r>
              <a:rPr lang="fr-FR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ACME I </a:t>
            </a:r>
            <a:r>
              <a:rPr lang="fr-FR" sz="2000" b="1" dirty="0" err="1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detailed</a:t>
            </a:r>
            <a:r>
              <a:rPr lang="fr-FR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 </a:t>
            </a:r>
            <a:r>
              <a:rPr lang="fr-FR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report: </a:t>
            </a:r>
            <a:r>
              <a:rPr lang="fr-FR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J Baron et al., </a:t>
            </a:r>
            <a:r>
              <a:rPr lang="fr-FR" sz="2000" i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New J. Phys.</a:t>
            </a:r>
            <a:r>
              <a:rPr lang="fr-FR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19 </a:t>
            </a:r>
            <a:r>
              <a:rPr lang="fr-FR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(2017)</a:t>
            </a:r>
            <a:endParaRPr lang="fr-FR" sz="2000" i="1" dirty="0">
              <a:solidFill>
                <a:prstClr val="black"/>
              </a:solidFill>
              <a:latin typeface="+mj-lt"/>
              <a:ea typeface="Adobe Kaiti Std R" panose="02020400000000000000" pitchFamily="18" charset="-128"/>
            </a:endParaRPr>
          </a:p>
          <a:p>
            <a:pPr lvl="0"/>
            <a:r>
              <a:rPr lang="en-GB" sz="2000" b="1" dirty="0" err="1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E</a:t>
            </a:r>
            <a:r>
              <a:rPr lang="en-GB" sz="2000" b="1" baseline="-25000" dirty="0" err="1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eff</a:t>
            </a:r>
            <a:r>
              <a:rPr lang="en-GB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 Calculations: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L. V. </a:t>
            </a:r>
            <a:r>
              <a:rPr lang="en-US" sz="2000" dirty="0" err="1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Skripnikov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 et al., </a:t>
            </a:r>
            <a:r>
              <a:rPr lang="en-US" sz="2000" i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J. Chem. Phys. 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142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024301 (2015), T. </a:t>
            </a:r>
            <a:r>
              <a:rPr lang="en-US" sz="2000" dirty="0" err="1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Fleig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 et al., </a:t>
            </a:r>
            <a:r>
              <a:rPr lang="en-US" sz="2000" i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J. Mol. Spec. 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300: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16-21 (2014)</a:t>
            </a:r>
          </a:p>
          <a:p>
            <a:pPr lvl="0"/>
            <a:r>
              <a:rPr lang="en-US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EDM &amp; SUSY: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J.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Feng, </a:t>
            </a:r>
            <a:r>
              <a:rPr lang="en-US" sz="2000" dirty="0" err="1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Annu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. Rev. </a:t>
            </a:r>
            <a:r>
              <a:rPr lang="en-US" sz="2000" dirty="0" err="1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Nucl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. Part. Sci., </a:t>
            </a:r>
            <a:r>
              <a:rPr lang="en-US" sz="2000" b="1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63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:35, 1-82 (2013),</a:t>
            </a:r>
            <a:r>
              <a:rPr lang="en-US" sz="2000" b="1" dirty="0">
                <a:latin typeface="+mj-lt"/>
                <a:ea typeface="Adobe Kaiti Std R" pitchFamily="18" charset="-128"/>
              </a:rPr>
              <a:t> </a:t>
            </a:r>
            <a:r>
              <a:rPr lang="en-US" sz="2000" dirty="0">
                <a:latin typeface="+mj-lt"/>
                <a:ea typeface="Adobe Kaiti Std R" pitchFamily="18" charset="-128"/>
              </a:rPr>
              <a:t>Y. </a:t>
            </a:r>
            <a:r>
              <a:rPr lang="en-US" sz="2000" dirty="0" err="1">
                <a:latin typeface="+mj-lt"/>
                <a:ea typeface="Adobe Kaiti Std R" pitchFamily="18" charset="-128"/>
              </a:rPr>
              <a:t>Nakai</a:t>
            </a:r>
            <a:r>
              <a:rPr lang="en-US" sz="2000" dirty="0">
                <a:latin typeface="+mj-lt"/>
                <a:ea typeface="Adobe Kaiti Std R" pitchFamily="18" charset="-128"/>
              </a:rPr>
              <a:t>, et al.,  </a:t>
            </a:r>
            <a:r>
              <a:rPr lang="en-US" sz="2000" i="1" dirty="0">
                <a:latin typeface="+mj-lt"/>
                <a:ea typeface="Adobe Kaiti Std R" pitchFamily="18" charset="-128"/>
              </a:rPr>
              <a:t>J. High Energy Phys.</a:t>
            </a:r>
            <a:r>
              <a:rPr lang="en-US" sz="2000" dirty="0">
                <a:latin typeface="+mj-lt"/>
                <a:ea typeface="Adobe Kaiti Std R" pitchFamily="18" charset="-128"/>
              </a:rPr>
              <a:t> </a:t>
            </a:r>
            <a:r>
              <a:rPr lang="en-US" sz="2000" b="1" dirty="0">
                <a:latin typeface="+mj-lt"/>
                <a:ea typeface="Adobe Kaiti Std R" pitchFamily="18" charset="-128"/>
              </a:rPr>
              <a:t>2017</a:t>
            </a:r>
            <a:r>
              <a:rPr lang="en-US" sz="2000" dirty="0">
                <a:latin typeface="+mj-lt"/>
                <a:ea typeface="Adobe Kaiti Std R" pitchFamily="18" charset="-128"/>
              </a:rPr>
              <a:t>:31 (2017)</a:t>
            </a:r>
          </a:p>
          <a:p>
            <a:pPr lvl="0"/>
            <a:r>
              <a:rPr lang="en-US" sz="2000" b="1" dirty="0">
                <a:latin typeface="+mj-lt"/>
                <a:ea typeface="Adobe Kaiti Std R" pitchFamily="18" charset="-128"/>
              </a:rPr>
              <a:t>Interpreting the Electron EDM Constraint: </a:t>
            </a:r>
            <a:r>
              <a:rPr lang="en-US" sz="2000" dirty="0">
                <a:latin typeface="+mj-lt"/>
                <a:ea typeface="Adobe Kaiti Std R" pitchFamily="18" charset="-128"/>
              </a:rPr>
              <a:t>C. </a:t>
            </a:r>
            <a:r>
              <a:rPr lang="en-US" sz="2000" dirty="0" err="1">
                <a:latin typeface="+mj-lt"/>
                <a:ea typeface="Adobe Kaiti Std R" pitchFamily="18" charset="-128"/>
              </a:rPr>
              <a:t>Cesarotti</a:t>
            </a:r>
            <a:r>
              <a:rPr lang="en-US" sz="2000" dirty="0">
                <a:latin typeface="+mj-lt"/>
                <a:ea typeface="Adobe Kaiti Std R" pitchFamily="18" charset="-128"/>
              </a:rPr>
              <a:t> et al., </a:t>
            </a:r>
            <a:r>
              <a:rPr lang="en-US" sz="2000" i="1" dirty="0">
                <a:latin typeface="+mj-lt"/>
                <a:ea typeface="Adobe Kaiti Std R" pitchFamily="18" charset="-128"/>
              </a:rPr>
              <a:t>J. High </a:t>
            </a:r>
            <a:r>
              <a:rPr lang="en-US" sz="2000" i="1" dirty="0" err="1">
                <a:latin typeface="+mj-lt"/>
                <a:ea typeface="Adobe Kaiti Std R" pitchFamily="18" charset="-128"/>
              </a:rPr>
              <a:t>Energ</a:t>
            </a:r>
            <a:r>
              <a:rPr lang="en-US" sz="2000" i="1" dirty="0">
                <a:latin typeface="+mj-lt"/>
                <a:ea typeface="Adobe Kaiti Std R" pitchFamily="18" charset="-128"/>
              </a:rPr>
              <a:t>. Phys. </a:t>
            </a:r>
            <a:r>
              <a:rPr lang="en-US" sz="2000" b="1" dirty="0">
                <a:latin typeface="+mj-lt"/>
                <a:ea typeface="Adobe Kaiti Std R" pitchFamily="18" charset="-128"/>
              </a:rPr>
              <a:t>2019</a:t>
            </a:r>
            <a:r>
              <a:rPr lang="en-US" sz="2000" i="1" dirty="0">
                <a:latin typeface="+mj-lt"/>
                <a:ea typeface="Adobe Kaiti Std R" pitchFamily="18" charset="-128"/>
              </a:rPr>
              <a:t>:</a:t>
            </a:r>
            <a:r>
              <a:rPr lang="en-US" sz="2000" dirty="0">
                <a:latin typeface="+mj-lt"/>
                <a:ea typeface="Adobe Kaiti Std R" pitchFamily="18" charset="-128"/>
              </a:rPr>
              <a:t>59</a:t>
            </a:r>
            <a:r>
              <a:rPr lang="en-US" sz="2000" dirty="0">
                <a:solidFill>
                  <a:prstClr val="black"/>
                </a:solidFill>
                <a:latin typeface="+mj-lt"/>
                <a:ea typeface="Adobe Kaiti Std R" panose="02020400000000000000" pitchFamily="18" charset="-128"/>
              </a:rPr>
              <a:t> (2019)</a:t>
            </a:r>
            <a:endParaRPr lang="en-US" sz="2000" b="1" dirty="0">
              <a:solidFill>
                <a:prstClr val="black"/>
              </a:solidFill>
              <a:latin typeface="+mj-lt"/>
              <a:ea typeface="Adobe Kaiti Std R" panose="02020400000000000000" pitchFamily="18" charset="-128"/>
            </a:endParaRPr>
          </a:p>
          <a:p>
            <a:endParaRPr lang="en-GB" sz="2000" dirty="0">
              <a:solidFill>
                <a:prstClr val="black"/>
              </a:solidFill>
              <a:latin typeface="+mj-lt"/>
              <a:ea typeface="Adobe Kaiti Std R" panose="02020400000000000000" pitchFamily="18" charset="-128"/>
            </a:endParaRPr>
          </a:p>
          <a:p>
            <a:endParaRPr lang="en-GB" sz="2000" b="1" dirty="0">
              <a:solidFill>
                <a:prstClr val="black"/>
              </a:solidFill>
              <a:latin typeface="+mj-lt"/>
              <a:ea typeface="Adobe Kaiti Std R" panose="02020400000000000000" pitchFamily="18" charset="-128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5810C3A-F39B-4386-9E45-040CA2AC5322}"/>
              </a:ext>
            </a:extLst>
          </p:cNvPr>
          <p:cNvGrpSpPr/>
          <p:nvPr/>
        </p:nvGrpSpPr>
        <p:grpSpPr>
          <a:xfrm>
            <a:off x="33453504" y="474451"/>
            <a:ext cx="13214329" cy="8335855"/>
            <a:chOff x="20642626" y="9572006"/>
            <a:chExt cx="6797625" cy="5390729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F26D18D8-E69F-4A29-B6E2-99B72BA76751}"/>
                </a:ext>
              </a:extLst>
            </p:cNvPr>
            <p:cNvSpPr txBox="1"/>
            <p:nvPr/>
          </p:nvSpPr>
          <p:spPr>
            <a:xfrm>
              <a:off x="20671239" y="9572006"/>
              <a:ext cx="2099135" cy="49448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u="sng" dirty="0">
                  <a:latin typeface="+mj-lt"/>
                  <a:ea typeface="Adobe Kaiti Std R" panose="02020400000000000000" pitchFamily="18" charset="-128"/>
                  <a:cs typeface="Arial" panose="020B0604020202020204" pitchFamily="34" charset="0"/>
                </a:rPr>
                <a:t>Noise Reduction</a:t>
              </a:r>
              <a:endParaRPr lang="en-GB" sz="4400" b="1" u="sng" dirty="0"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BCA9FA5-7F3E-4F95-A8DE-0BD7224DA29A}"/>
                </a:ext>
              </a:extLst>
            </p:cNvPr>
            <p:cNvSpPr txBox="1"/>
            <p:nvPr/>
          </p:nvSpPr>
          <p:spPr>
            <a:xfrm>
              <a:off x="20642626" y="10225665"/>
              <a:ext cx="6797625" cy="4737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dirty="0">
                  <a:latin typeface="+mj-lt"/>
                  <a:ea typeface="Adobe Kaiti Std R" panose="02020400000000000000" pitchFamily="18" charset="-128"/>
                </a:rPr>
                <a:t>ACME II had </a:t>
              </a:r>
              <a:r>
                <a:rPr lang="en-GB" sz="2800" b="1" dirty="0">
                  <a:latin typeface="+mj-lt"/>
                  <a:ea typeface="Adobe Kaiti Std R" panose="02020400000000000000" pitchFamily="18" charset="-128"/>
                </a:rPr>
                <a:t>1.7 times more noise</a:t>
              </a:r>
              <a:r>
                <a:rPr lang="en-GB" sz="2800" dirty="0">
                  <a:latin typeface="+mj-lt"/>
                  <a:ea typeface="Adobe Kaiti Std R" panose="02020400000000000000" pitchFamily="18" charset="-128"/>
                </a:rPr>
                <a:t> than expected at the shot noise limit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dirty="0">
                  <a:ea typeface="Adobe Kaiti Std R" panose="02020400000000000000" pitchFamily="18" charset="-128"/>
                </a:rPr>
                <a:t>Excess noise came from both a timing error in the data acquisition system and a timing offset between polarization bins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b="1" dirty="0">
                  <a:solidFill>
                    <a:schemeClr val="accent6">
                      <a:lumMod val="75000"/>
                    </a:schemeClr>
                  </a:solidFill>
                  <a:ea typeface="Adobe Kaiti Std R" panose="02020400000000000000" pitchFamily="18" charset="-128"/>
                </a:rPr>
                <a:t>ACME III demonstrated improvement: </a:t>
              </a:r>
              <a:r>
                <a:rPr lang="en-GB" sz="2800" dirty="0">
                  <a:ea typeface="Adobe Kaiti Std R" panose="02020400000000000000" pitchFamily="18" charset="-128"/>
                </a:rPr>
                <a:t>We were able to suppress this noise by controlling both parameters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dirty="0">
                  <a:ea typeface="Adobe Kaiti Std R" panose="02020400000000000000" pitchFamily="18" charset="-128"/>
                </a:rPr>
                <a:t>ACME II also saw excess noise when running with large (~10 </a:t>
              </a:r>
              <a:r>
                <a:rPr lang="en-GB" sz="2800" dirty="0" err="1">
                  <a:ea typeface="Adobe Kaiti Std R" panose="02020400000000000000" pitchFamily="18" charset="-128"/>
                </a:rPr>
                <a:t>mG</a:t>
              </a:r>
              <a:r>
                <a:rPr lang="en-GB" sz="2800" dirty="0">
                  <a:ea typeface="Adobe Kaiti Std R" panose="02020400000000000000" pitchFamily="18" charset="-128"/>
                </a:rPr>
                <a:t>) applied magnetic fields, caused by fluctuations in the molecular beam velocity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b="1" dirty="0">
                  <a:solidFill>
                    <a:schemeClr val="accent6">
                      <a:lumMod val="75000"/>
                    </a:schemeClr>
                  </a:solidFill>
                  <a:ea typeface="Adobe Kaiti Std R" panose="02020400000000000000" pitchFamily="18" charset="-128"/>
                </a:rPr>
                <a:t>ACME III planned improvement: </a:t>
              </a:r>
              <a:r>
                <a:rPr lang="en-GB" sz="2800" dirty="0">
                  <a:ea typeface="Adobe Kaiti Std R" panose="02020400000000000000" pitchFamily="18" charset="-128"/>
                </a:rPr>
                <a:t>Reduce noise from velocity fluctuations by applying smaller magnetic fields</a:t>
              </a:r>
              <a:endParaRPr lang="en-GB" sz="2800" b="1" dirty="0">
                <a:solidFill>
                  <a:schemeClr val="accent6">
                    <a:lumMod val="75000"/>
                  </a:schemeClr>
                </a:solidFill>
                <a:ea typeface="Adobe Kaiti Std R" panose="02020400000000000000" pitchFamily="18" charset="-128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b="1" dirty="0">
                  <a:ea typeface="Adobe Kaiti Std R" panose="02020400000000000000" pitchFamily="18" charset="-128"/>
                </a:rPr>
                <a:t>New 3-layer magnetic shields </a:t>
              </a:r>
              <a:r>
                <a:rPr lang="en-GB" sz="2800" dirty="0">
                  <a:ea typeface="Adobe Kaiti Std R" panose="02020400000000000000" pitchFamily="18" charset="-128"/>
                </a:rPr>
                <a:t>will need to reduce ambient fields to 1 µG and gradients to &lt; 1 µG/cm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dirty="0">
                  <a:ea typeface="Adobe Kaiti Std R" panose="02020400000000000000" pitchFamily="18" charset="-128"/>
                </a:rPr>
                <a:t>A </a:t>
              </a:r>
              <a:r>
                <a:rPr lang="en-GB" sz="2800" b="1" dirty="0">
                  <a:ea typeface="Adobe Kaiti Std R" panose="02020400000000000000" pitchFamily="18" charset="-128"/>
                </a:rPr>
                <a:t>self-shielded cosine theta coil</a:t>
              </a:r>
              <a:r>
                <a:rPr lang="en-GB" sz="2800" dirty="0">
                  <a:ea typeface="Adobe Kaiti Std R" panose="02020400000000000000" pitchFamily="18" charset="-128"/>
                </a:rPr>
                <a:t> will allow us to apply uniform fields in the interaction region, while keeping fringe fields at the shields below 5 µG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800" dirty="0"/>
                <a:t>For more information see poster </a:t>
              </a:r>
              <a:r>
                <a:rPr lang="en-US" sz="2800" b="1" dirty="0"/>
                <a:t>F01.00004</a:t>
              </a:r>
              <a:endParaRPr lang="en-GB" sz="2800" b="1" dirty="0">
                <a:ea typeface="Adobe Kaiti Std R" panose="02020400000000000000" pitchFamily="18" charset="-128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800" dirty="0">
                <a:latin typeface="+mj-lt"/>
                <a:ea typeface="Adobe Kaiti Std R" panose="02020400000000000000" pitchFamily="18" charset="-128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800" dirty="0">
                <a:latin typeface="+mj-lt"/>
                <a:ea typeface="Adobe Kaiti Std R" panose="02020400000000000000" pitchFamily="18" charset="-128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200" dirty="0">
                <a:latin typeface="+mj-lt"/>
                <a:ea typeface="Adobe Kaiti Std R" panose="02020400000000000000" pitchFamily="18" charset="-128"/>
              </a:endParaRPr>
            </a:p>
          </p:txBody>
        </p:sp>
      </p:grpSp>
      <p:pic>
        <p:nvPicPr>
          <p:cNvPr id="71" name="Graphic 70">
            <a:extLst>
              <a:ext uri="{FF2B5EF4-FFF2-40B4-BE49-F238E27FC236}">
                <a16:creationId xmlns:a16="http://schemas.microsoft.com/office/drawing/2014/main" id="{D6A0E40A-F945-459D-A58C-DADE429E0EFC}"/>
              </a:ext>
            </a:extLst>
          </p:cNvPr>
          <p:cNvPicPr>
            <a:picLocks noChangeAspect="1"/>
          </p:cNvPicPr>
          <p:nvPr/>
        </p:nvPicPr>
        <p:blipFill>
          <a:blip r:embed="rId346" cstate="print">
            <a:extLst>
              <a:ext uri="{96DAC541-7B7A-43D3-8B79-37D633B846F1}">
                <asvg:svgBlip xmlns:asvg="http://schemas.microsoft.com/office/drawing/2016/SVG/main" r:embed="rId347"/>
              </a:ext>
            </a:extLst>
          </a:blip>
          <a:stretch>
            <a:fillRect/>
          </a:stretch>
        </p:blipFill>
        <p:spPr>
          <a:xfrm>
            <a:off x="40172790" y="16537847"/>
            <a:ext cx="3555353" cy="2045546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5FC53413-ACDA-4F59-BE36-6FEA02615417}"/>
              </a:ext>
            </a:extLst>
          </p:cNvPr>
          <p:cNvGrpSpPr/>
          <p:nvPr/>
        </p:nvGrpSpPr>
        <p:grpSpPr>
          <a:xfrm>
            <a:off x="37389692" y="13341147"/>
            <a:ext cx="8596290" cy="11109929"/>
            <a:chOff x="20570062" y="10491242"/>
            <a:chExt cx="11095471" cy="5936794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BD99830D-7C83-45D9-A394-A97070AB24DA}"/>
                </a:ext>
              </a:extLst>
            </p:cNvPr>
            <p:cNvSpPr txBox="1"/>
            <p:nvPr/>
          </p:nvSpPr>
          <p:spPr>
            <a:xfrm>
              <a:off x="20789721" y="10601341"/>
              <a:ext cx="10614463" cy="44211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+mj-lt"/>
                  <a:ea typeface="Adobe Kaiti Std R" panose="02020400000000000000" pitchFamily="18" charset="-128"/>
                  <a:cs typeface="Arial" panose="020B0604020202020204" pitchFamily="34" charset="0"/>
                </a:rPr>
                <a:t>5. State Readout</a:t>
              </a:r>
              <a:endParaRPr lang="en-GB" sz="4400" b="1" dirty="0">
                <a:solidFill>
                  <a:schemeClr val="bg1"/>
                </a:solidFill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endParaRP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5DDB93B-7036-4D46-A63B-B32CBA6CC43C}"/>
                </a:ext>
              </a:extLst>
            </p:cNvPr>
            <p:cNvSpPr/>
            <p:nvPr/>
          </p:nvSpPr>
          <p:spPr>
            <a:xfrm>
              <a:off x="20570062" y="10491242"/>
              <a:ext cx="11095471" cy="5936794"/>
            </a:xfrm>
            <a:prstGeom prst="rect">
              <a:avLst/>
            </a:prstGeom>
            <a:noFill/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dobe Kaiti Std R" panose="02020400000000000000" pitchFamily="18" charset="-128"/>
                <a:ea typeface="Adobe Kaiti Std R" panose="02020400000000000000" pitchFamily="18" charset="-128"/>
              </a:endParaRPr>
            </a:p>
          </p:txBody>
        </p:sp>
      </p:grpSp>
      <p:pic>
        <p:nvPicPr>
          <p:cNvPr id="80" name="Picture 124" descr="http://1.bp.blogspot.com/-lsW1jNy-jX8/UKOS17VfFTI/AAAAAAAATQk/g-T4W8RkAaM/s1600/Harvard+Crest+Today.png">
            <a:extLst>
              <a:ext uri="{FF2B5EF4-FFF2-40B4-BE49-F238E27FC236}">
                <a16:creationId xmlns:a16="http://schemas.microsoft.com/office/drawing/2014/main" id="{7E35D572-0A51-480A-BFEA-80B2D8ECC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243" y="364938"/>
            <a:ext cx="1616480" cy="161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80">
            <a:extLst>
              <a:ext uri="{FF2B5EF4-FFF2-40B4-BE49-F238E27FC236}">
                <a16:creationId xmlns:a16="http://schemas.microsoft.com/office/drawing/2014/main" id="{86DB7F9B-38FB-4C7F-960F-943E4B9A3654}"/>
              </a:ext>
            </a:extLst>
          </p:cNvPr>
          <p:cNvPicPr>
            <a:picLocks noChangeAspect="1"/>
          </p:cNvPicPr>
          <p:nvPr/>
        </p:nvPicPr>
        <p:blipFill>
          <a:blip r:embed="rId34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9995" y="356786"/>
            <a:ext cx="1511401" cy="1520138"/>
          </a:xfrm>
          <a:prstGeom prst="rect">
            <a:avLst/>
          </a:prstGeom>
        </p:spPr>
      </p:pic>
      <p:pic>
        <p:nvPicPr>
          <p:cNvPr id="82" name="Picture 140" descr="C:\Users\Admin\Desktop\acme_orange.png">
            <a:extLst>
              <a:ext uri="{FF2B5EF4-FFF2-40B4-BE49-F238E27FC236}">
                <a16:creationId xmlns:a16="http://schemas.microsoft.com/office/drawing/2014/main" id="{896DDECD-C1B2-45EE-BDFA-23981A955C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6591" y="239101"/>
            <a:ext cx="829910" cy="155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5 2" descr="C:\Users\meisenhelder\Downloads\Centered_purple_RGB.png">
            <a:extLst>
              <a:ext uri="{FF2B5EF4-FFF2-40B4-BE49-F238E27FC236}">
                <a16:creationId xmlns:a16="http://schemas.microsoft.com/office/drawing/2014/main" id="{E8C55DE2-05CA-4C25-A791-9CD6BB894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1" cstate="print"/>
          <a:srcRect/>
          <a:stretch>
            <a:fillRect/>
          </a:stretch>
        </p:blipFill>
        <p:spPr bwMode="auto">
          <a:xfrm>
            <a:off x="15952783" y="775930"/>
            <a:ext cx="2822373" cy="889569"/>
          </a:xfrm>
          <a:prstGeom prst="rect">
            <a:avLst/>
          </a:prstGeom>
          <a:noFill/>
        </p:spPr>
      </p:pic>
      <p:sp>
        <p:nvSpPr>
          <p:cNvPr id="85" name="Rectangle 84">
            <a:extLst>
              <a:ext uri="{FF2B5EF4-FFF2-40B4-BE49-F238E27FC236}">
                <a16:creationId xmlns:a16="http://schemas.microsoft.com/office/drawing/2014/main" id="{A0C609F1-A355-4099-9FC1-8BF2B8B60883}"/>
              </a:ext>
            </a:extLst>
          </p:cNvPr>
          <p:cNvSpPr/>
          <p:nvPr/>
        </p:nvSpPr>
        <p:spPr>
          <a:xfrm>
            <a:off x="1049702" y="12521217"/>
            <a:ext cx="7581306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GB" sz="7200" b="1" u="sng" dirty="0">
                <a:latin typeface="Adobee Garamond Pro Bold"/>
                <a:ea typeface="Adobe Kaiti Std R" panose="02020400000000000000" pitchFamily="18" charset="-128"/>
                <a:cs typeface="Arial" panose="020B0604020202020204" pitchFamily="34" charset="0"/>
              </a:rPr>
              <a:t>ACME III Apparatus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1C6AD7C-5F27-414C-8FDB-7B819048E85E}"/>
              </a:ext>
            </a:extLst>
          </p:cNvPr>
          <p:cNvSpPr txBox="1"/>
          <p:nvPr/>
        </p:nvSpPr>
        <p:spPr>
          <a:xfrm>
            <a:off x="14766888" y="5206742"/>
            <a:ext cx="18110533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+mj-lt"/>
                <a:ea typeface="Adobe Kaiti Std R" panose="02020400000000000000" pitchFamily="18" charset="-128"/>
              </a:rPr>
              <a:t>ACME Collaboration</a:t>
            </a:r>
            <a:r>
              <a:rPr lang="en-GB" sz="3000" dirty="0">
                <a:latin typeface="+mj-lt"/>
                <a:ea typeface="Adobe Kaiti Std R" panose="02020400000000000000" pitchFamily="18" charset="-128"/>
              </a:rPr>
              <a:t>:</a:t>
            </a:r>
            <a:r>
              <a:rPr lang="en-GB" sz="3000" dirty="0"/>
              <a:t> Cole Meisenhelder</a:t>
            </a:r>
            <a:r>
              <a:rPr lang="en-GB" sz="3000" baseline="30000" dirty="0"/>
              <a:t>1</a:t>
            </a:r>
            <a:r>
              <a:rPr lang="en-GB" sz="3000" dirty="0"/>
              <a:t>,</a:t>
            </a:r>
            <a:r>
              <a:rPr lang="en-US" sz="3000" baseline="30000" dirty="0">
                <a:latin typeface="+mj-lt"/>
              </a:rPr>
              <a:t> </a:t>
            </a:r>
            <a:r>
              <a:rPr lang="en-US" sz="3000" dirty="0">
                <a:latin typeface="+mj-lt"/>
              </a:rPr>
              <a:t>Daniel G. Ang</a:t>
            </a:r>
            <a:r>
              <a:rPr lang="en-US" sz="3000" baseline="30000" dirty="0">
                <a:latin typeface="+mj-lt"/>
              </a:rPr>
              <a:t>1</a:t>
            </a:r>
            <a:r>
              <a:rPr lang="en-US" sz="3000" dirty="0">
                <a:latin typeface="+mj-lt"/>
              </a:rPr>
              <a:t>,</a:t>
            </a:r>
            <a:r>
              <a:rPr lang="en-GB" sz="3000" dirty="0">
                <a:latin typeface="+mj-lt"/>
              </a:rPr>
              <a:t> </a:t>
            </a:r>
            <a:r>
              <a:rPr lang="en-US" sz="3000" dirty="0">
                <a:latin typeface="+mj-lt"/>
              </a:rPr>
              <a:t>David P. DeMille</a:t>
            </a:r>
            <a:r>
              <a:rPr lang="en-US" sz="3000" baseline="30000" dirty="0">
                <a:latin typeface="+mj-lt"/>
              </a:rPr>
              <a:t>2</a:t>
            </a:r>
            <a:r>
              <a:rPr lang="en-US" sz="3000" dirty="0">
                <a:latin typeface="+mj-lt"/>
              </a:rPr>
              <a:t>, John M. Doyle</a:t>
            </a:r>
            <a:r>
              <a:rPr lang="en-US" sz="3000" baseline="30000" dirty="0">
                <a:latin typeface="+mj-lt"/>
              </a:rPr>
              <a:t>1</a:t>
            </a:r>
            <a:r>
              <a:rPr lang="en-US" sz="3000" dirty="0">
                <a:latin typeface="+mj-lt"/>
              </a:rPr>
              <a:t>, Gerald Gabrielse</a:t>
            </a:r>
            <a:r>
              <a:rPr lang="en-US" sz="3000" baseline="30000" dirty="0">
                <a:latin typeface="+mj-lt"/>
              </a:rPr>
              <a:t>3</a:t>
            </a:r>
            <a:r>
              <a:rPr lang="en-US" sz="3000" dirty="0">
                <a:latin typeface="+mj-lt"/>
              </a:rPr>
              <a:t>, </a:t>
            </a:r>
            <a:r>
              <a:rPr lang="en-US" sz="3000" dirty="0"/>
              <a:t>Zhen Han</a:t>
            </a:r>
            <a:r>
              <a:rPr lang="en-US" sz="3000" baseline="30000" dirty="0"/>
              <a:t>2</a:t>
            </a:r>
            <a:r>
              <a:rPr lang="en-US" sz="3000" dirty="0">
                <a:latin typeface="+mj-lt"/>
              </a:rPr>
              <a:t>, </a:t>
            </a:r>
            <a:r>
              <a:rPr lang="en-US" sz="3000" dirty="0" err="1">
                <a:latin typeface="+mj-lt"/>
              </a:rPr>
              <a:t>Bingjie</a:t>
            </a:r>
            <a:r>
              <a:rPr lang="en-US" sz="3000" dirty="0">
                <a:latin typeface="+mj-lt"/>
              </a:rPr>
              <a:t> Hao</a:t>
            </a:r>
            <a:r>
              <a:rPr lang="en-US" sz="3000" baseline="30000" dirty="0">
                <a:latin typeface="+mj-lt"/>
              </a:rPr>
              <a:t>3</a:t>
            </a:r>
            <a:r>
              <a:rPr lang="en-US" sz="3000" dirty="0">
                <a:latin typeface="+mj-lt"/>
              </a:rPr>
              <a:t>,  Ayami Hiramoto</a:t>
            </a:r>
            <a:r>
              <a:rPr lang="en-US" sz="3000" baseline="30000" dirty="0">
                <a:latin typeface="+mj-lt"/>
              </a:rPr>
              <a:t>4</a:t>
            </a:r>
            <a:r>
              <a:rPr lang="en-US" sz="3000" dirty="0">
                <a:latin typeface="+mj-lt"/>
              </a:rPr>
              <a:t>, </a:t>
            </a:r>
            <a:r>
              <a:rPr lang="en-US" sz="3000" dirty="0" err="1">
                <a:latin typeface="+mj-lt"/>
              </a:rPr>
              <a:t>Peiran</a:t>
            </a:r>
            <a:r>
              <a:rPr lang="en-US" sz="3000" dirty="0">
                <a:latin typeface="+mj-lt"/>
              </a:rPr>
              <a:t> Hu</a:t>
            </a:r>
            <a:r>
              <a:rPr lang="en-US" sz="3000" baseline="30000" dirty="0">
                <a:latin typeface="+mj-lt"/>
              </a:rPr>
              <a:t>2</a:t>
            </a:r>
            <a:r>
              <a:rPr lang="en-US" sz="3000" dirty="0">
                <a:latin typeface="+mj-lt"/>
              </a:rPr>
              <a:t>, Nicholas Hutzler</a:t>
            </a:r>
            <a:r>
              <a:rPr lang="en-US" sz="3000" baseline="30000" dirty="0">
                <a:latin typeface="+mj-lt"/>
              </a:rPr>
              <a:t>4</a:t>
            </a:r>
            <a:r>
              <a:rPr lang="en-US" sz="3000" dirty="0">
                <a:latin typeface="+mj-lt"/>
              </a:rPr>
              <a:t>, Daniel D. Lascar</a:t>
            </a:r>
            <a:r>
              <a:rPr lang="en-US" sz="3000" baseline="30000" dirty="0">
                <a:latin typeface="+mj-lt"/>
              </a:rPr>
              <a:t>3</a:t>
            </a:r>
            <a:r>
              <a:rPr lang="en-US" sz="3000" dirty="0">
                <a:latin typeface="+mj-lt"/>
              </a:rPr>
              <a:t>, Zack Lasner</a:t>
            </a:r>
            <a:r>
              <a:rPr lang="en-US" sz="3000" baseline="30000" dirty="0">
                <a:latin typeface="+mj-lt"/>
              </a:rPr>
              <a:t>1</a:t>
            </a:r>
            <a:r>
              <a:rPr lang="en-US" sz="3000" dirty="0">
                <a:latin typeface="+mj-lt"/>
              </a:rPr>
              <a:t>, Takahiko Masuda</a:t>
            </a:r>
            <a:r>
              <a:rPr lang="en-US" sz="3000" baseline="30000" dirty="0">
                <a:latin typeface="+mj-lt"/>
              </a:rPr>
              <a:t>4</a:t>
            </a:r>
            <a:r>
              <a:rPr lang="en-US" sz="3000" dirty="0">
                <a:latin typeface="+mj-lt"/>
              </a:rPr>
              <a:t>, Cristian D. Panda</a:t>
            </a:r>
            <a:r>
              <a:rPr lang="en-US" sz="3000" baseline="30000" dirty="0">
                <a:latin typeface="+mj-lt"/>
              </a:rPr>
              <a:t>6</a:t>
            </a:r>
            <a:r>
              <a:rPr lang="en-US" sz="3000" dirty="0">
                <a:latin typeface="+mj-lt"/>
              </a:rPr>
              <a:t>, Noboru Sasao</a:t>
            </a:r>
            <a:r>
              <a:rPr lang="en-US" sz="3000" baseline="30000" dirty="0">
                <a:latin typeface="+mj-lt"/>
              </a:rPr>
              <a:t>4</a:t>
            </a:r>
            <a:r>
              <a:rPr lang="en-US" sz="3000" dirty="0">
                <a:latin typeface="+mj-lt"/>
              </a:rPr>
              <a:t>, Satoshi Uetake</a:t>
            </a:r>
            <a:r>
              <a:rPr lang="en-US" sz="3000" baseline="30000" dirty="0">
                <a:latin typeface="+mj-lt"/>
              </a:rPr>
              <a:t>4</a:t>
            </a:r>
            <a:r>
              <a:rPr lang="en-US" sz="3000" dirty="0">
                <a:latin typeface="+mj-lt"/>
              </a:rPr>
              <a:t>, </a:t>
            </a:r>
            <a:r>
              <a:rPr lang="en-US" sz="3000" dirty="0"/>
              <a:t>Xing Wu</a:t>
            </a:r>
            <a:r>
              <a:rPr lang="en-US" sz="3000" baseline="30000" dirty="0"/>
              <a:t>1,2</a:t>
            </a:r>
            <a:r>
              <a:rPr lang="en-US" sz="3000" dirty="0"/>
              <a:t>, Koji Yoshimura</a:t>
            </a:r>
            <a:r>
              <a:rPr lang="en-US" sz="3000" baseline="30000" dirty="0"/>
              <a:t>4</a:t>
            </a:r>
            <a:r>
              <a:rPr lang="en-US" sz="3000" dirty="0"/>
              <a:t>, </a:t>
            </a:r>
            <a:r>
              <a:rPr lang="en-US" sz="3000" dirty="0" err="1"/>
              <a:t>Siyuan</a:t>
            </a:r>
            <a:r>
              <a:rPr lang="en-US" sz="3000" dirty="0"/>
              <a:t> Liu</a:t>
            </a:r>
            <a:r>
              <a:rPr lang="en-US" sz="3000" baseline="30000" dirty="0"/>
              <a:t>3</a:t>
            </a:r>
            <a:endParaRPr lang="en-US" sz="3000" baseline="30000" dirty="0">
              <a:latin typeface="+mj-lt"/>
            </a:endParaRPr>
          </a:p>
          <a:p>
            <a:r>
              <a:rPr lang="en-US" sz="2600" i="1" dirty="0">
                <a:latin typeface="+mj-lt"/>
              </a:rPr>
              <a:t>Affiliation: </a:t>
            </a:r>
            <a:r>
              <a:rPr lang="en-US" sz="2600" i="1" baseline="30000" dirty="0">
                <a:latin typeface="+mj-lt"/>
              </a:rPr>
              <a:t>1</a:t>
            </a:r>
            <a:r>
              <a:rPr lang="en-US" sz="2600" i="1" dirty="0">
                <a:latin typeface="+mj-lt"/>
              </a:rPr>
              <a:t>Harvard University, </a:t>
            </a:r>
            <a:r>
              <a:rPr lang="en-US" sz="2600" i="1" baseline="30000" dirty="0">
                <a:latin typeface="+mj-lt"/>
              </a:rPr>
              <a:t>2</a:t>
            </a:r>
            <a:r>
              <a:rPr lang="en-US" sz="2600" i="1" dirty="0">
                <a:latin typeface="+mj-lt"/>
              </a:rPr>
              <a:t>University of Chicago, </a:t>
            </a:r>
            <a:r>
              <a:rPr lang="en-US" sz="2600" i="1" baseline="30000" dirty="0">
                <a:latin typeface="+mj-lt"/>
              </a:rPr>
              <a:t>3</a:t>
            </a:r>
            <a:r>
              <a:rPr lang="en-US" sz="2600" i="1" dirty="0">
                <a:latin typeface="+mj-lt"/>
              </a:rPr>
              <a:t>Northwestern University,</a:t>
            </a:r>
            <a:r>
              <a:rPr lang="en-US" sz="2600" i="1" baseline="30000" dirty="0"/>
              <a:t> 4</a:t>
            </a:r>
            <a:r>
              <a:rPr lang="en-US" sz="2600" i="1" dirty="0"/>
              <a:t>Okayama University,</a:t>
            </a:r>
            <a:r>
              <a:rPr lang="en-US" sz="2600" i="1" dirty="0">
                <a:latin typeface="+mj-lt"/>
              </a:rPr>
              <a:t> </a:t>
            </a:r>
            <a:r>
              <a:rPr lang="en-US" sz="2600" i="1" baseline="30000" dirty="0">
                <a:latin typeface="+mj-lt"/>
              </a:rPr>
              <a:t>5</a:t>
            </a:r>
            <a:r>
              <a:rPr lang="en-US" sz="2600" i="1" dirty="0">
                <a:latin typeface="+mj-lt"/>
              </a:rPr>
              <a:t>California Institute of Technology</a:t>
            </a:r>
            <a:r>
              <a:rPr lang="en-US" sz="2600" i="1" dirty="0"/>
              <a:t> , </a:t>
            </a:r>
            <a:r>
              <a:rPr lang="en-US" sz="2600" i="1" baseline="30000" dirty="0"/>
              <a:t>6</a:t>
            </a:r>
            <a:r>
              <a:rPr lang="en-US" sz="2600" i="1" dirty="0"/>
              <a:t>University of California, Berkeley</a:t>
            </a:r>
            <a:endParaRPr lang="en-US" sz="2600" i="1" dirty="0">
              <a:latin typeface="+mj-lt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6D018912-15E6-4D4C-9503-6E53ADEE8F77}"/>
              </a:ext>
            </a:extLst>
          </p:cNvPr>
          <p:cNvGrpSpPr/>
          <p:nvPr/>
        </p:nvGrpSpPr>
        <p:grpSpPr>
          <a:xfrm>
            <a:off x="20798666" y="24680565"/>
            <a:ext cx="8541259" cy="7716710"/>
            <a:chOff x="20570062" y="10491242"/>
            <a:chExt cx="11095471" cy="5936794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04B11319-1104-4146-8281-43BE99CFA965}"/>
                </a:ext>
              </a:extLst>
            </p:cNvPr>
            <p:cNvSpPr txBox="1"/>
            <p:nvPr/>
          </p:nvSpPr>
          <p:spPr>
            <a:xfrm>
              <a:off x="20851947" y="10621269"/>
              <a:ext cx="10559962" cy="591964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+mj-lt"/>
                  <a:ea typeface="Adobe Kaiti Std R" panose="02020400000000000000" pitchFamily="18" charset="-128"/>
                  <a:cs typeface="Arial" panose="020B0604020202020204" pitchFamily="34" charset="0"/>
                </a:rPr>
                <a:t>3. State Preparation</a:t>
              </a:r>
              <a:endParaRPr lang="en-GB" sz="4400" b="1" dirty="0">
                <a:solidFill>
                  <a:schemeClr val="bg1"/>
                </a:solidFill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endParaRPr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CD086D3-1F68-42E8-BE02-42B96DE46B74}"/>
                </a:ext>
              </a:extLst>
            </p:cNvPr>
            <p:cNvSpPr/>
            <p:nvPr/>
          </p:nvSpPr>
          <p:spPr>
            <a:xfrm>
              <a:off x="20570062" y="10491242"/>
              <a:ext cx="11095471" cy="5936794"/>
            </a:xfrm>
            <a:prstGeom prst="rect">
              <a:avLst/>
            </a:prstGeom>
            <a:noFill/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dobe Kaiti Std R" panose="02020400000000000000" pitchFamily="18" charset="-128"/>
                <a:ea typeface="Adobe Kaiti Std R" panose="02020400000000000000" pitchFamily="18" charset="-128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18F4CBD-FD18-4F6D-9364-174630B296A4}"/>
                  </a:ext>
                </a:extLst>
              </p:cNvPr>
              <p:cNvSpPr txBox="1"/>
              <p:nvPr/>
            </p:nvSpPr>
            <p:spPr>
              <a:xfrm>
                <a:off x="20994894" y="25683174"/>
                <a:ext cx="8337959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itchFamily="18" charset="-128"/>
                  </a:rPr>
                  <a:t>STIRAP </a:t>
                </a:r>
                <a:r>
                  <a:rPr lang="en-US" sz="2800" b="1" dirty="0">
                    <a:latin typeface="+mj-lt"/>
                    <a:ea typeface="Adobe Kaiti Std R" pitchFamily="18" charset="-128"/>
                  </a:rPr>
                  <a:t>coherently transfers population </a:t>
                </a:r>
                <a:r>
                  <a:rPr lang="en-US" sz="2800" dirty="0">
                    <a:latin typeface="+mj-lt"/>
                    <a:ea typeface="Adobe Kaiti Std R" pitchFamily="18" charset="-128"/>
                  </a:rPr>
                  <a:t>to experimental H-state with ~75% efficiency (ACME II)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solidFill>
                      <a:schemeClr val="accent6">
                        <a:lumMod val="75000"/>
                      </a:schemeClr>
                    </a:solidFill>
                    <a:latin typeface="+mj-lt"/>
                    <a:ea typeface="Adobe Kaiti Std R" pitchFamily="18" charset="-128"/>
                  </a:rPr>
                  <a:t>ACME III planned improvement:</a:t>
                </a:r>
                <a:r>
                  <a:rPr lang="en-US" sz="2800" dirty="0">
                    <a:latin typeface="+mj-lt"/>
                    <a:ea typeface="Adobe Kaiti Std R" pitchFamily="18" charset="-128"/>
                  </a:rPr>
                  <a:t> perform </a:t>
                </a:r>
                <a:r>
                  <a:rPr lang="en-US" sz="2800" b="1" dirty="0">
                    <a:latin typeface="+mj-lt"/>
                    <a:ea typeface="Adobe Kaiti Std R" pitchFamily="18" charset="-128"/>
                  </a:rPr>
                  <a:t>STIRAP</a:t>
                </a:r>
                <a:r>
                  <a:rPr lang="en-US" sz="2800" dirty="0">
                    <a:latin typeface="+mj-lt"/>
                    <a:ea typeface="Adobe Kaiti Std R" pitchFamily="18" charset="-128"/>
                  </a:rPr>
                  <a:t> through  the </a:t>
                </a:r>
                <a:r>
                  <a:rPr lang="en-US" sz="2800" b="1" dirty="0">
                    <a:latin typeface="+mj-lt"/>
                    <a:ea typeface="Adobe Kaiti Std R" pitchFamily="18" charset="-128"/>
                  </a:rPr>
                  <a:t>X-A-H</a:t>
                </a:r>
                <a:r>
                  <a:rPr lang="en-US" sz="2800" dirty="0">
                    <a:latin typeface="+mj-lt"/>
                    <a:ea typeface="Adobe Kaiti Std R" pitchFamily="18" charset="-128"/>
                  </a:rPr>
                  <a:t> </a:t>
                </a:r>
                <a:r>
                  <a:rPr lang="en-US" sz="2800" b="1" dirty="0">
                    <a:latin typeface="+mj-lt"/>
                    <a:ea typeface="Adobe Kaiti Std R" pitchFamily="18" charset="-128"/>
                  </a:rPr>
                  <a:t>states</a:t>
                </a:r>
                <a:r>
                  <a:rPr lang="en-US" sz="2800" dirty="0">
                    <a:latin typeface="+mj-lt"/>
                    <a:ea typeface="Adobe Kaiti Std R" pitchFamily="18" charset="-128"/>
                  </a:rPr>
                  <a:t> (1892 nm, 943 nm), which will allow better suppression of systematics through improved STIRAP saturation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itchFamily="18" charset="-128"/>
                  </a:rPr>
                  <a:t>703 nm cleanup laser </a:t>
                </a:r>
                <a:r>
                  <a:rPr lang="en-US" sz="2800" dirty="0" err="1">
                    <a:latin typeface="+mj-lt"/>
                    <a:ea typeface="Adobe Kaiti Std R" pitchFamily="18" charset="-128"/>
                  </a:rPr>
                  <a:t>reprojects</a:t>
                </a:r>
                <a:r>
                  <a:rPr lang="en-US" sz="2800" dirty="0">
                    <a:latin typeface="+mj-lt"/>
                    <a:ea typeface="Adobe Kaiti Std R" pitchFamily="18" charset="-128"/>
                  </a:rPr>
                  <a:t> the state onto a coherent superposition of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dobe Kaiti Std R" pitchFamily="18" charset="-128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Adobe Kaiti Std R" pitchFamily="18" charset="-128"/>
                      </a:rPr>
                      <m:t>=+1, </m:t>
                    </m:r>
                    <m:r>
                      <a:rPr lang="en-US" sz="2800" i="1">
                        <a:latin typeface="Cambria Math" panose="02040503050406030204" pitchFamily="18" charset="0"/>
                        <a:ea typeface="Adobe Kaiti Std R" pitchFamily="18" charset="-128"/>
                      </a:rPr>
                      <m:t>𝑀</m:t>
                    </m:r>
                    <m:r>
                      <a:rPr lang="en-US" sz="2800" i="1">
                        <a:latin typeface="Cambria Math" panose="02040503050406030204" pitchFamily="18" charset="0"/>
                        <a:ea typeface="Adobe Kaiti Std R" pitchFamily="18" charset="-128"/>
                      </a:rPr>
                      <m:t>=−1</m:t>
                    </m:r>
                  </m:oMath>
                </a14:m>
                <a:r>
                  <a:rPr lang="en-US" sz="2800" dirty="0">
                    <a:latin typeface="+mj-lt"/>
                    <a:ea typeface="Adobe Kaiti Std R" pitchFamily="18" charset="-128"/>
                  </a:rPr>
                  <a:t> states</a:t>
                </a:r>
              </a:p>
              <a:p>
                <a:endParaRPr lang="en-US" sz="2800" dirty="0">
                  <a:latin typeface="+mj-lt"/>
                  <a:ea typeface="Adobe Kaiti Std R" pitchFamily="18" charset="-128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18F4CBD-FD18-4F6D-9364-174630B29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4894" y="25683174"/>
                <a:ext cx="8337959" cy="3970318"/>
              </a:xfrm>
              <a:prstGeom prst="rect">
                <a:avLst/>
              </a:prstGeom>
              <a:blipFill>
                <a:blip r:embed="rId352"/>
                <a:stretch>
                  <a:fillRect l="-1316" t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1" name="TextBox 150">
            <a:extLst>
              <a:ext uri="{FF2B5EF4-FFF2-40B4-BE49-F238E27FC236}">
                <a16:creationId xmlns:a16="http://schemas.microsoft.com/office/drawing/2014/main" id="{CFAC7DF6-5816-4507-9F96-55DF86031D8D}"/>
              </a:ext>
            </a:extLst>
          </p:cNvPr>
          <p:cNvSpPr txBox="1"/>
          <p:nvPr/>
        </p:nvSpPr>
        <p:spPr>
          <a:xfrm>
            <a:off x="21843813" y="29349114"/>
            <a:ext cx="3265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+mj-lt"/>
                <a:ea typeface="Adobe Kaiti Std R" panose="02020400000000000000" pitchFamily="18" charset="-128"/>
              </a:rPr>
              <a:t>STIRAP Level Structure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01EB2F73-5F30-4751-B9BD-4E56938A2677}"/>
              </a:ext>
            </a:extLst>
          </p:cNvPr>
          <p:cNvSpPr txBox="1"/>
          <p:nvPr/>
        </p:nvSpPr>
        <p:spPr>
          <a:xfrm>
            <a:off x="25881638" y="29385660"/>
            <a:ext cx="33865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+mj-lt"/>
                <a:ea typeface="Adobe Kaiti Std R" panose="02020400000000000000" pitchFamily="18" charset="-128"/>
              </a:rPr>
              <a:t>Cleanup Level Structure</a:t>
            </a: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A81A0C8-F695-4FD5-9125-7FD0043A4D27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23308372" y="31470494"/>
            <a:ext cx="800964" cy="171587"/>
            <a:chOff x="6988179" y="29456063"/>
            <a:chExt cx="876301" cy="193674"/>
          </a:xfrm>
        </p:grpSpPr>
        <p:sp>
          <p:nvSpPr>
            <p:cNvPr id="193" name="Freeform 7 1">
              <a:extLst>
                <a:ext uri="{FF2B5EF4-FFF2-40B4-BE49-F238E27FC236}">
                  <a16:creationId xmlns:a16="http://schemas.microsoft.com/office/drawing/2014/main" id="{77524A06-CA06-4E0E-A242-26794ACCE60E}"/>
                </a:ext>
              </a:extLst>
            </p:cNvPr>
            <p:cNvSpPr>
              <a:spLocks/>
            </p:cNvSpPr>
            <p:nvPr>
              <p:custDataLst>
                <p:tags r:id="rId82"/>
              </p:custDataLst>
            </p:nvPr>
          </p:nvSpPr>
          <p:spPr bwMode="auto">
            <a:xfrm>
              <a:off x="6988179" y="29456063"/>
              <a:ext cx="6350" cy="193674"/>
            </a:xfrm>
            <a:custGeom>
              <a:avLst/>
              <a:gdLst>
                <a:gd name="T0" fmla="*/ 20 w 20"/>
                <a:gd name="T1" fmla="*/ 18 h 498"/>
                <a:gd name="T2" fmla="*/ 10 w 20"/>
                <a:gd name="T3" fmla="*/ 0 h 498"/>
                <a:gd name="T4" fmla="*/ 0 w 20"/>
                <a:gd name="T5" fmla="*/ 18 h 498"/>
                <a:gd name="T6" fmla="*/ 0 w 20"/>
                <a:gd name="T7" fmla="*/ 480 h 498"/>
                <a:gd name="T8" fmla="*/ 10 w 20"/>
                <a:gd name="T9" fmla="*/ 498 h 498"/>
                <a:gd name="T10" fmla="*/ 20 w 20"/>
                <a:gd name="T11" fmla="*/ 480 h 498"/>
                <a:gd name="T12" fmla="*/ 20 w 20"/>
                <a:gd name="T13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8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0"/>
                  </a:lnTo>
                  <a:cubicBezTo>
                    <a:pt x="0" y="489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0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 1">
              <a:extLst>
                <a:ext uri="{FF2B5EF4-FFF2-40B4-BE49-F238E27FC236}">
                  <a16:creationId xmlns:a16="http://schemas.microsoft.com/office/drawing/2014/main" id="{8588FA8E-78B4-4651-A8E1-9B3EFC063DE3}"/>
                </a:ext>
              </a:extLst>
            </p:cNvPr>
            <p:cNvSpPr>
              <a:spLocks/>
            </p:cNvSpPr>
            <p:nvPr>
              <p:custDataLst>
                <p:tags r:id="rId83"/>
              </p:custDataLst>
            </p:nvPr>
          </p:nvSpPr>
          <p:spPr bwMode="auto">
            <a:xfrm>
              <a:off x="7026279" y="29487813"/>
              <a:ext cx="119063" cy="130174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6 h 332"/>
                <a:gd name="T12" fmla="*/ 166 w 332"/>
                <a:gd name="T13" fmla="*/ 0 h 332"/>
                <a:gd name="T14" fmla="*/ 156 w 332"/>
                <a:gd name="T15" fmla="*/ 16 h 332"/>
                <a:gd name="T16" fmla="*/ 156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6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6"/>
                  </a:cubicBezTo>
                  <a:lnTo>
                    <a:pt x="156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9 1">
              <a:extLst>
                <a:ext uri="{FF2B5EF4-FFF2-40B4-BE49-F238E27FC236}">
                  <a16:creationId xmlns:a16="http://schemas.microsoft.com/office/drawing/2014/main" id="{7AAF0973-05BF-46C6-AAE0-2C0857318C8A}"/>
                </a:ext>
              </a:extLst>
            </p:cNvPr>
            <p:cNvSpPr>
              <a:spLocks/>
            </p:cNvSpPr>
            <p:nvPr>
              <p:custDataLst>
                <p:tags r:id="rId84"/>
              </p:custDataLst>
            </p:nvPr>
          </p:nvSpPr>
          <p:spPr bwMode="auto">
            <a:xfrm>
              <a:off x="7172329" y="29471938"/>
              <a:ext cx="58738" cy="130174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2 h 332"/>
                <a:gd name="T12" fmla="*/ 19 w 165"/>
                <a:gd name="T13" fmla="*/ 316 h 332"/>
                <a:gd name="T14" fmla="*/ 3 w 165"/>
                <a:gd name="T15" fmla="*/ 316 h 332"/>
                <a:gd name="T16" fmla="*/ 3 w 165"/>
                <a:gd name="T17" fmla="*/ 332 h 332"/>
                <a:gd name="T18" fmla="*/ 84 w 165"/>
                <a:gd name="T19" fmla="*/ 330 h 332"/>
                <a:gd name="T20" fmla="*/ 165 w 165"/>
                <a:gd name="T21" fmla="*/ 332 h 332"/>
                <a:gd name="T22" fmla="*/ 165 w 165"/>
                <a:gd name="T23" fmla="*/ 316 h 332"/>
                <a:gd name="T24" fmla="*/ 149 w 165"/>
                <a:gd name="T25" fmla="*/ 316 h 332"/>
                <a:gd name="T26" fmla="*/ 102 w 165"/>
                <a:gd name="T27" fmla="*/ 292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2"/>
                  </a:lnTo>
                  <a:cubicBezTo>
                    <a:pt x="66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1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5" y="332"/>
                  </a:cubicBezTo>
                  <a:lnTo>
                    <a:pt x="165" y="316"/>
                  </a:lnTo>
                  <a:lnTo>
                    <a:pt x="149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 1">
              <a:extLst>
                <a:ext uri="{FF2B5EF4-FFF2-40B4-BE49-F238E27FC236}">
                  <a16:creationId xmlns:a16="http://schemas.microsoft.com/office/drawing/2014/main" id="{3A90CA3A-3E25-4EE6-AADD-9195E61BAEB6}"/>
                </a:ext>
              </a:extLst>
            </p:cNvPr>
            <p:cNvSpPr>
              <a:spLocks/>
            </p:cNvSpPr>
            <p:nvPr>
              <p:custDataLst>
                <p:tags r:id="rId85"/>
              </p:custDataLst>
            </p:nvPr>
          </p:nvSpPr>
          <p:spPr bwMode="auto">
            <a:xfrm>
              <a:off x="7256467" y="29456063"/>
              <a:ext cx="39688" cy="193674"/>
            </a:xfrm>
            <a:custGeom>
              <a:avLst/>
              <a:gdLst>
                <a:gd name="T0" fmla="*/ 109 w 112"/>
                <a:gd name="T1" fmla="*/ 258 h 498"/>
                <a:gd name="T2" fmla="*/ 112 w 112"/>
                <a:gd name="T3" fmla="*/ 249 h 498"/>
                <a:gd name="T4" fmla="*/ 109 w 112"/>
                <a:gd name="T5" fmla="*/ 241 h 498"/>
                <a:gd name="T6" fmla="*/ 22 w 112"/>
                <a:gd name="T7" fmla="*/ 11 h 498"/>
                <a:gd name="T8" fmla="*/ 10 w 112"/>
                <a:gd name="T9" fmla="*/ 0 h 498"/>
                <a:gd name="T10" fmla="*/ 0 w 112"/>
                <a:gd name="T11" fmla="*/ 10 h 498"/>
                <a:gd name="T12" fmla="*/ 3 w 112"/>
                <a:gd name="T13" fmla="*/ 18 h 498"/>
                <a:gd name="T14" fmla="*/ 91 w 112"/>
                <a:gd name="T15" fmla="*/ 249 h 498"/>
                <a:gd name="T16" fmla="*/ 3 w 112"/>
                <a:gd name="T17" fmla="*/ 479 h 498"/>
                <a:gd name="T18" fmla="*/ 0 w 112"/>
                <a:gd name="T19" fmla="*/ 488 h 498"/>
                <a:gd name="T20" fmla="*/ 10 w 112"/>
                <a:gd name="T21" fmla="*/ 498 h 498"/>
                <a:gd name="T22" fmla="*/ 21 w 112"/>
                <a:gd name="T23" fmla="*/ 488 h 498"/>
                <a:gd name="T24" fmla="*/ 109 w 112"/>
                <a:gd name="T25" fmla="*/ 25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498">
                  <a:moveTo>
                    <a:pt x="109" y="258"/>
                  </a:moveTo>
                  <a:cubicBezTo>
                    <a:pt x="112" y="252"/>
                    <a:pt x="112" y="251"/>
                    <a:pt x="112" y="249"/>
                  </a:cubicBezTo>
                  <a:cubicBezTo>
                    <a:pt x="112" y="248"/>
                    <a:pt x="112" y="247"/>
                    <a:pt x="109" y="241"/>
                  </a:cubicBezTo>
                  <a:lnTo>
                    <a:pt x="22" y="11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1"/>
                    <a:pt x="0" y="12"/>
                    <a:pt x="3" y="18"/>
                  </a:cubicBezTo>
                  <a:lnTo>
                    <a:pt x="91" y="249"/>
                  </a:lnTo>
                  <a:lnTo>
                    <a:pt x="3" y="479"/>
                  </a:lnTo>
                  <a:cubicBezTo>
                    <a:pt x="0" y="485"/>
                    <a:pt x="0" y="486"/>
                    <a:pt x="0" y="488"/>
                  </a:cubicBezTo>
                  <a:cubicBezTo>
                    <a:pt x="0" y="494"/>
                    <a:pt x="5" y="498"/>
                    <a:pt x="10" y="498"/>
                  </a:cubicBezTo>
                  <a:cubicBezTo>
                    <a:pt x="17" y="498"/>
                    <a:pt x="19" y="493"/>
                    <a:pt x="21" y="488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1 1">
              <a:extLst>
                <a:ext uri="{FF2B5EF4-FFF2-40B4-BE49-F238E27FC236}">
                  <a16:creationId xmlns:a16="http://schemas.microsoft.com/office/drawing/2014/main" id="{A0DFBB7F-5C89-4781-BABA-56B8AC5A34B7}"/>
                </a:ext>
              </a:extLst>
            </p:cNvPr>
            <p:cNvSpPr>
              <a:spLocks/>
            </p:cNvSpPr>
            <p:nvPr>
              <p:custDataLst>
                <p:tags r:id="rId86"/>
              </p:custDataLst>
            </p:nvPr>
          </p:nvSpPr>
          <p:spPr bwMode="auto">
            <a:xfrm>
              <a:off x="7366004" y="29487813"/>
              <a:ext cx="119063" cy="130174"/>
            </a:xfrm>
            <a:custGeom>
              <a:avLst/>
              <a:gdLst>
                <a:gd name="T0" fmla="*/ 176 w 331"/>
                <a:gd name="T1" fmla="*/ 176 h 332"/>
                <a:gd name="T2" fmla="*/ 315 w 331"/>
                <a:gd name="T3" fmla="*/ 176 h 332"/>
                <a:gd name="T4" fmla="*/ 331 w 331"/>
                <a:gd name="T5" fmla="*/ 166 h 332"/>
                <a:gd name="T6" fmla="*/ 315 w 331"/>
                <a:gd name="T7" fmla="*/ 156 h 332"/>
                <a:gd name="T8" fmla="*/ 176 w 331"/>
                <a:gd name="T9" fmla="*/ 156 h 332"/>
                <a:gd name="T10" fmla="*/ 176 w 331"/>
                <a:gd name="T11" fmla="*/ 16 h 332"/>
                <a:gd name="T12" fmla="*/ 166 w 331"/>
                <a:gd name="T13" fmla="*/ 0 h 332"/>
                <a:gd name="T14" fmla="*/ 156 w 331"/>
                <a:gd name="T15" fmla="*/ 16 h 332"/>
                <a:gd name="T16" fmla="*/ 156 w 331"/>
                <a:gd name="T17" fmla="*/ 156 h 332"/>
                <a:gd name="T18" fmla="*/ 16 w 331"/>
                <a:gd name="T19" fmla="*/ 156 h 332"/>
                <a:gd name="T20" fmla="*/ 0 w 331"/>
                <a:gd name="T21" fmla="*/ 166 h 332"/>
                <a:gd name="T22" fmla="*/ 16 w 331"/>
                <a:gd name="T23" fmla="*/ 176 h 332"/>
                <a:gd name="T24" fmla="*/ 156 w 331"/>
                <a:gd name="T25" fmla="*/ 176 h 332"/>
                <a:gd name="T26" fmla="*/ 156 w 331"/>
                <a:gd name="T27" fmla="*/ 316 h 332"/>
                <a:gd name="T28" fmla="*/ 166 w 331"/>
                <a:gd name="T29" fmla="*/ 332 h 332"/>
                <a:gd name="T30" fmla="*/ 176 w 331"/>
                <a:gd name="T31" fmla="*/ 316 h 332"/>
                <a:gd name="T32" fmla="*/ 176 w 331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1" y="176"/>
                    <a:pt x="331" y="166"/>
                  </a:cubicBezTo>
                  <a:cubicBezTo>
                    <a:pt x="331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6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6"/>
                  </a:cubicBezTo>
                  <a:lnTo>
                    <a:pt x="156" y="156"/>
                  </a:lnTo>
                  <a:lnTo>
                    <a:pt x="16" y="156"/>
                  </a:lnTo>
                  <a:cubicBezTo>
                    <a:pt x="9" y="156"/>
                    <a:pt x="0" y="156"/>
                    <a:pt x="0" y="166"/>
                  </a:cubicBezTo>
                  <a:cubicBezTo>
                    <a:pt x="0" y="176"/>
                    <a:pt x="9" y="176"/>
                    <a:pt x="16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2 1">
              <a:extLst>
                <a:ext uri="{FF2B5EF4-FFF2-40B4-BE49-F238E27FC236}">
                  <a16:creationId xmlns:a16="http://schemas.microsoft.com/office/drawing/2014/main" id="{15FCFA2A-EEC8-4961-A726-C5A49297E21E}"/>
                </a:ext>
              </a:extLst>
            </p:cNvPr>
            <p:cNvSpPr>
              <a:spLocks/>
            </p:cNvSpPr>
            <p:nvPr>
              <p:custDataLst>
                <p:tags r:id="rId87"/>
              </p:custDataLst>
            </p:nvPr>
          </p:nvSpPr>
          <p:spPr bwMode="auto">
            <a:xfrm>
              <a:off x="7556504" y="29456063"/>
              <a:ext cx="7938" cy="193674"/>
            </a:xfrm>
            <a:custGeom>
              <a:avLst/>
              <a:gdLst>
                <a:gd name="T0" fmla="*/ 20 w 20"/>
                <a:gd name="T1" fmla="*/ 18 h 498"/>
                <a:gd name="T2" fmla="*/ 10 w 20"/>
                <a:gd name="T3" fmla="*/ 0 h 498"/>
                <a:gd name="T4" fmla="*/ 0 w 20"/>
                <a:gd name="T5" fmla="*/ 18 h 498"/>
                <a:gd name="T6" fmla="*/ 0 w 20"/>
                <a:gd name="T7" fmla="*/ 480 h 498"/>
                <a:gd name="T8" fmla="*/ 10 w 20"/>
                <a:gd name="T9" fmla="*/ 498 h 498"/>
                <a:gd name="T10" fmla="*/ 20 w 20"/>
                <a:gd name="T11" fmla="*/ 480 h 498"/>
                <a:gd name="T12" fmla="*/ 20 w 20"/>
                <a:gd name="T13" fmla="*/ 1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8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0"/>
                  </a:lnTo>
                  <a:cubicBezTo>
                    <a:pt x="0" y="489"/>
                    <a:pt x="0" y="498"/>
                    <a:pt x="10" y="498"/>
                  </a:cubicBezTo>
                  <a:cubicBezTo>
                    <a:pt x="20" y="498"/>
                    <a:pt x="20" y="489"/>
                    <a:pt x="20" y="480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3 1">
              <a:extLst>
                <a:ext uri="{FF2B5EF4-FFF2-40B4-BE49-F238E27FC236}">
                  <a16:creationId xmlns:a16="http://schemas.microsoft.com/office/drawing/2014/main" id="{763DF1F5-08F2-4EBC-97FC-5630282DEF3B}"/>
                </a:ext>
              </a:extLst>
            </p:cNvPr>
            <p:cNvSpPr>
              <a:spLocks/>
            </p:cNvSpPr>
            <p:nvPr>
              <p:custDataLst>
                <p:tags r:id="rId88"/>
              </p:custDataLst>
            </p:nvPr>
          </p:nvSpPr>
          <p:spPr bwMode="auto">
            <a:xfrm>
              <a:off x="7600954" y="29548138"/>
              <a:ext cx="109538" cy="7937"/>
            </a:xfrm>
            <a:custGeom>
              <a:avLst/>
              <a:gdLst>
                <a:gd name="T0" fmla="*/ 287 w 304"/>
                <a:gd name="T1" fmla="*/ 20 h 20"/>
                <a:gd name="T2" fmla="*/ 304 w 304"/>
                <a:gd name="T3" fmla="*/ 10 h 20"/>
                <a:gd name="T4" fmla="*/ 287 w 304"/>
                <a:gd name="T5" fmla="*/ 0 h 20"/>
                <a:gd name="T6" fmla="*/ 17 w 304"/>
                <a:gd name="T7" fmla="*/ 0 h 20"/>
                <a:gd name="T8" fmla="*/ 0 w 304"/>
                <a:gd name="T9" fmla="*/ 10 h 20"/>
                <a:gd name="T10" fmla="*/ 17 w 304"/>
                <a:gd name="T11" fmla="*/ 20 h 20"/>
                <a:gd name="T12" fmla="*/ 287 w 30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20">
                  <a:moveTo>
                    <a:pt x="287" y="20"/>
                  </a:moveTo>
                  <a:cubicBezTo>
                    <a:pt x="295" y="20"/>
                    <a:pt x="304" y="20"/>
                    <a:pt x="304" y="10"/>
                  </a:cubicBezTo>
                  <a:cubicBezTo>
                    <a:pt x="304" y="0"/>
                    <a:pt x="295" y="0"/>
                    <a:pt x="287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87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4 1">
              <a:extLst>
                <a:ext uri="{FF2B5EF4-FFF2-40B4-BE49-F238E27FC236}">
                  <a16:creationId xmlns:a16="http://schemas.microsoft.com/office/drawing/2014/main" id="{EE97ECC4-4DCA-4617-B258-781708AD8614}"/>
                </a:ext>
              </a:extLst>
            </p:cNvPr>
            <p:cNvSpPr>
              <a:spLocks/>
            </p:cNvSpPr>
            <p:nvPr>
              <p:custDataLst>
                <p:tags r:id="rId89"/>
              </p:custDataLst>
            </p:nvPr>
          </p:nvSpPr>
          <p:spPr bwMode="auto">
            <a:xfrm>
              <a:off x="7740654" y="29471938"/>
              <a:ext cx="60325" cy="130174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5 w 165"/>
                <a:gd name="T9" fmla="*/ 34 h 332"/>
                <a:gd name="T10" fmla="*/ 65 w 165"/>
                <a:gd name="T11" fmla="*/ 292 h 332"/>
                <a:gd name="T12" fmla="*/ 19 w 165"/>
                <a:gd name="T13" fmla="*/ 316 h 332"/>
                <a:gd name="T14" fmla="*/ 3 w 165"/>
                <a:gd name="T15" fmla="*/ 316 h 332"/>
                <a:gd name="T16" fmla="*/ 3 w 165"/>
                <a:gd name="T17" fmla="*/ 332 h 332"/>
                <a:gd name="T18" fmla="*/ 84 w 165"/>
                <a:gd name="T19" fmla="*/ 330 h 332"/>
                <a:gd name="T20" fmla="*/ 165 w 165"/>
                <a:gd name="T21" fmla="*/ 332 h 332"/>
                <a:gd name="T22" fmla="*/ 165 w 165"/>
                <a:gd name="T23" fmla="*/ 316 h 332"/>
                <a:gd name="T24" fmla="*/ 149 w 165"/>
                <a:gd name="T25" fmla="*/ 316 h 332"/>
                <a:gd name="T26" fmla="*/ 102 w 165"/>
                <a:gd name="T27" fmla="*/ 292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2"/>
                  </a:lnTo>
                  <a:cubicBezTo>
                    <a:pt x="65" y="310"/>
                    <a:pt x="64" y="316"/>
                    <a:pt x="19" y="316"/>
                  </a:cubicBezTo>
                  <a:lnTo>
                    <a:pt x="3" y="316"/>
                  </a:lnTo>
                  <a:lnTo>
                    <a:pt x="3" y="332"/>
                  </a:lnTo>
                  <a:cubicBezTo>
                    <a:pt x="21" y="330"/>
                    <a:pt x="64" y="330"/>
                    <a:pt x="84" y="330"/>
                  </a:cubicBezTo>
                  <a:cubicBezTo>
                    <a:pt x="104" y="330"/>
                    <a:pt x="147" y="330"/>
                    <a:pt x="165" y="332"/>
                  </a:cubicBezTo>
                  <a:lnTo>
                    <a:pt x="165" y="316"/>
                  </a:lnTo>
                  <a:lnTo>
                    <a:pt x="149" y="316"/>
                  </a:lnTo>
                  <a:cubicBezTo>
                    <a:pt x="104" y="316"/>
                    <a:pt x="102" y="311"/>
                    <a:pt x="102" y="292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15 1">
              <a:extLst>
                <a:ext uri="{FF2B5EF4-FFF2-40B4-BE49-F238E27FC236}">
                  <a16:creationId xmlns:a16="http://schemas.microsoft.com/office/drawing/2014/main" id="{A01FE137-0212-49C1-AB00-3A0DB694DCD7}"/>
                </a:ext>
              </a:extLst>
            </p:cNvPr>
            <p:cNvSpPr>
              <a:spLocks/>
            </p:cNvSpPr>
            <p:nvPr>
              <p:custDataLst>
                <p:tags r:id="rId90"/>
              </p:custDataLst>
            </p:nvPr>
          </p:nvSpPr>
          <p:spPr bwMode="auto">
            <a:xfrm>
              <a:off x="7824792" y="29456063"/>
              <a:ext cx="39688" cy="193674"/>
            </a:xfrm>
            <a:custGeom>
              <a:avLst/>
              <a:gdLst>
                <a:gd name="T0" fmla="*/ 109 w 111"/>
                <a:gd name="T1" fmla="*/ 258 h 498"/>
                <a:gd name="T2" fmla="*/ 111 w 111"/>
                <a:gd name="T3" fmla="*/ 249 h 498"/>
                <a:gd name="T4" fmla="*/ 109 w 111"/>
                <a:gd name="T5" fmla="*/ 241 h 498"/>
                <a:gd name="T6" fmla="*/ 22 w 111"/>
                <a:gd name="T7" fmla="*/ 11 h 498"/>
                <a:gd name="T8" fmla="*/ 10 w 111"/>
                <a:gd name="T9" fmla="*/ 0 h 498"/>
                <a:gd name="T10" fmla="*/ 0 w 111"/>
                <a:gd name="T11" fmla="*/ 10 h 498"/>
                <a:gd name="T12" fmla="*/ 3 w 111"/>
                <a:gd name="T13" fmla="*/ 18 h 498"/>
                <a:gd name="T14" fmla="*/ 91 w 111"/>
                <a:gd name="T15" fmla="*/ 249 h 498"/>
                <a:gd name="T16" fmla="*/ 3 w 111"/>
                <a:gd name="T17" fmla="*/ 479 h 498"/>
                <a:gd name="T18" fmla="*/ 0 w 111"/>
                <a:gd name="T19" fmla="*/ 488 h 498"/>
                <a:gd name="T20" fmla="*/ 10 w 111"/>
                <a:gd name="T21" fmla="*/ 498 h 498"/>
                <a:gd name="T22" fmla="*/ 21 w 111"/>
                <a:gd name="T23" fmla="*/ 488 h 498"/>
                <a:gd name="T24" fmla="*/ 109 w 111"/>
                <a:gd name="T25" fmla="*/ 258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8">
                  <a:moveTo>
                    <a:pt x="109" y="258"/>
                  </a:moveTo>
                  <a:cubicBezTo>
                    <a:pt x="111" y="252"/>
                    <a:pt x="111" y="251"/>
                    <a:pt x="111" y="249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1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11"/>
                    <a:pt x="0" y="12"/>
                    <a:pt x="3" y="18"/>
                  </a:cubicBezTo>
                  <a:lnTo>
                    <a:pt x="91" y="249"/>
                  </a:lnTo>
                  <a:lnTo>
                    <a:pt x="3" y="479"/>
                  </a:lnTo>
                  <a:cubicBezTo>
                    <a:pt x="0" y="485"/>
                    <a:pt x="0" y="486"/>
                    <a:pt x="0" y="488"/>
                  </a:cubicBezTo>
                  <a:cubicBezTo>
                    <a:pt x="0" y="494"/>
                    <a:pt x="5" y="498"/>
                    <a:pt x="10" y="498"/>
                  </a:cubicBezTo>
                  <a:cubicBezTo>
                    <a:pt x="17" y="498"/>
                    <a:pt x="19" y="493"/>
                    <a:pt x="21" y="488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2FB0791-0239-4344-843D-CEAB36C9ACB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26439865" y="31629919"/>
            <a:ext cx="799512" cy="172995"/>
            <a:chOff x="10374318" y="29786263"/>
            <a:chExt cx="874713" cy="195263"/>
          </a:xfrm>
        </p:grpSpPr>
        <p:sp>
          <p:nvSpPr>
            <p:cNvPr id="184" name="Freeform 40">
              <a:extLst>
                <a:ext uri="{FF2B5EF4-FFF2-40B4-BE49-F238E27FC236}">
                  <a16:creationId xmlns:a16="http://schemas.microsoft.com/office/drawing/2014/main" id="{8A19C4AA-DC2E-444D-A5D4-EDD91F623411}"/>
                </a:ext>
              </a:extLst>
            </p:cNvPr>
            <p:cNvSpPr>
              <a:spLocks/>
            </p:cNvSpPr>
            <p:nvPr>
              <p:custDataLst>
                <p:tags r:id="rId73"/>
              </p:custDataLst>
            </p:nvPr>
          </p:nvSpPr>
          <p:spPr bwMode="auto">
            <a:xfrm>
              <a:off x="10374318" y="29786263"/>
              <a:ext cx="6350" cy="195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41">
              <a:extLst>
                <a:ext uri="{FF2B5EF4-FFF2-40B4-BE49-F238E27FC236}">
                  <a16:creationId xmlns:a16="http://schemas.microsoft.com/office/drawing/2014/main" id="{DA6BD101-C3C5-4B06-8538-233BCEF3C625}"/>
                </a:ext>
              </a:extLst>
            </p:cNvPr>
            <p:cNvSpPr>
              <a:spLocks/>
            </p:cNvSpPr>
            <p:nvPr>
              <p:custDataLst>
                <p:tags r:id="rId74"/>
              </p:custDataLst>
            </p:nvPr>
          </p:nvSpPr>
          <p:spPr bwMode="auto">
            <a:xfrm>
              <a:off x="10412418" y="29818013"/>
              <a:ext cx="119063" cy="131763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7 h 332"/>
                <a:gd name="T12" fmla="*/ 166 w 332"/>
                <a:gd name="T13" fmla="*/ 0 h 332"/>
                <a:gd name="T14" fmla="*/ 156 w 332"/>
                <a:gd name="T15" fmla="*/ 17 h 332"/>
                <a:gd name="T16" fmla="*/ 156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2">
              <a:extLst>
                <a:ext uri="{FF2B5EF4-FFF2-40B4-BE49-F238E27FC236}">
                  <a16:creationId xmlns:a16="http://schemas.microsoft.com/office/drawing/2014/main" id="{30AD100D-602F-43AB-B11C-360AF72BCCCE}"/>
                </a:ext>
              </a:extLst>
            </p:cNvPr>
            <p:cNvSpPr>
              <a:spLocks/>
            </p:cNvSpPr>
            <p:nvPr>
              <p:custDataLst>
                <p:tags r:id="rId75"/>
              </p:custDataLst>
            </p:nvPr>
          </p:nvSpPr>
          <p:spPr bwMode="auto">
            <a:xfrm>
              <a:off x="10558468" y="29802138"/>
              <a:ext cx="58738" cy="130175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3"/>
                  </a:lnTo>
                  <a:cubicBezTo>
                    <a:pt x="66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3">
              <a:extLst>
                <a:ext uri="{FF2B5EF4-FFF2-40B4-BE49-F238E27FC236}">
                  <a16:creationId xmlns:a16="http://schemas.microsoft.com/office/drawing/2014/main" id="{EB71EA54-4EAD-41CC-9364-2D4140BDD224}"/>
                </a:ext>
              </a:extLst>
            </p:cNvPr>
            <p:cNvSpPr>
              <a:spLocks/>
            </p:cNvSpPr>
            <p:nvPr>
              <p:custDataLst>
                <p:tags r:id="rId76"/>
              </p:custDataLst>
            </p:nvPr>
          </p:nvSpPr>
          <p:spPr bwMode="auto">
            <a:xfrm>
              <a:off x="10641018" y="29786263"/>
              <a:ext cx="41275" cy="195263"/>
            </a:xfrm>
            <a:custGeom>
              <a:avLst/>
              <a:gdLst>
                <a:gd name="T0" fmla="*/ 109 w 112"/>
                <a:gd name="T1" fmla="*/ 258 h 499"/>
                <a:gd name="T2" fmla="*/ 112 w 112"/>
                <a:gd name="T3" fmla="*/ 249 h 499"/>
                <a:gd name="T4" fmla="*/ 109 w 112"/>
                <a:gd name="T5" fmla="*/ 241 h 499"/>
                <a:gd name="T6" fmla="*/ 22 w 112"/>
                <a:gd name="T7" fmla="*/ 12 h 499"/>
                <a:gd name="T8" fmla="*/ 10 w 112"/>
                <a:gd name="T9" fmla="*/ 0 h 499"/>
                <a:gd name="T10" fmla="*/ 0 w 112"/>
                <a:gd name="T11" fmla="*/ 10 h 499"/>
                <a:gd name="T12" fmla="*/ 3 w 112"/>
                <a:gd name="T13" fmla="*/ 18 h 499"/>
                <a:gd name="T14" fmla="*/ 91 w 112"/>
                <a:gd name="T15" fmla="*/ 249 h 499"/>
                <a:gd name="T16" fmla="*/ 3 w 112"/>
                <a:gd name="T17" fmla="*/ 480 h 499"/>
                <a:gd name="T18" fmla="*/ 0 w 112"/>
                <a:gd name="T19" fmla="*/ 489 h 499"/>
                <a:gd name="T20" fmla="*/ 10 w 112"/>
                <a:gd name="T21" fmla="*/ 499 h 499"/>
                <a:gd name="T22" fmla="*/ 21 w 112"/>
                <a:gd name="T23" fmla="*/ 489 h 499"/>
                <a:gd name="T24" fmla="*/ 109 w 112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499">
                  <a:moveTo>
                    <a:pt x="109" y="258"/>
                  </a:moveTo>
                  <a:cubicBezTo>
                    <a:pt x="112" y="252"/>
                    <a:pt x="112" y="251"/>
                    <a:pt x="112" y="249"/>
                  </a:cubicBezTo>
                  <a:cubicBezTo>
                    <a:pt x="112" y="248"/>
                    <a:pt x="112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49"/>
                  </a:lnTo>
                  <a:lnTo>
                    <a:pt x="3" y="480"/>
                  </a:lnTo>
                  <a:cubicBezTo>
                    <a:pt x="0" y="485"/>
                    <a:pt x="0" y="486"/>
                    <a:pt x="0" y="489"/>
                  </a:cubicBezTo>
                  <a:cubicBezTo>
                    <a:pt x="0" y="494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4">
              <a:extLst>
                <a:ext uri="{FF2B5EF4-FFF2-40B4-BE49-F238E27FC236}">
                  <a16:creationId xmlns:a16="http://schemas.microsoft.com/office/drawing/2014/main" id="{FB118A28-D54B-4D36-8F30-3686148BA3A3}"/>
                </a:ext>
              </a:extLst>
            </p:cNvPr>
            <p:cNvSpPr>
              <a:spLocks/>
            </p:cNvSpPr>
            <p:nvPr>
              <p:custDataLst>
                <p:tags r:id="rId77"/>
              </p:custDataLst>
            </p:nvPr>
          </p:nvSpPr>
          <p:spPr bwMode="auto">
            <a:xfrm>
              <a:off x="10752143" y="29818013"/>
              <a:ext cx="119063" cy="131763"/>
            </a:xfrm>
            <a:custGeom>
              <a:avLst/>
              <a:gdLst>
                <a:gd name="T0" fmla="*/ 176 w 331"/>
                <a:gd name="T1" fmla="*/ 176 h 332"/>
                <a:gd name="T2" fmla="*/ 315 w 331"/>
                <a:gd name="T3" fmla="*/ 176 h 332"/>
                <a:gd name="T4" fmla="*/ 331 w 331"/>
                <a:gd name="T5" fmla="*/ 166 h 332"/>
                <a:gd name="T6" fmla="*/ 315 w 331"/>
                <a:gd name="T7" fmla="*/ 156 h 332"/>
                <a:gd name="T8" fmla="*/ 176 w 331"/>
                <a:gd name="T9" fmla="*/ 156 h 332"/>
                <a:gd name="T10" fmla="*/ 176 w 331"/>
                <a:gd name="T11" fmla="*/ 17 h 332"/>
                <a:gd name="T12" fmla="*/ 166 w 331"/>
                <a:gd name="T13" fmla="*/ 0 h 332"/>
                <a:gd name="T14" fmla="*/ 156 w 331"/>
                <a:gd name="T15" fmla="*/ 17 h 332"/>
                <a:gd name="T16" fmla="*/ 156 w 331"/>
                <a:gd name="T17" fmla="*/ 156 h 332"/>
                <a:gd name="T18" fmla="*/ 16 w 331"/>
                <a:gd name="T19" fmla="*/ 156 h 332"/>
                <a:gd name="T20" fmla="*/ 0 w 331"/>
                <a:gd name="T21" fmla="*/ 166 h 332"/>
                <a:gd name="T22" fmla="*/ 16 w 331"/>
                <a:gd name="T23" fmla="*/ 176 h 332"/>
                <a:gd name="T24" fmla="*/ 156 w 331"/>
                <a:gd name="T25" fmla="*/ 176 h 332"/>
                <a:gd name="T26" fmla="*/ 156 w 331"/>
                <a:gd name="T27" fmla="*/ 316 h 332"/>
                <a:gd name="T28" fmla="*/ 166 w 331"/>
                <a:gd name="T29" fmla="*/ 332 h 332"/>
                <a:gd name="T30" fmla="*/ 176 w 331"/>
                <a:gd name="T31" fmla="*/ 316 h 332"/>
                <a:gd name="T32" fmla="*/ 176 w 331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1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1" y="176"/>
                    <a:pt x="331" y="166"/>
                  </a:cubicBezTo>
                  <a:cubicBezTo>
                    <a:pt x="331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6" y="156"/>
                  </a:lnTo>
                  <a:cubicBezTo>
                    <a:pt x="9" y="156"/>
                    <a:pt x="0" y="156"/>
                    <a:pt x="0" y="166"/>
                  </a:cubicBezTo>
                  <a:cubicBezTo>
                    <a:pt x="0" y="176"/>
                    <a:pt x="9" y="176"/>
                    <a:pt x="16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5">
              <a:extLst>
                <a:ext uri="{FF2B5EF4-FFF2-40B4-BE49-F238E27FC236}">
                  <a16:creationId xmlns:a16="http://schemas.microsoft.com/office/drawing/2014/main" id="{2876BA67-EF8D-42B9-8E85-81A9FAC1D227}"/>
                </a:ext>
              </a:extLst>
            </p:cNvPr>
            <p:cNvSpPr>
              <a:spLocks/>
            </p:cNvSpPr>
            <p:nvPr>
              <p:custDataLst>
                <p:tags r:id="rId78"/>
              </p:custDataLst>
            </p:nvPr>
          </p:nvSpPr>
          <p:spPr bwMode="auto">
            <a:xfrm>
              <a:off x="10942643" y="29786263"/>
              <a:ext cx="6350" cy="195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6">
              <a:extLst>
                <a:ext uri="{FF2B5EF4-FFF2-40B4-BE49-F238E27FC236}">
                  <a16:creationId xmlns:a16="http://schemas.microsoft.com/office/drawing/2014/main" id="{543D9C23-978A-4127-B230-EB5A39A79DC3}"/>
                </a:ext>
              </a:extLst>
            </p:cNvPr>
            <p:cNvSpPr>
              <a:spLocks/>
            </p:cNvSpPr>
            <p:nvPr>
              <p:custDataLst>
                <p:tags r:id="rId79"/>
              </p:custDataLst>
            </p:nvPr>
          </p:nvSpPr>
          <p:spPr bwMode="auto">
            <a:xfrm>
              <a:off x="10985506" y="29879926"/>
              <a:ext cx="109538" cy="7938"/>
            </a:xfrm>
            <a:custGeom>
              <a:avLst/>
              <a:gdLst>
                <a:gd name="T0" fmla="*/ 287 w 304"/>
                <a:gd name="T1" fmla="*/ 20 h 20"/>
                <a:gd name="T2" fmla="*/ 304 w 304"/>
                <a:gd name="T3" fmla="*/ 10 h 20"/>
                <a:gd name="T4" fmla="*/ 287 w 304"/>
                <a:gd name="T5" fmla="*/ 0 h 20"/>
                <a:gd name="T6" fmla="*/ 17 w 304"/>
                <a:gd name="T7" fmla="*/ 0 h 20"/>
                <a:gd name="T8" fmla="*/ 0 w 304"/>
                <a:gd name="T9" fmla="*/ 10 h 20"/>
                <a:gd name="T10" fmla="*/ 17 w 304"/>
                <a:gd name="T11" fmla="*/ 20 h 20"/>
                <a:gd name="T12" fmla="*/ 287 w 304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20">
                  <a:moveTo>
                    <a:pt x="287" y="20"/>
                  </a:moveTo>
                  <a:cubicBezTo>
                    <a:pt x="295" y="20"/>
                    <a:pt x="304" y="20"/>
                    <a:pt x="304" y="10"/>
                  </a:cubicBezTo>
                  <a:cubicBezTo>
                    <a:pt x="304" y="0"/>
                    <a:pt x="295" y="0"/>
                    <a:pt x="287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87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7">
              <a:extLst>
                <a:ext uri="{FF2B5EF4-FFF2-40B4-BE49-F238E27FC236}">
                  <a16:creationId xmlns:a16="http://schemas.microsoft.com/office/drawing/2014/main" id="{551CB106-7384-48D5-A758-4848C9CB2D57}"/>
                </a:ext>
              </a:extLst>
            </p:cNvPr>
            <p:cNvSpPr>
              <a:spLocks/>
            </p:cNvSpPr>
            <p:nvPr>
              <p:custDataLst>
                <p:tags r:id="rId80"/>
              </p:custDataLst>
            </p:nvPr>
          </p:nvSpPr>
          <p:spPr bwMode="auto">
            <a:xfrm>
              <a:off x="11125206" y="29802138"/>
              <a:ext cx="60325" cy="130175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5 w 165"/>
                <a:gd name="T9" fmla="*/ 34 h 332"/>
                <a:gd name="T10" fmla="*/ 65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8">
              <a:extLst>
                <a:ext uri="{FF2B5EF4-FFF2-40B4-BE49-F238E27FC236}">
                  <a16:creationId xmlns:a16="http://schemas.microsoft.com/office/drawing/2014/main" id="{1D90E652-41C3-4EBC-9CBD-8F26B076A827}"/>
                </a:ext>
              </a:extLst>
            </p:cNvPr>
            <p:cNvSpPr>
              <a:spLocks/>
            </p:cNvSpPr>
            <p:nvPr>
              <p:custDataLst>
                <p:tags r:id="rId81"/>
              </p:custDataLst>
            </p:nvPr>
          </p:nvSpPr>
          <p:spPr bwMode="auto">
            <a:xfrm>
              <a:off x="11209343" y="29786263"/>
              <a:ext cx="39688" cy="195263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49 h 499"/>
                <a:gd name="T4" fmla="*/ 109 w 111"/>
                <a:gd name="T5" fmla="*/ 241 h 499"/>
                <a:gd name="T6" fmla="*/ 22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3 w 111"/>
                <a:gd name="T13" fmla="*/ 18 h 499"/>
                <a:gd name="T14" fmla="*/ 91 w 111"/>
                <a:gd name="T15" fmla="*/ 249 h 499"/>
                <a:gd name="T16" fmla="*/ 3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1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49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49"/>
                  </a:lnTo>
                  <a:lnTo>
                    <a:pt x="3" y="480"/>
                  </a:lnTo>
                  <a:cubicBezTo>
                    <a:pt x="0" y="485"/>
                    <a:pt x="0" y="486"/>
                    <a:pt x="0" y="489"/>
                  </a:cubicBezTo>
                  <a:cubicBezTo>
                    <a:pt x="0" y="494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2FD827AF-9600-49D5-8FB9-0C6F0A193CBF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>
            <a:off x="27815628" y="31626402"/>
            <a:ext cx="799512" cy="172995"/>
            <a:chOff x="11839582" y="29778325"/>
            <a:chExt cx="874713" cy="195263"/>
          </a:xfrm>
        </p:grpSpPr>
        <p:sp>
          <p:nvSpPr>
            <p:cNvPr id="175" name="Freeform 55 1">
              <a:extLst>
                <a:ext uri="{FF2B5EF4-FFF2-40B4-BE49-F238E27FC236}">
                  <a16:creationId xmlns:a16="http://schemas.microsoft.com/office/drawing/2014/main" id="{3C1EF7B3-8D55-45FE-8737-49976DED17B5}"/>
                </a:ext>
              </a:extLst>
            </p:cNvPr>
            <p:cNvSpPr>
              <a:spLocks/>
            </p:cNvSpPr>
            <p:nvPr>
              <p:custDataLst>
                <p:tags r:id="rId64"/>
              </p:custDataLst>
            </p:nvPr>
          </p:nvSpPr>
          <p:spPr bwMode="auto">
            <a:xfrm>
              <a:off x="11839582" y="29778325"/>
              <a:ext cx="6350" cy="195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56 1">
              <a:extLst>
                <a:ext uri="{FF2B5EF4-FFF2-40B4-BE49-F238E27FC236}">
                  <a16:creationId xmlns:a16="http://schemas.microsoft.com/office/drawing/2014/main" id="{3EF7C3E4-9558-4A6C-A061-21E76B4AFE7A}"/>
                </a:ext>
              </a:extLst>
            </p:cNvPr>
            <p:cNvSpPr>
              <a:spLocks/>
            </p:cNvSpPr>
            <p:nvPr>
              <p:custDataLst>
                <p:tags r:id="rId65"/>
              </p:custDataLst>
            </p:nvPr>
          </p:nvSpPr>
          <p:spPr bwMode="auto">
            <a:xfrm>
              <a:off x="11877682" y="29810075"/>
              <a:ext cx="119063" cy="131763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7 h 332"/>
                <a:gd name="T12" fmla="*/ 166 w 332"/>
                <a:gd name="T13" fmla="*/ 0 h 332"/>
                <a:gd name="T14" fmla="*/ 156 w 332"/>
                <a:gd name="T15" fmla="*/ 17 h 332"/>
                <a:gd name="T16" fmla="*/ 156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57 1">
              <a:extLst>
                <a:ext uri="{FF2B5EF4-FFF2-40B4-BE49-F238E27FC236}">
                  <a16:creationId xmlns:a16="http://schemas.microsoft.com/office/drawing/2014/main" id="{1770044E-FCEE-41A8-AB20-6FD766B633C9}"/>
                </a:ext>
              </a:extLst>
            </p:cNvPr>
            <p:cNvSpPr>
              <a:spLocks/>
            </p:cNvSpPr>
            <p:nvPr>
              <p:custDataLst>
                <p:tags r:id="rId66"/>
              </p:custDataLst>
            </p:nvPr>
          </p:nvSpPr>
          <p:spPr bwMode="auto">
            <a:xfrm>
              <a:off x="12023732" y="29794200"/>
              <a:ext cx="58738" cy="130175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3"/>
                  </a:lnTo>
                  <a:cubicBezTo>
                    <a:pt x="66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58 1">
              <a:extLst>
                <a:ext uri="{FF2B5EF4-FFF2-40B4-BE49-F238E27FC236}">
                  <a16:creationId xmlns:a16="http://schemas.microsoft.com/office/drawing/2014/main" id="{23753BC8-01CF-4A2D-A7D7-B44FF32352C8}"/>
                </a:ext>
              </a:extLst>
            </p:cNvPr>
            <p:cNvSpPr>
              <a:spLocks/>
            </p:cNvSpPr>
            <p:nvPr>
              <p:custDataLst>
                <p:tags r:id="rId67"/>
              </p:custDataLst>
            </p:nvPr>
          </p:nvSpPr>
          <p:spPr bwMode="auto">
            <a:xfrm>
              <a:off x="12106282" y="29778325"/>
              <a:ext cx="41275" cy="195263"/>
            </a:xfrm>
            <a:custGeom>
              <a:avLst/>
              <a:gdLst>
                <a:gd name="T0" fmla="*/ 109 w 112"/>
                <a:gd name="T1" fmla="*/ 258 h 499"/>
                <a:gd name="T2" fmla="*/ 112 w 112"/>
                <a:gd name="T3" fmla="*/ 249 h 499"/>
                <a:gd name="T4" fmla="*/ 109 w 112"/>
                <a:gd name="T5" fmla="*/ 241 h 499"/>
                <a:gd name="T6" fmla="*/ 22 w 112"/>
                <a:gd name="T7" fmla="*/ 12 h 499"/>
                <a:gd name="T8" fmla="*/ 10 w 112"/>
                <a:gd name="T9" fmla="*/ 0 h 499"/>
                <a:gd name="T10" fmla="*/ 0 w 112"/>
                <a:gd name="T11" fmla="*/ 10 h 499"/>
                <a:gd name="T12" fmla="*/ 3 w 112"/>
                <a:gd name="T13" fmla="*/ 18 h 499"/>
                <a:gd name="T14" fmla="*/ 91 w 112"/>
                <a:gd name="T15" fmla="*/ 249 h 499"/>
                <a:gd name="T16" fmla="*/ 3 w 112"/>
                <a:gd name="T17" fmla="*/ 480 h 499"/>
                <a:gd name="T18" fmla="*/ 0 w 112"/>
                <a:gd name="T19" fmla="*/ 489 h 499"/>
                <a:gd name="T20" fmla="*/ 10 w 112"/>
                <a:gd name="T21" fmla="*/ 499 h 499"/>
                <a:gd name="T22" fmla="*/ 21 w 112"/>
                <a:gd name="T23" fmla="*/ 489 h 499"/>
                <a:gd name="T24" fmla="*/ 109 w 112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499">
                  <a:moveTo>
                    <a:pt x="109" y="258"/>
                  </a:moveTo>
                  <a:cubicBezTo>
                    <a:pt x="112" y="252"/>
                    <a:pt x="112" y="251"/>
                    <a:pt x="112" y="249"/>
                  </a:cubicBezTo>
                  <a:cubicBezTo>
                    <a:pt x="112" y="248"/>
                    <a:pt x="112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49"/>
                  </a:lnTo>
                  <a:lnTo>
                    <a:pt x="3" y="480"/>
                  </a:lnTo>
                  <a:cubicBezTo>
                    <a:pt x="0" y="485"/>
                    <a:pt x="0" y="486"/>
                    <a:pt x="0" y="489"/>
                  </a:cubicBezTo>
                  <a:cubicBezTo>
                    <a:pt x="0" y="494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59 1">
              <a:extLst>
                <a:ext uri="{FF2B5EF4-FFF2-40B4-BE49-F238E27FC236}">
                  <a16:creationId xmlns:a16="http://schemas.microsoft.com/office/drawing/2014/main" id="{BF3FC9E6-9F53-4D2A-A368-23D5B13359FB}"/>
                </a:ext>
              </a:extLst>
            </p:cNvPr>
            <p:cNvSpPr>
              <a:spLocks/>
            </p:cNvSpPr>
            <p:nvPr>
              <p:custDataLst>
                <p:tags r:id="rId68"/>
              </p:custDataLst>
            </p:nvPr>
          </p:nvSpPr>
          <p:spPr bwMode="auto">
            <a:xfrm>
              <a:off x="12222170" y="29871988"/>
              <a:ext cx="109538" cy="7938"/>
            </a:xfrm>
            <a:custGeom>
              <a:avLst/>
              <a:gdLst>
                <a:gd name="T0" fmla="*/ 287 w 305"/>
                <a:gd name="T1" fmla="*/ 20 h 20"/>
                <a:gd name="T2" fmla="*/ 305 w 305"/>
                <a:gd name="T3" fmla="*/ 10 h 20"/>
                <a:gd name="T4" fmla="*/ 287 w 305"/>
                <a:gd name="T5" fmla="*/ 0 h 20"/>
                <a:gd name="T6" fmla="*/ 17 w 305"/>
                <a:gd name="T7" fmla="*/ 0 h 20"/>
                <a:gd name="T8" fmla="*/ 0 w 305"/>
                <a:gd name="T9" fmla="*/ 10 h 20"/>
                <a:gd name="T10" fmla="*/ 17 w 305"/>
                <a:gd name="T11" fmla="*/ 20 h 20"/>
                <a:gd name="T12" fmla="*/ 287 w 30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20">
                  <a:moveTo>
                    <a:pt x="287" y="20"/>
                  </a:moveTo>
                  <a:cubicBezTo>
                    <a:pt x="296" y="20"/>
                    <a:pt x="305" y="20"/>
                    <a:pt x="305" y="10"/>
                  </a:cubicBezTo>
                  <a:cubicBezTo>
                    <a:pt x="305" y="0"/>
                    <a:pt x="296" y="0"/>
                    <a:pt x="287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87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60 1">
              <a:extLst>
                <a:ext uri="{FF2B5EF4-FFF2-40B4-BE49-F238E27FC236}">
                  <a16:creationId xmlns:a16="http://schemas.microsoft.com/office/drawing/2014/main" id="{A4E062B3-B857-492A-81E9-F1BFE121E791}"/>
                </a:ext>
              </a:extLst>
            </p:cNvPr>
            <p:cNvSpPr>
              <a:spLocks/>
            </p:cNvSpPr>
            <p:nvPr>
              <p:custDataLst>
                <p:tags r:id="rId69"/>
              </p:custDataLst>
            </p:nvPr>
          </p:nvSpPr>
          <p:spPr bwMode="auto">
            <a:xfrm>
              <a:off x="12407907" y="29778325"/>
              <a:ext cx="6350" cy="195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61 1">
              <a:extLst>
                <a:ext uri="{FF2B5EF4-FFF2-40B4-BE49-F238E27FC236}">
                  <a16:creationId xmlns:a16="http://schemas.microsoft.com/office/drawing/2014/main" id="{C77BE164-4D74-4E48-8F83-2D635834FF32}"/>
                </a:ext>
              </a:extLst>
            </p:cNvPr>
            <p:cNvSpPr>
              <a:spLocks/>
            </p:cNvSpPr>
            <p:nvPr>
              <p:custDataLst>
                <p:tags r:id="rId70"/>
              </p:custDataLst>
            </p:nvPr>
          </p:nvSpPr>
          <p:spPr bwMode="auto">
            <a:xfrm>
              <a:off x="12450770" y="29871988"/>
              <a:ext cx="109538" cy="7938"/>
            </a:xfrm>
            <a:custGeom>
              <a:avLst/>
              <a:gdLst>
                <a:gd name="T0" fmla="*/ 288 w 305"/>
                <a:gd name="T1" fmla="*/ 20 h 20"/>
                <a:gd name="T2" fmla="*/ 305 w 305"/>
                <a:gd name="T3" fmla="*/ 10 h 20"/>
                <a:gd name="T4" fmla="*/ 288 w 305"/>
                <a:gd name="T5" fmla="*/ 0 h 20"/>
                <a:gd name="T6" fmla="*/ 18 w 305"/>
                <a:gd name="T7" fmla="*/ 0 h 20"/>
                <a:gd name="T8" fmla="*/ 0 w 305"/>
                <a:gd name="T9" fmla="*/ 10 h 20"/>
                <a:gd name="T10" fmla="*/ 18 w 305"/>
                <a:gd name="T11" fmla="*/ 20 h 20"/>
                <a:gd name="T12" fmla="*/ 288 w 30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20">
                  <a:moveTo>
                    <a:pt x="288" y="20"/>
                  </a:moveTo>
                  <a:cubicBezTo>
                    <a:pt x="296" y="20"/>
                    <a:pt x="305" y="20"/>
                    <a:pt x="305" y="10"/>
                  </a:cubicBezTo>
                  <a:cubicBezTo>
                    <a:pt x="305" y="0"/>
                    <a:pt x="296" y="0"/>
                    <a:pt x="288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88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62 1">
              <a:extLst>
                <a:ext uri="{FF2B5EF4-FFF2-40B4-BE49-F238E27FC236}">
                  <a16:creationId xmlns:a16="http://schemas.microsoft.com/office/drawing/2014/main" id="{E4B07F0D-B408-4398-A7C3-4EC63228DA4A}"/>
                </a:ext>
              </a:extLst>
            </p:cNvPr>
            <p:cNvSpPr>
              <a:spLocks/>
            </p:cNvSpPr>
            <p:nvPr>
              <p:custDataLst>
                <p:tags r:id="rId71"/>
              </p:custDataLst>
            </p:nvPr>
          </p:nvSpPr>
          <p:spPr bwMode="auto">
            <a:xfrm>
              <a:off x="12590470" y="29794200"/>
              <a:ext cx="60325" cy="130175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5 w 165"/>
                <a:gd name="T9" fmla="*/ 34 h 332"/>
                <a:gd name="T10" fmla="*/ 65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63 1">
              <a:extLst>
                <a:ext uri="{FF2B5EF4-FFF2-40B4-BE49-F238E27FC236}">
                  <a16:creationId xmlns:a16="http://schemas.microsoft.com/office/drawing/2014/main" id="{B1907764-DA57-4D81-9F99-D731B11B6EEC}"/>
                </a:ext>
              </a:extLst>
            </p:cNvPr>
            <p:cNvSpPr>
              <a:spLocks/>
            </p:cNvSpPr>
            <p:nvPr>
              <p:custDataLst>
                <p:tags r:id="rId72"/>
              </p:custDataLst>
            </p:nvPr>
          </p:nvSpPr>
          <p:spPr bwMode="auto">
            <a:xfrm>
              <a:off x="12674607" y="29778325"/>
              <a:ext cx="39688" cy="195263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49 h 499"/>
                <a:gd name="T4" fmla="*/ 109 w 111"/>
                <a:gd name="T5" fmla="*/ 241 h 499"/>
                <a:gd name="T6" fmla="*/ 22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3 w 111"/>
                <a:gd name="T13" fmla="*/ 18 h 499"/>
                <a:gd name="T14" fmla="*/ 91 w 111"/>
                <a:gd name="T15" fmla="*/ 249 h 499"/>
                <a:gd name="T16" fmla="*/ 3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1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49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49"/>
                  </a:lnTo>
                  <a:lnTo>
                    <a:pt x="3" y="480"/>
                  </a:lnTo>
                  <a:cubicBezTo>
                    <a:pt x="0" y="485"/>
                    <a:pt x="0" y="486"/>
                    <a:pt x="0" y="489"/>
                  </a:cubicBezTo>
                  <a:cubicBezTo>
                    <a:pt x="0" y="494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C7CD87C-5FD8-4421-A283-8DCC6E87FFED}"/>
              </a:ext>
            </a:extLst>
          </p:cNvPr>
          <p:cNvGrpSpPr>
            <a:grpSpLocks noChangeAspect="1"/>
          </p:cNvGrpSpPr>
          <p:nvPr>
            <p:custDataLst>
              <p:tags r:id="rId4"/>
            </p:custDataLst>
          </p:nvPr>
        </p:nvGrpSpPr>
        <p:grpSpPr>
          <a:xfrm>
            <a:off x="27414874" y="31631325"/>
            <a:ext cx="177025" cy="171589"/>
            <a:chOff x="11434733" y="29797375"/>
            <a:chExt cx="193676" cy="193676"/>
          </a:xfrm>
        </p:grpSpPr>
        <p:sp>
          <p:nvSpPr>
            <p:cNvPr id="172" name="Freeform 31">
              <a:extLst>
                <a:ext uri="{FF2B5EF4-FFF2-40B4-BE49-F238E27FC236}">
                  <a16:creationId xmlns:a16="http://schemas.microsoft.com/office/drawing/2014/main" id="{AD04B15B-D881-4EFA-9BF9-F83A39135A3B}"/>
                </a:ext>
              </a:extLst>
            </p:cNvPr>
            <p:cNvSpPr>
              <a:spLocks/>
            </p:cNvSpPr>
            <p:nvPr>
              <p:custDataLst>
                <p:tags r:id="rId61"/>
              </p:custDataLst>
            </p:nvPr>
          </p:nvSpPr>
          <p:spPr bwMode="auto">
            <a:xfrm>
              <a:off x="11434733" y="29797375"/>
              <a:ext cx="7938" cy="193676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2">
              <a:extLst>
                <a:ext uri="{FF2B5EF4-FFF2-40B4-BE49-F238E27FC236}">
                  <a16:creationId xmlns:a16="http://schemas.microsoft.com/office/drawing/2014/main" id="{2E78AA42-53F3-418E-A818-21B7F2DACA79}"/>
                </a:ext>
              </a:extLst>
            </p:cNvPr>
            <p:cNvSpPr>
              <a:spLocks noEditPoints="1"/>
            </p:cNvSpPr>
            <p:nvPr>
              <p:custDataLst>
                <p:tags r:id="rId62"/>
              </p:custDataLst>
            </p:nvPr>
          </p:nvSpPr>
          <p:spPr bwMode="auto">
            <a:xfrm>
              <a:off x="11476008" y="29813250"/>
              <a:ext cx="87313" cy="133351"/>
            </a:xfrm>
            <a:custGeom>
              <a:avLst/>
              <a:gdLst>
                <a:gd name="T0" fmla="*/ 210 w 210"/>
                <a:gd name="T1" fmla="*/ 173 h 343"/>
                <a:gd name="T2" fmla="*/ 190 w 210"/>
                <a:gd name="T3" fmla="*/ 56 h 343"/>
                <a:gd name="T4" fmla="*/ 105 w 210"/>
                <a:gd name="T5" fmla="*/ 0 h 343"/>
                <a:gd name="T6" fmla="*/ 19 w 210"/>
                <a:gd name="T7" fmla="*/ 59 h 343"/>
                <a:gd name="T8" fmla="*/ 0 w 210"/>
                <a:gd name="T9" fmla="*/ 173 h 343"/>
                <a:gd name="T10" fmla="*/ 23 w 210"/>
                <a:gd name="T11" fmla="*/ 293 h 343"/>
                <a:gd name="T12" fmla="*/ 105 w 210"/>
                <a:gd name="T13" fmla="*/ 343 h 343"/>
                <a:gd name="T14" fmla="*/ 192 w 210"/>
                <a:gd name="T15" fmla="*/ 285 h 343"/>
                <a:gd name="T16" fmla="*/ 210 w 210"/>
                <a:gd name="T17" fmla="*/ 173 h 343"/>
                <a:gd name="T18" fmla="*/ 105 w 210"/>
                <a:gd name="T19" fmla="*/ 332 h 343"/>
                <a:gd name="T20" fmla="*/ 47 w 210"/>
                <a:gd name="T21" fmla="*/ 272 h 343"/>
                <a:gd name="T22" fmla="*/ 42 w 210"/>
                <a:gd name="T23" fmla="*/ 167 h 343"/>
                <a:gd name="T24" fmla="*/ 46 w 210"/>
                <a:gd name="T25" fmla="*/ 75 h 343"/>
                <a:gd name="T26" fmla="*/ 105 w 210"/>
                <a:gd name="T27" fmla="*/ 11 h 343"/>
                <a:gd name="T28" fmla="*/ 164 w 210"/>
                <a:gd name="T29" fmla="*/ 69 h 343"/>
                <a:gd name="T30" fmla="*/ 169 w 210"/>
                <a:gd name="T31" fmla="*/ 167 h 343"/>
                <a:gd name="T32" fmla="*/ 163 w 210"/>
                <a:gd name="T33" fmla="*/ 270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3"/>
                  </a:moveTo>
                  <a:cubicBezTo>
                    <a:pt x="210" y="133"/>
                    <a:pt x="208" y="93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9" y="59"/>
                  </a:cubicBezTo>
                  <a:cubicBezTo>
                    <a:pt x="3" y="94"/>
                    <a:pt x="0" y="133"/>
                    <a:pt x="0" y="173"/>
                  </a:cubicBezTo>
                  <a:cubicBezTo>
                    <a:pt x="0" y="210"/>
                    <a:pt x="2" y="255"/>
                    <a:pt x="23" y="293"/>
                  </a:cubicBezTo>
                  <a:cubicBezTo>
                    <a:pt x="44" y="333"/>
                    <a:pt x="80" y="343"/>
                    <a:pt x="105" y="343"/>
                  </a:cubicBezTo>
                  <a:cubicBezTo>
                    <a:pt x="132" y="343"/>
                    <a:pt x="170" y="333"/>
                    <a:pt x="192" y="285"/>
                  </a:cubicBezTo>
                  <a:cubicBezTo>
                    <a:pt x="208" y="251"/>
                    <a:pt x="210" y="212"/>
                    <a:pt x="210" y="173"/>
                  </a:cubicBezTo>
                  <a:close/>
                  <a:moveTo>
                    <a:pt x="105" y="332"/>
                  </a:moveTo>
                  <a:cubicBezTo>
                    <a:pt x="85" y="332"/>
                    <a:pt x="56" y="320"/>
                    <a:pt x="47" y="272"/>
                  </a:cubicBezTo>
                  <a:cubicBezTo>
                    <a:pt x="42" y="242"/>
                    <a:pt x="42" y="196"/>
                    <a:pt x="42" y="167"/>
                  </a:cubicBezTo>
                  <a:cubicBezTo>
                    <a:pt x="42" y="135"/>
                    <a:pt x="42" y="102"/>
                    <a:pt x="46" y="75"/>
                  </a:cubicBezTo>
                  <a:cubicBezTo>
                    <a:pt x="55" y="15"/>
                    <a:pt x="92" y="11"/>
                    <a:pt x="105" y="11"/>
                  </a:cubicBezTo>
                  <a:cubicBezTo>
                    <a:pt x="121" y="11"/>
                    <a:pt x="154" y="20"/>
                    <a:pt x="164" y="69"/>
                  </a:cubicBezTo>
                  <a:cubicBezTo>
                    <a:pt x="169" y="97"/>
                    <a:pt x="169" y="135"/>
                    <a:pt x="169" y="167"/>
                  </a:cubicBezTo>
                  <a:cubicBezTo>
                    <a:pt x="169" y="204"/>
                    <a:pt x="169" y="238"/>
                    <a:pt x="163" y="270"/>
                  </a:cubicBezTo>
                  <a:cubicBezTo>
                    <a:pt x="156" y="317"/>
                    <a:pt x="127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3">
              <a:extLst>
                <a:ext uri="{FF2B5EF4-FFF2-40B4-BE49-F238E27FC236}">
                  <a16:creationId xmlns:a16="http://schemas.microsoft.com/office/drawing/2014/main" id="{1BC419A9-3644-4771-825F-3B6123551543}"/>
                </a:ext>
              </a:extLst>
            </p:cNvPr>
            <p:cNvSpPr>
              <a:spLocks/>
            </p:cNvSpPr>
            <p:nvPr>
              <p:custDataLst>
                <p:tags r:id="rId63"/>
              </p:custDataLst>
            </p:nvPr>
          </p:nvSpPr>
          <p:spPr bwMode="auto">
            <a:xfrm>
              <a:off x="11582371" y="29797375"/>
              <a:ext cx="46038" cy="193676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49 h 499"/>
                <a:gd name="T4" fmla="*/ 109 w 111"/>
                <a:gd name="T5" fmla="*/ 241 h 499"/>
                <a:gd name="T6" fmla="*/ 21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2 w 111"/>
                <a:gd name="T13" fmla="*/ 18 h 499"/>
                <a:gd name="T14" fmla="*/ 91 w 111"/>
                <a:gd name="T15" fmla="*/ 249 h 499"/>
                <a:gd name="T16" fmla="*/ 2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0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49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1" y="12"/>
                  </a:lnTo>
                  <a:cubicBezTo>
                    <a:pt x="18" y="3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"/>
                    <a:pt x="0" y="13"/>
                    <a:pt x="2" y="18"/>
                  </a:cubicBezTo>
                  <a:lnTo>
                    <a:pt x="91" y="249"/>
                  </a:lnTo>
                  <a:lnTo>
                    <a:pt x="2" y="480"/>
                  </a:lnTo>
                  <a:cubicBezTo>
                    <a:pt x="0" y="485"/>
                    <a:pt x="0" y="486"/>
                    <a:pt x="0" y="489"/>
                  </a:cubicBezTo>
                  <a:cubicBezTo>
                    <a:pt x="0" y="494"/>
                    <a:pt x="4" y="499"/>
                    <a:pt x="10" y="499"/>
                  </a:cubicBezTo>
                  <a:cubicBezTo>
                    <a:pt x="16" y="499"/>
                    <a:pt x="18" y="494"/>
                    <a:pt x="20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08E28DF-178C-4A19-A449-8962A8214E07}"/>
              </a:ext>
            </a:extLst>
          </p:cNvPr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24275038" y="31480339"/>
            <a:ext cx="177025" cy="172995"/>
            <a:chOff x="7685068" y="29730700"/>
            <a:chExt cx="193676" cy="195263"/>
          </a:xfrm>
        </p:grpSpPr>
        <p:sp>
          <p:nvSpPr>
            <p:cNvPr id="169" name="Freeform 22">
              <a:extLst>
                <a:ext uri="{FF2B5EF4-FFF2-40B4-BE49-F238E27FC236}">
                  <a16:creationId xmlns:a16="http://schemas.microsoft.com/office/drawing/2014/main" id="{1021139D-82E8-4576-A658-A9843F621CA2}"/>
                </a:ext>
              </a:extLst>
            </p:cNvPr>
            <p:cNvSpPr>
              <a:spLocks/>
            </p:cNvSpPr>
            <p:nvPr>
              <p:custDataLst>
                <p:tags r:id="rId58"/>
              </p:custDataLst>
            </p:nvPr>
          </p:nvSpPr>
          <p:spPr bwMode="auto">
            <a:xfrm>
              <a:off x="7685068" y="29730700"/>
              <a:ext cx="7938" cy="195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3">
              <a:extLst>
                <a:ext uri="{FF2B5EF4-FFF2-40B4-BE49-F238E27FC236}">
                  <a16:creationId xmlns:a16="http://schemas.microsoft.com/office/drawing/2014/main" id="{5DC05588-C12E-42FF-9023-02A97BE3C1F4}"/>
                </a:ext>
              </a:extLst>
            </p:cNvPr>
            <p:cNvSpPr>
              <a:spLocks noEditPoints="1"/>
            </p:cNvSpPr>
            <p:nvPr>
              <p:custDataLst>
                <p:tags r:id="rId59"/>
              </p:custDataLst>
            </p:nvPr>
          </p:nvSpPr>
          <p:spPr bwMode="auto">
            <a:xfrm>
              <a:off x="7726343" y="29746575"/>
              <a:ext cx="87313" cy="134938"/>
            </a:xfrm>
            <a:custGeom>
              <a:avLst/>
              <a:gdLst>
                <a:gd name="T0" fmla="*/ 210 w 210"/>
                <a:gd name="T1" fmla="*/ 173 h 343"/>
                <a:gd name="T2" fmla="*/ 190 w 210"/>
                <a:gd name="T3" fmla="*/ 56 h 343"/>
                <a:gd name="T4" fmla="*/ 105 w 210"/>
                <a:gd name="T5" fmla="*/ 0 h 343"/>
                <a:gd name="T6" fmla="*/ 19 w 210"/>
                <a:gd name="T7" fmla="*/ 59 h 343"/>
                <a:gd name="T8" fmla="*/ 0 w 210"/>
                <a:gd name="T9" fmla="*/ 173 h 343"/>
                <a:gd name="T10" fmla="*/ 23 w 210"/>
                <a:gd name="T11" fmla="*/ 293 h 343"/>
                <a:gd name="T12" fmla="*/ 105 w 210"/>
                <a:gd name="T13" fmla="*/ 343 h 343"/>
                <a:gd name="T14" fmla="*/ 192 w 210"/>
                <a:gd name="T15" fmla="*/ 285 h 343"/>
                <a:gd name="T16" fmla="*/ 210 w 210"/>
                <a:gd name="T17" fmla="*/ 173 h 343"/>
                <a:gd name="T18" fmla="*/ 105 w 210"/>
                <a:gd name="T19" fmla="*/ 332 h 343"/>
                <a:gd name="T20" fmla="*/ 47 w 210"/>
                <a:gd name="T21" fmla="*/ 272 h 343"/>
                <a:gd name="T22" fmla="*/ 42 w 210"/>
                <a:gd name="T23" fmla="*/ 167 h 343"/>
                <a:gd name="T24" fmla="*/ 46 w 210"/>
                <a:gd name="T25" fmla="*/ 75 h 343"/>
                <a:gd name="T26" fmla="*/ 105 w 210"/>
                <a:gd name="T27" fmla="*/ 11 h 343"/>
                <a:gd name="T28" fmla="*/ 164 w 210"/>
                <a:gd name="T29" fmla="*/ 69 h 343"/>
                <a:gd name="T30" fmla="*/ 169 w 210"/>
                <a:gd name="T31" fmla="*/ 167 h 343"/>
                <a:gd name="T32" fmla="*/ 163 w 210"/>
                <a:gd name="T33" fmla="*/ 270 h 343"/>
                <a:gd name="T34" fmla="*/ 105 w 210"/>
                <a:gd name="T35" fmla="*/ 332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10" h="343">
                  <a:moveTo>
                    <a:pt x="210" y="173"/>
                  </a:moveTo>
                  <a:cubicBezTo>
                    <a:pt x="210" y="133"/>
                    <a:pt x="208" y="93"/>
                    <a:pt x="190" y="56"/>
                  </a:cubicBezTo>
                  <a:cubicBezTo>
                    <a:pt x="167" y="8"/>
                    <a:pt x="126" y="0"/>
                    <a:pt x="105" y="0"/>
                  </a:cubicBezTo>
                  <a:cubicBezTo>
                    <a:pt x="75" y="0"/>
                    <a:pt x="39" y="13"/>
                    <a:pt x="19" y="59"/>
                  </a:cubicBezTo>
                  <a:cubicBezTo>
                    <a:pt x="3" y="94"/>
                    <a:pt x="0" y="133"/>
                    <a:pt x="0" y="173"/>
                  </a:cubicBezTo>
                  <a:cubicBezTo>
                    <a:pt x="0" y="210"/>
                    <a:pt x="2" y="255"/>
                    <a:pt x="23" y="293"/>
                  </a:cubicBezTo>
                  <a:cubicBezTo>
                    <a:pt x="44" y="333"/>
                    <a:pt x="80" y="343"/>
                    <a:pt x="105" y="343"/>
                  </a:cubicBezTo>
                  <a:cubicBezTo>
                    <a:pt x="132" y="343"/>
                    <a:pt x="170" y="333"/>
                    <a:pt x="192" y="285"/>
                  </a:cubicBezTo>
                  <a:cubicBezTo>
                    <a:pt x="208" y="251"/>
                    <a:pt x="210" y="212"/>
                    <a:pt x="210" y="173"/>
                  </a:cubicBezTo>
                  <a:close/>
                  <a:moveTo>
                    <a:pt x="105" y="332"/>
                  </a:moveTo>
                  <a:cubicBezTo>
                    <a:pt x="85" y="332"/>
                    <a:pt x="56" y="320"/>
                    <a:pt x="47" y="272"/>
                  </a:cubicBezTo>
                  <a:cubicBezTo>
                    <a:pt x="42" y="242"/>
                    <a:pt x="42" y="196"/>
                    <a:pt x="42" y="167"/>
                  </a:cubicBezTo>
                  <a:cubicBezTo>
                    <a:pt x="42" y="135"/>
                    <a:pt x="42" y="102"/>
                    <a:pt x="46" y="75"/>
                  </a:cubicBezTo>
                  <a:cubicBezTo>
                    <a:pt x="55" y="15"/>
                    <a:pt x="92" y="11"/>
                    <a:pt x="105" y="11"/>
                  </a:cubicBezTo>
                  <a:cubicBezTo>
                    <a:pt x="121" y="11"/>
                    <a:pt x="154" y="20"/>
                    <a:pt x="164" y="69"/>
                  </a:cubicBezTo>
                  <a:cubicBezTo>
                    <a:pt x="169" y="97"/>
                    <a:pt x="169" y="135"/>
                    <a:pt x="169" y="167"/>
                  </a:cubicBezTo>
                  <a:cubicBezTo>
                    <a:pt x="169" y="204"/>
                    <a:pt x="169" y="238"/>
                    <a:pt x="163" y="270"/>
                  </a:cubicBezTo>
                  <a:cubicBezTo>
                    <a:pt x="156" y="317"/>
                    <a:pt x="127" y="332"/>
                    <a:pt x="105" y="332"/>
                  </a:cubicBez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4">
              <a:extLst>
                <a:ext uri="{FF2B5EF4-FFF2-40B4-BE49-F238E27FC236}">
                  <a16:creationId xmlns:a16="http://schemas.microsoft.com/office/drawing/2014/main" id="{89196C0D-1063-4642-B8B8-27F577945490}"/>
                </a:ext>
              </a:extLst>
            </p:cNvPr>
            <p:cNvSpPr>
              <a:spLocks/>
            </p:cNvSpPr>
            <p:nvPr>
              <p:custDataLst>
                <p:tags r:id="rId60"/>
              </p:custDataLst>
            </p:nvPr>
          </p:nvSpPr>
          <p:spPr bwMode="auto">
            <a:xfrm>
              <a:off x="7832706" y="29730700"/>
              <a:ext cx="46038" cy="195263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49 h 499"/>
                <a:gd name="T4" fmla="*/ 109 w 111"/>
                <a:gd name="T5" fmla="*/ 241 h 499"/>
                <a:gd name="T6" fmla="*/ 21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2 w 111"/>
                <a:gd name="T13" fmla="*/ 18 h 499"/>
                <a:gd name="T14" fmla="*/ 91 w 111"/>
                <a:gd name="T15" fmla="*/ 249 h 499"/>
                <a:gd name="T16" fmla="*/ 2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0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49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1" y="12"/>
                  </a:lnTo>
                  <a:cubicBezTo>
                    <a:pt x="18" y="3"/>
                    <a:pt x="15" y="0"/>
                    <a:pt x="10" y="0"/>
                  </a:cubicBezTo>
                  <a:cubicBezTo>
                    <a:pt x="4" y="0"/>
                    <a:pt x="0" y="5"/>
                    <a:pt x="0" y="10"/>
                  </a:cubicBezTo>
                  <a:cubicBezTo>
                    <a:pt x="0" y="12"/>
                    <a:pt x="0" y="13"/>
                    <a:pt x="2" y="18"/>
                  </a:cubicBezTo>
                  <a:lnTo>
                    <a:pt x="91" y="249"/>
                  </a:lnTo>
                  <a:lnTo>
                    <a:pt x="2" y="480"/>
                  </a:lnTo>
                  <a:cubicBezTo>
                    <a:pt x="0" y="485"/>
                    <a:pt x="0" y="486"/>
                    <a:pt x="0" y="489"/>
                  </a:cubicBezTo>
                  <a:cubicBezTo>
                    <a:pt x="0" y="494"/>
                    <a:pt x="4" y="499"/>
                    <a:pt x="10" y="499"/>
                  </a:cubicBezTo>
                  <a:cubicBezTo>
                    <a:pt x="16" y="499"/>
                    <a:pt x="18" y="494"/>
                    <a:pt x="20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58" name="Graphic 157">
            <a:extLst>
              <a:ext uri="{FF2B5EF4-FFF2-40B4-BE49-F238E27FC236}">
                <a16:creationId xmlns:a16="http://schemas.microsoft.com/office/drawing/2014/main" id="{970658D7-194D-4AD8-A120-D8E706C60400}"/>
              </a:ext>
            </a:extLst>
          </p:cNvPr>
          <p:cNvPicPr>
            <a:picLocks noChangeAspect="1"/>
          </p:cNvPicPr>
          <p:nvPr/>
        </p:nvPicPr>
        <p:blipFill>
          <a:blip r:embed="rId353" cstate="print">
            <a:extLst>
              <a:ext uri="{96DAC541-7B7A-43D3-8B79-37D633B846F1}">
                <asvg:svgBlip xmlns:asvg="http://schemas.microsoft.com/office/drawing/2016/SVG/main" r:embed="rId354"/>
              </a:ext>
            </a:extLst>
          </a:blip>
          <a:stretch>
            <a:fillRect/>
          </a:stretch>
        </p:blipFill>
        <p:spPr>
          <a:xfrm>
            <a:off x="25992529" y="29895456"/>
            <a:ext cx="3152157" cy="1757878"/>
          </a:xfrm>
          <a:prstGeom prst="rect">
            <a:avLst/>
          </a:prstGeom>
        </p:spPr>
      </p:pic>
      <p:grpSp>
        <p:nvGrpSpPr>
          <p:cNvPr id="159" name="Group 158">
            <a:extLst>
              <a:ext uri="{FF2B5EF4-FFF2-40B4-BE49-F238E27FC236}">
                <a16:creationId xmlns:a16="http://schemas.microsoft.com/office/drawing/2014/main" id="{3322E63D-62F5-41D0-B3CA-2E1A0891B9C6}"/>
              </a:ext>
            </a:extLst>
          </p:cNvPr>
          <p:cNvGrpSpPr>
            <a:grpSpLocks noChangeAspect="1"/>
          </p:cNvGrpSpPr>
          <p:nvPr>
            <p:custDataLst>
              <p:tags r:id="rId6"/>
            </p:custDataLst>
          </p:nvPr>
        </p:nvGrpSpPr>
        <p:grpSpPr>
          <a:xfrm>
            <a:off x="24697533" y="31464535"/>
            <a:ext cx="799512" cy="172995"/>
            <a:chOff x="11839582" y="29778325"/>
            <a:chExt cx="874713" cy="195263"/>
          </a:xfrm>
        </p:grpSpPr>
        <p:sp>
          <p:nvSpPr>
            <p:cNvPr id="160" name="Freeform 55 2">
              <a:extLst>
                <a:ext uri="{FF2B5EF4-FFF2-40B4-BE49-F238E27FC236}">
                  <a16:creationId xmlns:a16="http://schemas.microsoft.com/office/drawing/2014/main" id="{DB29422A-7AC1-487D-8B3A-19A1D144CD79}"/>
                </a:ext>
              </a:extLst>
            </p:cNvPr>
            <p:cNvSpPr>
              <a:spLocks/>
            </p:cNvSpPr>
            <p:nvPr>
              <p:custDataLst>
                <p:tags r:id="rId49"/>
              </p:custDataLst>
            </p:nvPr>
          </p:nvSpPr>
          <p:spPr bwMode="auto">
            <a:xfrm>
              <a:off x="11839582" y="29778325"/>
              <a:ext cx="6350" cy="195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56 2">
              <a:extLst>
                <a:ext uri="{FF2B5EF4-FFF2-40B4-BE49-F238E27FC236}">
                  <a16:creationId xmlns:a16="http://schemas.microsoft.com/office/drawing/2014/main" id="{A935F005-34A4-4911-877C-7ABE5B1C4E8B}"/>
                </a:ext>
              </a:extLst>
            </p:cNvPr>
            <p:cNvSpPr>
              <a:spLocks/>
            </p:cNvSpPr>
            <p:nvPr>
              <p:custDataLst>
                <p:tags r:id="rId50"/>
              </p:custDataLst>
            </p:nvPr>
          </p:nvSpPr>
          <p:spPr bwMode="auto">
            <a:xfrm>
              <a:off x="11877682" y="29810075"/>
              <a:ext cx="119063" cy="131763"/>
            </a:xfrm>
            <a:custGeom>
              <a:avLst/>
              <a:gdLst>
                <a:gd name="T0" fmla="*/ 176 w 332"/>
                <a:gd name="T1" fmla="*/ 176 h 332"/>
                <a:gd name="T2" fmla="*/ 315 w 332"/>
                <a:gd name="T3" fmla="*/ 176 h 332"/>
                <a:gd name="T4" fmla="*/ 332 w 332"/>
                <a:gd name="T5" fmla="*/ 166 h 332"/>
                <a:gd name="T6" fmla="*/ 315 w 332"/>
                <a:gd name="T7" fmla="*/ 156 h 332"/>
                <a:gd name="T8" fmla="*/ 176 w 332"/>
                <a:gd name="T9" fmla="*/ 156 h 332"/>
                <a:gd name="T10" fmla="*/ 176 w 332"/>
                <a:gd name="T11" fmla="*/ 17 h 332"/>
                <a:gd name="T12" fmla="*/ 166 w 332"/>
                <a:gd name="T13" fmla="*/ 0 h 332"/>
                <a:gd name="T14" fmla="*/ 156 w 332"/>
                <a:gd name="T15" fmla="*/ 17 h 332"/>
                <a:gd name="T16" fmla="*/ 156 w 332"/>
                <a:gd name="T17" fmla="*/ 156 h 332"/>
                <a:gd name="T18" fmla="*/ 17 w 332"/>
                <a:gd name="T19" fmla="*/ 156 h 332"/>
                <a:gd name="T20" fmla="*/ 0 w 332"/>
                <a:gd name="T21" fmla="*/ 166 h 332"/>
                <a:gd name="T22" fmla="*/ 17 w 332"/>
                <a:gd name="T23" fmla="*/ 176 h 332"/>
                <a:gd name="T24" fmla="*/ 156 w 332"/>
                <a:gd name="T25" fmla="*/ 176 h 332"/>
                <a:gd name="T26" fmla="*/ 156 w 332"/>
                <a:gd name="T27" fmla="*/ 316 h 332"/>
                <a:gd name="T28" fmla="*/ 166 w 332"/>
                <a:gd name="T29" fmla="*/ 332 h 332"/>
                <a:gd name="T30" fmla="*/ 176 w 332"/>
                <a:gd name="T31" fmla="*/ 316 h 332"/>
                <a:gd name="T32" fmla="*/ 176 w 332"/>
                <a:gd name="T33" fmla="*/ 176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32" h="332">
                  <a:moveTo>
                    <a:pt x="176" y="176"/>
                  </a:moveTo>
                  <a:lnTo>
                    <a:pt x="315" y="176"/>
                  </a:lnTo>
                  <a:cubicBezTo>
                    <a:pt x="322" y="176"/>
                    <a:pt x="332" y="176"/>
                    <a:pt x="332" y="166"/>
                  </a:cubicBezTo>
                  <a:cubicBezTo>
                    <a:pt x="332" y="156"/>
                    <a:pt x="322" y="156"/>
                    <a:pt x="315" y="156"/>
                  </a:cubicBezTo>
                  <a:lnTo>
                    <a:pt x="176" y="156"/>
                  </a:lnTo>
                  <a:lnTo>
                    <a:pt x="176" y="17"/>
                  </a:lnTo>
                  <a:cubicBezTo>
                    <a:pt x="176" y="10"/>
                    <a:pt x="176" y="0"/>
                    <a:pt x="166" y="0"/>
                  </a:cubicBezTo>
                  <a:cubicBezTo>
                    <a:pt x="156" y="0"/>
                    <a:pt x="156" y="10"/>
                    <a:pt x="156" y="17"/>
                  </a:cubicBezTo>
                  <a:lnTo>
                    <a:pt x="156" y="156"/>
                  </a:lnTo>
                  <a:lnTo>
                    <a:pt x="17" y="156"/>
                  </a:lnTo>
                  <a:cubicBezTo>
                    <a:pt x="10" y="156"/>
                    <a:pt x="0" y="156"/>
                    <a:pt x="0" y="166"/>
                  </a:cubicBezTo>
                  <a:cubicBezTo>
                    <a:pt x="0" y="176"/>
                    <a:pt x="10" y="176"/>
                    <a:pt x="17" y="176"/>
                  </a:cubicBezTo>
                  <a:lnTo>
                    <a:pt x="156" y="176"/>
                  </a:lnTo>
                  <a:lnTo>
                    <a:pt x="156" y="316"/>
                  </a:lnTo>
                  <a:cubicBezTo>
                    <a:pt x="156" y="323"/>
                    <a:pt x="156" y="332"/>
                    <a:pt x="166" y="332"/>
                  </a:cubicBezTo>
                  <a:cubicBezTo>
                    <a:pt x="176" y="332"/>
                    <a:pt x="176" y="323"/>
                    <a:pt x="176" y="316"/>
                  </a:cubicBezTo>
                  <a:lnTo>
                    <a:pt x="176" y="176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57 2">
              <a:extLst>
                <a:ext uri="{FF2B5EF4-FFF2-40B4-BE49-F238E27FC236}">
                  <a16:creationId xmlns:a16="http://schemas.microsoft.com/office/drawing/2014/main" id="{0EACA02D-24F4-48FC-9607-9694198CD2C8}"/>
                </a:ext>
              </a:extLst>
            </p:cNvPr>
            <p:cNvSpPr>
              <a:spLocks/>
            </p:cNvSpPr>
            <p:nvPr>
              <p:custDataLst>
                <p:tags r:id="rId51"/>
              </p:custDataLst>
            </p:nvPr>
          </p:nvSpPr>
          <p:spPr bwMode="auto">
            <a:xfrm>
              <a:off x="12023732" y="29794200"/>
              <a:ext cx="58738" cy="130175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6 w 165"/>
                <a:gd name="T9" fmla="*/ 34 h 332"/>
                <a:gd name="T10" fmla="*/ 66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40" y="47"/>
                    <a:pt x="66" y="34"/>
                  </a:cubicBezTo>
                  <a:lnTo>
                    <a:pt x="66" y="293"/>
                  </a:lnTo>
                  <a:cubicBezTo>
                    <a:pt x="66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58 2">
              <a:extLst>
                <a:ext uri="{FF2B5EF4-FFF2-40B4-BE49-F238E27FC236}">
                  <a16:creationId xmlns:a16="http://schemas.microsoft.com/office/drawing/2014/main" id="{71FCA62E-F075-4EC0-B249-8186BB8E1CAD}"/>
                </a:ext>
              </a:extLst>
            </p:cNvPr>
            <p:cNvSpPr>
              <a:spLocks/>
            </p:cNvSpPr>
            <p:nvPr>
              <p:custDataLst>
                <p:tags r:id="rId52"/>
              </p:custDataLst>
            </p:nvPr>
          </p:nvSpPr>
          <p:spPr bwMode="auto">
            <a:xfrm>
              <a:off x="12106282" y="29778325"/>
              <a:ext cx="41275" cy="195263"/>
            </a:xfrm>
            <a:custGeom>
              <a:avLst/>
              <a:gdLst>
                <a:gd name="T0" fmla="*/ 109 w 112"/>
                <a:gd name="T1" fmla="*/ 258 h 499"/>
                <a:gd name="T2" fmla="*/ 112 w 112"/>
                <a:gd name="T3" fmla="*/ 249 h 499"/>
                <a:gd name="T4" fmla="*/ 109 w 112"/>
                <a:gd name="T5" fmla="*/ 241 h 499"/>
                <a:gd name="T6" fmla="*/ 22 w 112"/>
                <a:gd name="T7" fmla="*/ 12 h 499"/>
                <a:gd name="T8" fmla="*/ 10 w 112"/>
                <a:gd name="T9" fmla="*/ 0 h 499"/>
                <a:gd name="T10" fmla="*/ 0 w 112"/>
                <a:gd name="T11" fmla="*/ 10 h 499"/>
                <a:gd name="T12" fmla="*/ 3 w 112"/>
                <a:gd name="T13" fmla="*/ 18 h 499"/>
                <a:gd name="T14" fmla="*/ 91 w 112"/>
                <a:gd name="T15" fmla="*/ 249 h 499"/>
                <a:gd name="T16" fmla="*/ 3 w 112"/>
                <a:gd name="T17" fmla="*/ 480 h 499"/>
                <a:gd name="T18" fmla="*/ 0 w 112"/>
                <a:gd name="T19" fmla="*/ 489 h 499"/>
                <a:gd name="T20" fmla="*/ 10 w 112"/>
                <a:gd name="T21" fmla="*/ 499 h 499"/>
                <a:gd name="T22" fmla="*/ 21 w 112"/>
                <a:gd name="T23" fmla="*/ 489 h 499"/>
                <a:gd name="T24" fmla="*/ 109 w 112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2" h="499">
                  <a:moveTo>
                    <a:pt x="109" y="258"/>
                  </a:moveTo>
                  <a:cubicBezTo>
                    <a:pt x="112" y="252"/>
                    <a:pt x="112" y="251"/>
                    <a:pt x="112" y="249"/>
                  </a:cubicBezTo>
                  <a:cubicBezTo>
                    <a:pt x="112" y="248"/>
                    <a:pt x="112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49"/>
                  </a:lnTo>
                  <a:lnTo>
                    <a:pt x="3" y="480"/>
                  </a:lnTo>
                  <a:cubicBezTo>
                    <a:pt x="0" y="485"/>
                    <a:pt x="0" y="486"/>
                    <a:pt x="0" y="489"/>
                  </a:cubicBezTo>
                  <a:cubicBezTo>
                    <a:pt x="0" y="494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59 2">
              <a:extLst>
                <a:ext uri="{FF2B5EF4-FFF2-40B4-BE49-F238E27FC236}">
                  <a16:creationId xmlns:a16="http://schemas.microsoft.com/office/drawing/2014/main" id="{216D213D-8F49-4131-BBD1-F90BF5973770}"/>
                </a:ext>
              </a:extLst>
            </p:cNvPr>
            <p:cNvSpPr>
              <a:spLocks/>
            </p:cNvSpPr>
            <p:nvPr>
              <p:custDataLst>
                <p:tags r:id="rId53"/>
              </p:custDataLst>
            </p:nvPr>
          </p:nvSpPr>
          <p:spPr bwMode="auto">
            <a:xfrm>
              <a:off x="12222170" y="29871988"/>
              <a:ext cx="109538" cy="7938"/>
            </a:xfrm>
            <a:custGeom>
              <a:avLst/>
              <a:gdLst>
                <a:gd name="T0" fmla="*/ 287 w 305"/>
                <a:gd name="T1" fmla="*/ 20 h 20"/>
                <a:gd name="T2" fmla="*/ 305 w 305"/>
                <a:gd name="T3" fmla="*/ 10 h 20"/>
                <a:gd name="T4" fmla="*/ 287 w 305"/>
                <a:gd name="T5" fmla="*/ 0 h 20"/>
                <a:gd name="T6" fmla="*/ 17 w 305"/>
                <a:gd name="T7" fmla="*/ 0 h 20"/>
                <a:gd name="T8" fmla="*/ 0 w 305"/>
                <a:gd name="T9" fmla="*/ 10 h 20"/>
                <a:gd name="T10" fmla="*/ 17 w 305"/>
                <a:gd name="T11" fmla="*/ 20 h 20"/>
                <a:gd name="T12" fmla="*/ 287 w 30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20">
                  <a:moveTo>
                    <a:pt x="287" y="20"/>
                  </a:moveTo>
                  <a:cubicBezTo>
                    <a:pt x="296" y="20"/>
                    <a:pt x="305" y="20"/>
                    <a:pt x="305" y="10"/>
                  </a:cubicBezTo>
                  <a:cubicBezTo>
                    <a:pt x="305" y="0"/>
                    <a:pt x="296" y="0"/>
                    <a:pt x="287" y="0"/>
                  </a:cubicBezTo>
                  <a:lnTo>
                    <a:pt x="17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7" y="20"/>
                  </a:cubicBezTo>
                  <a:lnTo>
                    <a:pt x="287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60 2">
              <a:extLst>
                <a:ext uri="{FF2B5EF4-FFF2-40B4-BE49-F238E27FC236}">
                  <a16:creationId xmlns:a16="http://schemas.microsoft.com/office/drawing/2014/main" id="{F3A198AB-2660-4F99-B4C6-1E68330A1553}"/>
                </a:ext>
              </a:extLst>
            </p:cNvPr>
            <p:cNvSpPr>
              <a:spLocks/>
            </p:cNvSpPr>
            <p:nvPr>
              <p:custDataLst>
                <p:tags r:id="rId54"/>
              </p:custDataLst>
            </p:nvPr>
          </p:nvSpPr>
          <p:spPr bwMode="auto">
            <a:xfrm>
              <a:off x="12407907" y="29778325"/>
              <a:ext cx="6350" cy="195263"/>
            </a:xfrm>
            <a:custGeom>
              <a:avLst/>
              <a:gdLst>
                <a:gd name="T0" fmla="*/ 20 w 20"/>
                <a:gd name="T1" fmla="*/ 18 h 499"/>
                <a:gd name="T2" fmla="*/ 10 w 20"/>
                <a:gd name="T3" fmla="*/ 0 h 499"/>
                <a:gd name="T4" fmla="*/ 0 w 20"/>
                <a:gd name="T5" fmla="*/ 18 h 499"/>
                <a:gd name="T6" fmla="*/ 0 w 20"/>
                <a:gd name="T7" fmla="*/ 481 h 499"/>
                <a:gd name="T8" fmla="*/ 10 w 20"/>
                <a:gd name="T9" fmla="*/ 499 h 499"/>
                <a:gd name="T10" fmla="*/ 20 w 20"/>
                <a:gd name="T11" fmla="*/ 481 h 499"/>
                <a:gd name="T12" fmla="*/ 20 w 20"/>
                <a:gd name="T13" fmla="*/ 1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99">
                  <a:moveTo>
                    <a:pt x="20" y="18"/>
                  </a:moveTo>
                  <a:cubicBezTo>
                    <a:pt x="20" y="9"/>
                    <a:pt x="20" y="0"/>
                    <a:pt x="10" y="0"/>
                  </a:cubicBezTo>
                  <a:cubicBezTo>
                    <a:pt x="0" y="0"/>
                    <a:pt x="0" y="9"/>
                    <a:pt x="0" y="18"/>
                  </a:cubicBezTo>
                  <a:lnTo>
                    <a:pt x="0" y="481"/>
                  </a:lnTo>
                  <a:cubicBezTo>
                    <a:pt x="0" y="490"/>
                    <a:pt x="0" y="499"/>
                    <a:pt x="10" y="499"/>
                  </a:cubicBezTo>
                  <a:cubicBezTo>
                    <a:pt x="20" y="499"/>
                    <a:pt x="20" y="490"/>
                    <a:pt x="20" y="481"/>
                  </a:cubicBezTo>
                  <a:lnTo>
                    <a:pt x="20" y="1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61 2">
              <a:extLst>
                <a:ext uri="{FF2B5EF4-FFF2-40B4-BE49-F238E27FC236}">
                  <a16:creationId xmlns:a16="http://schemas.microsoft.com/office/drawing/2014/main" id="{C9F17F4D-C1AF-459F-8FC2-FA26B067B3C1}"/>
                </a:ext>
              </a:extLst>
            </p:cNvPr>
            <p:cNvSpPr>
              <a:spLocks/>
            </p:cNvSpPr>
            <p:nvPr>
              <p:custDataLst>
                <p:tags r:id="rId55"/>
              </p:custDataLst>
            </p:nvPr>
          </p:nvSpPr>
          <p:spPr bwMode="auto">
            <a:xfrm>
              <a:off x="12450770" y="29871988"/>
              <a:ext cx="109538" cy="7938"/>
            </a:xfrm>
            <a:custGeom>
              <a:avLst/>
              <a:gdLst>
                <a:gd name="T0" fmla="*/ 288 w 305"/>
                <a:gd name="T1" fmla="*/ 20 h 20"/>
                <a:gd name="T2" fmla="*/ 305 w 305"/>
                <a:gd name="T3" fmla="*/ 10 h 20"/>
                <a:gd name="T4" fmla="*/ 288 w 305"/>
                <a:gd name="T5" fmla="*/ 0 h 20"/>
                <a:gd name="T6" fmla="*/ 18 w 305"/>
                <a:gd name="T7" fmla="*/ 0 h 20"/>
                <a:gd name="T8" fmla="*/ 0 w 305"/>
                <a:gd name="T9" fmla="*/ 10 h 20"/>
                <a:gd name="T10" fmla="*/ 18 w 305"/>
                <a:gd name="T11" fmla="*/ 20 h 20"/>
                <a:gd name="T12" fmla="*/ 288 w 30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5" h="20">
                  <a:moveTo>
                    <a:pt x="288" y="20"/>
                  </a:moveTo>
                  <a:cubicBezTo>
                    <a:pt x="296" y="20"/>
                    <a:pt x="305" y="20"/>
                    <a:pt x="305" y="10"/>
                  </a:cubicBezTo>
                  <a:cubicBezTo>
                    <a:pt x="305" y="0"/>
                    <a:pt x="296" y="0"/>
                    <a:pt x="288" y="0"/>
                  </a:cubicBezTo>
                  <a:lnTo>
                    <a:pt x="18" y="0"/>
                  </a:lnTo>
                  <a:cubicBezTo>
                    <a:pt x="9" y="0"/>
                    <a:pt x="0" y="0"/>
                    <a:pt x="0" y="10"/>
                  </a:cubicBezTo>
                  <a:cubicBezTo>
                    <a:pt x="0" y="20"/>
                    <a:pt x="9" y="20"/>
                    <a:pt x="18" y="20"/>
                  </a:cubicBezTo>
                  <a:lnTo>
                    <a:pt x="288" y="20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62 2">
              <a:extLst>
                <a:ext uri="{FF2B5EF4-FFF2-40B4-BE49-F238E27FC236}">
                  <a16:creationId xmlns:a16="http://schemas.microsoft.com/office/drawing/2014/main" id="{D5F68A76-1FBE-497D-9D34-05A04A375930}"/>
                </a:ext>
              </a:extLst>
            </p:cNvPr>
            <p:cNvSpPr>
              <a:spLocks/>
            </p:cNvSpPr>
            <p:nvPr>
              <p:custDataLst>
                <p:tags r:id="rId56"/>
              </p:custDataLst>
            </p:nvPr>
          </p:nvSpPr>
          <p:spPr bwMode="auto">
            <a:xfrm>
              <a:off x="12590470" y="29794200"/>
              <a:ext cx="60325" cy="130175"/>
            </a:xfrm>
            <a:custGeom>
              <a:avLst/>
              <a:gdLst>
                <a:gd name="T0" fmla="*/ 102 w 165"/>
                <a:gd name="T1" fmla="*/ 13 h 332"/>
                <a:gd name="T2" fmla="*/ 91 w 165"/>
                <a:gd name="T3" fmla="*/ 0 h 332"/>
                <a:gd name="T4" fmla="*/ 0 w 165"/>
                <a:gd name="T5" fmla="*/ 32 h 332"/>
                <a:gd name="T6" fmla="*/ 0 w 165"/>
                <a:gd name="T7" fmla="*/ 47 h 332"/>
                <a:gd name="T8" fmla="*/ 65 w 165"/>
                <a:gd name="T9" fmla="*/ 34 h 332"/>
                <a:gd name="T10" fmla="*/ 65 w 165"/>
                <a:gd name="T11" fmla="*/ 293 h 332"/>
                <a:gd name="T12" fmla="*/ 19 w 165"/>
                <a:gd name="T13" fmla="*/ 317 h 332"/>
                <a:gd name="T14" fmla="*/ 3 w 165"/>
                <a:gd name="T15" fmla="*/ 317 h 332"/>
                <a:gd name="T16" fmla="*/ 3 w 165"/>
                <a:gd name="T17" fmla="*/ 332 h 332"/>
                <a:gd name="T18" fmla="*/ 84 w 165"/>
                <a:gd name="T19" fmla="*/ 331 h 332"/>
                <a:gd name="T20" fmla="*/ 165 w 165"/>
                <a:gd name="T21" fmla="*/ 332 h 332"/>
                <a:gd name="T22" fmla="*/ 165 w 165"/>
                <a:gd name="T23" fmla="*/ 317 h 332"/>
                <a:gd name="T24" fmla="*/ 149 w 165"/>
                <a:gd name="T25" fmla="*/ 317 h 332"/>
                <a:gd name="T26" fmla="*/ 102 w 165"/>
                <a:gd name="T27" fmla="*/ 293 h 332"/>
                <a:gd name="T28" fmla="*/ 102 w 165"/>
                <a:gd name="T29" fmla="*/ 13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5" h="332">
                  <a:moveTo>
                    <a:pt x="102" y="13"/>
                  </a:moveTo>
                  <a:cubicBezTo>
                    <a:pt x="102" y="1"/>
                    <a:pt x="102" y="0"/>
                    <a:pt x="91" y="0"/>
                  </a:cubicBezTo>
                  <a:cubicBezTo>
                    <a:pt x="60" y="32"/>
                    <a:pt x="16" y="32"/>
                    <a:pt x="0" y="32"/>
                  </a:cubicBezTo>
                  <a:lnTo>
                    <a:pt x="0" y="47"/>
                  </a:lnTo>
                  <a:cubicBezTo>
                    <a:pt x="10" y="47"/>
                    <a:pt x="39" y="47"/>
                    <a:pt x="65" y="34"/>
                  </a:cubicBezTo>
                  <a:lnTo>
                    <a:pt x="65" y="293"/>
                  </a:lnTo>
                  <a:cubicBezTo>
                    <a:pt x="65" y="311"/>
                    <a:pt x="64" y="317"/>
                    <a:pt x="19" y="317"/>
                  </a:cubicBezTo>
                  <a:lnTo>
                    <a:pt x="3" y="317"/>
                  </a:lnTo>
                  <a:lnTo>
                    <a:pt x="3" y="332"/>
                  </a:lnTo>
                  <a:cubicBezTo>
                    <a:pt x="21" y="331"/>
                    <a:pt x="64" y="331"/>
                    <a:pt x="84" y="331"/>
                  </a:cubicBezTo>
                  <a:cubicBezTo>
                    <a:pt x="104" y="331"/>
                    <a:pt x="147" y="331"/>
                    <a:pt x="165" y="332"/>
                  </a:cubicBezTo>
                  <a:lnTo>
                    <a:pt x="165" y="317"/>
                  </a:lnTo>
                  <a:lnTo>
                    <a:pt x="149" y="317"/>
                  </a:lnTo>
                  <a:cubicBezTo>
                    <a:pt x="104" y="317"/>
                    <a:pt x="102" y="311"/>
                    <a:pt x="102" y="293"/>
                  </a:cubicBezTo>
                  <a:lnTo>
                    <a:pt x="102" y="13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63 2">
              <a:extLst>
                <a:ext uri="{FF2B5EF4-FFF2-40B4-BE49-F238E27FC236}">
                  <a16:creationId xmlns:a16="http://schemas.microsoft.com/office/drawing/2014/main" id="{80D065AF-4F1A-4372-9C5B-4670D455A09C}"/>
                </a:ext>
              </a:extLst>
            </p:cNvPr>
            <p:cNvSpPr>
              <a:spLocks/>
            </p:cNvSpPr>
            <p:nvPr>
              <p:custDataLst>
                <p:tags r:id="rId57"/>
              </p:custDataLst>
            </p:nvPr>
          </p:nvSpPr>
          <p:spPr bwMode="auto">
            <a:xfrm>
              <a:off x="12674607" y="29778325"/>
              <a:ext cx="39688" cy="195263"/>
            </a:xfrm>
            <a:custGeom>
              <a:avLst/>
              <a:gdLst>
                <a:gd name="T0" fmla="*/ 109 w 111"/>
                <a:gd name="T1" fmla="*/ 258 h 499"/>
                <a:gd name="T2" fmla="*/ 111 w 111"/>
                <a:gd name="T3" fmla="*/ 249 h 499"/>
                <a:gd name="T4" fmla="*/ 109 w 111"/>
                <a:gd name="T5" fmla="*/ 241 h 499"/>
                <a:gd name="T6" fmla="*/ 22 w 111"/>
                <a:gd name="T7" fmla="*/ 12 h 499"/>
                <a:gd name="T8" fmla="*/ 10 w 111"/>
                <a:gd name="T9" fmla="*/ 0 h 499"/>
                <a:gd name="T10" fmla="*/ 0 w 111"/>
                <a:gd name="T11" fmla="*/ 10 h 499"/>
                <a:gd name="T12" fmla="*/ 3 w 111"/>
                <a:gd name="T13" fmla="*/ 18 h 499"/>
                <a:gd name="T14" fmla="*/ 91 w 111"/>
                <a:gd name="T15" fmla="*/ 249 h 499"/>
                <a:gd name="T16" fmla="*/ 3 w 111"/>
                <a:gd name="T17" fmla="*/ 480 h 499"/>
                <a:gd name="T18" fmla="*/ 0 w 111"/>
                <a:gd name="T19" fmla="*/ 489 h 499"/>
                <a:gd name="T20" fmla="*/ 10 w 111"/>
                <a:gd name="T21" fmla="*/ 499 h 499"/>
                <a:gd name="T22" fmla="*/ 21 w 111"/>
                <a:gd name="T23" fmla="*/ 489 h 499"/>
                <a:gd name="T24" fmla="*/ 109 w 111"/>
                <a:gd name="T25" fmla="*/ 258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1" h="499">
                  <a:moveTo>
                    <a:pt x="109" y="258"/>
                  </a:moveTo>
                  <a:cubicBezTo>
                    <a:pt x="111" y="252"/>
                    <a:pt x="111" y="251"/>
                    <a:pt x="111" y="249"/>
                  </a:cubicBezTo>
                  <a:cubicBezTo>
                    <a:pt x="111" y="248"/>
                    <a:pt x="111" y="247"/>
                    <a:pt x="109" y="241"/>
                  </a:cubicBezTo>
                  <a:lnTo>
                    <a:pt x="22" y="12"/>
                  </a:lnTo>
                  <a:cubicBezTo>
                    <a:pt x="19" y="3"/>
                    <a:pt x="16" y="0"/>
                    <a:pt x="10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2"/>
                    <a:pt x="0" y="13"/>
                    <a:pt x="3" y="18"/>
                  </a:cubicBezTo>
                  <a:lnTo>
                    <a:pt x="91" y="249"/>
                  </a:lnTo>
                  <a:lnTo>
                    <a:pt x="3" y="480"/>
                  </a:lnTo>
                  <a:cubicBezTo>
                    <a:pt x="0" y="485"/>
                    <a:pt x="0" y="486"/>
                    <a:pt x="0" y="489"/>
                  </a:cubicBezTo>
                  <a:cubicBezTo>
                    <a:pt x="0" y="494"/>
                    <a:pt x="5" y="499"/>
                    <a:pt x="10" y="499"/>
                  </a:cubicBezTo>
                  <a:cubicBezTo>
                    <a:pt x="17" y="499"/>
                    <a:pt x="19" y="494"/>
                    <a:pt x="21" y="489"/>
                  </a:cubicBezTo>
                  <a:lnTo>
                    <a:pt x="109" y="258"/>
                  </a:lnTo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25" name="TextBox 124">
            <a:extLst>
              <a:ext uri="{FF2B5EF4-FFF2-40B4-BE49-F238E27FC236}">
                <a16:creationId xmlns:a16="http://schemas.microsoft.com/office/drawing/2014/main" id="{18A852AA-2662-4770-BCEE-16B0D322164B}"/>
              </a:ext>
            </a:extLst>
          </p:cNvPr>
          <p:cNvSpPr txBox="1"/>
          <p:nvPr/>
        </p:nvSpPr>
        <p:spPr>
          <a:xfrm>
            <a:off x="10085054" y="25827451"/>
            <a:ext cx="6490325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dobe Kaiti Std R" panose="02020400000000000000"/>
              </a:rPr>
              <a:t>ACME III planned improvement: </a:t>
            </a:r>
            <a:r>
              <a:rPr lang="en-US" sz="2800" dirty="0">
                <a:latin typeface="+mj-lt"/>
                <a:ea typeface="Adobe Kaiti Std R" panose="02020400000000000000"/>
              </a:rPr>
              <a:t>improve molecular beam flux by focusing with a hexapole electrostatic lens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Adobe Kaiti Std R" panose="02020400000000000000"/>
              </a:rPr>
              <a:t>The highly polarizable Q state of </a:t>
            </a:r>
            <a:r>
              <a:rPr lang="en-US" sz="2800" dirty="0" err="1">
                <a:latin typeface="+mj-lt"/>
                <a:ea typeface="Adobe Kaiti Std R" panose="02020400000000000000"/>
              </a:rPr>
              <a:t>ThO</a:t>
            </a:r>
            <a:r>
              <a:rPr lang="en-US" sz="2800" dirty="0">
                <a:latin typeface="+mj-lt"/>
                <a:ea typeface="Adobe Kaiti Std R" panose="02020400000000000000"/>
              </a:rPr>
              <a:t> allows the electric lens to enhance the EDM signal by about 20 times when turned on, based on trajectory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ea typeface="Adobe Kaiti Std R" panose="02020400000000000000"/>
              </a:rPr>
              <a:t>First signal</a:t>
            </a:r>
            <a:r>
              <a:rPr lang="en-US" sz="2800" dirty="0">
                <a:latin typeface="+mj-lt"/>
                <a:ea typeface="Adobe Kaiti Std R" panose="02020400000000000000"/>
              </a:rPr>
              <a:t> at Lens exit shows a factor of </a:t>
            </a:r>
            <a:r>
              <a:rPr lang="en-US" sz="2800" b="1" dirty="0">
                <a:latin typeface="+mj-lt"/>
                <a:ea typeface="Adobe Kaiti Std R" panose="02020400000000000000"/>
              </a:rPr>
              <a:t>2.5 signal gain</a:t>
            </a:r>
            <a:r>
              <a:rPr lang="en-US" sz="2800" dirty="0">
                <a:latin typeface="+mj-lt"/>
                <a:ea typeface="Adobe Kaiti Std R" panose="02020400000000000000"/>
              </a:rPr>
              <a:t>, consistent with prediction from trajectory simulations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  <a:ea typeface="Adobe Kaiti Std R" panose="02020400000000000000"/>
              </a:rPr>
              <a:t>Demonstrated efficient STIRAP </a:t>
            </a:r>
            <a:r>
              <a:rPr lang="en-US" sz="2800" dirty="0">
                <a:latin typeface="+mj-lt"/>
                <a:ea typeface="Adobe Kaiti Std R" panose="02020400000000000000"/>
              </a:rPr>
              <a:t>transfer into and out of the Q state, with about </a:t>
            </a:r>
            <a:r>
              <a:rPr lang="en-US" sz="2800" b="1" dirty="0">
                <a:latin typeface="+mj-lt"/>
                <a:ea typeface="Adobe Kaiti Std R" panose="02020400000000000000"/>
              </a:rPr>
              <a:t>80% total efficiency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Adobe Kaiti Std R" panose="02020400000000000000"/>
              </a:rPr>
              <a:t>For more information see: </a:t>
            </a:r>
            <a:r>
              <a:rPr lang="en-US" sz="2800" b="1" dirty="0"/>
              <a:t>K03.00002 </a:t>
            </a:r>
            <a:endParaRPr lang="en-US" sz="2800" b="1" dirty="0">
              <a:latin typeface="+mj-lt"/>
              <a:ea typeface="Adobe Kaiti Std R" panose="02020400000000000000"/>
            </a:endParaRP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DF2B29DC-1559-49FB-BB68-543CF04E1B71}"/>
              </a:ext>
            </a:extLst>
          </p:cNvPr>
          <p:cNvSpPr txBox="1"/>
          <p:nvPr/>
        </p:nvSpPr>
        <p:spPr>
          <a:xfrm>
            <a:off x="10130754" y="24869997"/>
            <a:ext cx="10083154" cy="76944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chemeClr val="bg1"/>
                </a:solidFill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rPr>
              <a:t>2. Molecular Lens</a:t>
            </a:r>
            <a:endParaRPr lang="en-GB" sz="4400" b="1" dirty="0">
              <a:solidFill>
                <a:schemeClr val="bg1"/>
              </a:solidFill>
              <a:latin typeface="+mj-lt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3A3BEF2-FBDB-4DB3-B573-C2D95DB5EB2F}"/>
                  </a:ext>
                </a:extLst>
              </p:cNvPr>
              <p:cNvSpPr/>
              <p:nvPr/>
            </p:nvSpPr>
            <p:spPr>
              <a:xfrm>
                <a:off x="1157792" y="7443254"/>
                <a:ext cx="4708018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800" dirty="0">
                    <a:solidFill>
                      <a:prstClr val="black"/>
                    </a:solidFill>
                    <a:latin typeface="+mj-lt"/>
                    <a:ea typeface="Adobe Kaiti Std R" panose="02020400000000000000" pitchFamily="18" charset="-128"/>
                  </a:rPr>
                  <a:t>SUSY particle bounds from this result.</a:t>
                </a:r>
              </a:p>
              <a:p>
                <a:pPr lvl="0"/>
                <a:r>
                  <a:rPr lang="en-US" sz="1800" dirty="0">
                    <a:solidFill>
                      <a:prstClr val="black"/>
                    </a:solidFill>
                    <a:latin typeface="+mj-lt"/>
                    <a:ea typeface="Adobe Kaiti Std R" panose="02020400000000000000" pitchFamily="18" charset="-128"/>
                  </a:rPr>
                  <a:t>Fig. from Matt Reece (unpublished)</a:t>
                </a:r>
              </a:p>
              <a:p>
                <a:pPr lvl="0"/>
                <a:r>
                  <a:rPr lang="en-US" sz="1800" dirty="0">
                    <a:solidFill>
                      <a:prstClr val="black"/>
                    </a:solidFill>
                    <a:latin typeface="+mj-lt"/>
                    <a:ea typeface="Adobe Kaiti Std R" panose="02020400000000000000" pitchFamily="18" charset="-128"/>
                  </a:rPr>
                  <a:t>ACME III projection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dobe Kaiti Std R" panose="02020400000000000000" pitchFamily="18" charset="-128"/>
                      </a:rPr>
                      <m:t>~</m:t>
                    </m:r>
                    <m:sSup>
                      <m:sSupPr>
                        <m:ctrlP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dobe Kaiti Std R" panose="02020400000000000000" pitchFamily="18" charset="-128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dobe Kaiti Std R" panose="02020400000000000000" pitchFamily="18" charset="-128"/>
                          </a:rPr>
                          <m:t>10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Adobe Kaiti Std R" panose="02020400000000000000" pitchFamily="18" charset="-128"/>
                          </a:rPr>
                          <m:t>−30</m:t>
                        </m:r>
                      </m:sup>
                    </m:sSup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dobe Kaiti Std R" panose="02020400000000000000" pitchFamily="18" charset="-128"/>
                      </a:rPr>
                      <m:t>𝑒</m:t>
                    </m:r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dobe Kaiti Std R" panose="02020400000000000000" pitchFamily="18" charset="-128"/>
                      </a:rPr>
                      <m:t>⋅</m:t>
                    </m:r>
                    <m:r>
                      <a:rPr lang="en-US" sz="1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Adobe Kaiti Std R" panose="02020400000000000000" pitchFamily="18" charset="-128"/>
                      </a:rPr>
                      <m:t>𝑐𝑚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  <a:latin typeface="+mj-lt"/>
                    <a:ea typeface="Adobe Kaiti Std R" panose="02020400000000000000" pitchFamily="18" charset="-128"/>
                  </a:rPr>
                  <a:t>) dashed.</a:t>
                </a:r>
              </a:p>
            </p:txBody>
          </p:sp>
        </mc:Choice>
        <mc:Fallback xmlns="">
          <p:sp>
            <p:nvSpPr>
              <p:cNvPr id="247" name="Rectangle 246">
                <a:extLst>
                  <a:ext uri="{FF2B5EF4-FFF2-40B4-BE49-F238E27FC236}">
                    <a16:creationId xmlns:a16="http://schemas.microsoft.com/office/drawing/2014/main" id="{B3A3BEF2-FBDB-4DB3-B573-C2D95DB5EB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792" y="7443254"/>
                <a:ext cx="4708018" cy="923330"/>
              </a:xfrm>
              <a:prstGeom prst="rect">
                <a:avLst/>
              </a:prstGeom>
              <a:blipFill>
                <a:blip r:embed="rId363"/>
                <a:stretch>
                  <a:fillRect l="-1166" t="-3311" b="-99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A32F38E7-8B9B-4DC6-8FFA-66D9B8E96D04}"/>
              </a:ext>
            </a:extLst>
          </p:cNvPr>
          <p:cNvGrpSpPr/>
          <p:nvPr/>
        </p:nvGrpSpPr>
        <p:grpSpPr>
          <a:xfrm>
            <a:off x="29832798" y="13341147"/>
            <a:ext cx="7270927" cy="11238810"/>
            <a:chOff x="20570062" y="10491242"/>
            <a:chExt cx="11095471" cy="5936794"/>
          </a:xfrm>
          <a:effectLst/>
        </p:grpSpPr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3C2EA3A1-31D3-4A91-81AB-51C8F65712AD}"/>
                </a:ext>
              </a:extLst>
            </p:cNvPr>
            <p:cNvSpPr txBox="1"/>
            <p:nvPr/>
          </p:nvSpPr>
          <p:spPr>
            <a:xfrm>
              <a:off x="20926355" y="10601891"/>
              <a:ext cx="10471051" cy="444322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+mj-lt"/>
                  <a:ea typeface="Adobe Kaiti Std R" panose="02020400000000000000" pitchFamily="18" charset="-128"/>
                  <a:cs typeface="Arial" panose="020B0604020202020204" pitchFamily="34" charset="0"/>
                </a:rPr>
                <a:t>4. State Precession</a:t>
              </a:r>
              <a:endParaRPr lang="en-GB" sz="4400" b="1" dirty="0">
                <a:solidFill>
                  <a:schemeClr val="bg1"/>
                </a:solidFill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ACEEBC6A-19BB-4BB0-A28C-DB2CE5A9F542}"/>
                </a:ext>
              </a:extLst>
            </p:cNvPr>
            <p:cNvSpPr/>
            <p:nvPr/>
          </p:nvSpPr>
          <p:spPr>
            <a:xfrm>
              <a:off x="20570062" y="10491242"/>
              <a:ext cx="11095471" cy="5936794"/>
            </a:xfrm>
            <a:prstGeom prst="rect">
              <a:avLst/>
            </a:prstGeom>
            <a:noFill/>
            <a:ln w="762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dobe Kaiti Std R" panose="02020400000000000000" pitchFamily="18" charset="-128"/>
                <a:ea typeface="Adobe Kaiti Std R" panose="02020400000000000000" pitchFamily="18" charset="-128"/>
              </a:endParaRPr>
            </a:p>
          </p:txBody>
        </p:sp>
      </p:grpSp>
      <p:sp>
        <p:nvSpPr>
          <p:cNvPr id="206" name="TextBox 205">
            <a:extLst>
              <a:ext uri="{FF2B5EF4-FFF2-40B4-BE49-F238E27FC236}">
                <a16:creationId xmlns:a16="http://schemas.microsoft.com/office/drawing/2014/main" id="{595E3DEA-73E9-4929-9AC8-AA5DB641D436}"/>
              </a:ext>
            </a:extLst>
          </p:cNvPr>
          <p:cNvSpPr txBox="1"/>
          <p:nvPr/>
        </p:nvSpPr>
        <p:spPr>
          <a:xfrm>
            <a:off x="30066279" y="14553717"/>
            <a:ext cx="6718758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Adobe Kaiti Std R" panose="02020400000000000000" pitchFamily="18" charset="-128"/>
              </a:rPr>
              <a:t>The molecules in the prepared state </a:t>
            </a:r>
            <a:r>
              <a:rPr lang="en-US" sz="2800" b="1" dirty="0">
                <a:latin typeface="+mj-lt"/>
                <a:ea typeface="Adobe Kaiti Std R" panose="02020400000000000000" pitchFamily="18" charset="-128"/>
              </a:rPr>
              <a:t>acquire phase </a:t>
            </a:r>
            <a:r>
              <a:rPr lang="en-US" sz="2800" dirty="0">
                <a:latin typeface="+mj-lt"/>
                <a:ea typeface="Adobe Kaiti Std R" panose="02020400000000000000" pitchFamily="18" charset="-128"/>
              </a:rPr>
              <a:t>as they fly through the electric and magnetic fields of the interaction region.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Adobe Kaiti Std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Adobe Kaiti Std R" panose="02020400000000000000" pitchFamily="18" charset="-128"/>
            </a:endParaRPr>
          </a:p>
          <a:p>
            <a:endParaRPr lang="en-US" sz="2800" dirty="0">
              <a:latin typeface="+mj-lt"/>
              <a:ea typeface="Adobe Kaiti Std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ea typeface="Adobe Kaiti Std R" panose="02020400000000000000" pitchFamily="18" charset="-128"/>
              </a:rPr>
              <a:t>Recent measurements determined that the lifetime of the H-state is </a:t>
            </a:r>
            <a:r>
              <a:rPr lang="en-US" sz="2800" b="1" dirty="0">
                <a:ea typeface="Adobe Kaiti Std R" panose="02020400000000000000" pitchFamily="18" charset="-128"/>
              </a:rPr>
              <a:t>4.6 </a:t>
            </a:r>
            <a:r>
              <a:rPr lang="en-US" sz="2800" b="1" dirty="0" err="1">
                <a:ea typeface="Adobe Kaiti Std R" panose="02020400000000000000" pitchFamily="18" charset="-128"/>
              </a:rPr>
              <a:t>ms</a:t>
            </a:r>
            <a:endParaRPr lang="en-US" sz="2800" b="1" dirty="0">
              <a:ea typeface="Adobe Kaiti Std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For more information see talk </a:t>
            </a:r>
            <a:r>
              <a:rPr lang="en-US" sz="2800" b="1" dirty="0"/>
              <a:t>K03.00001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+mj-lt"/>
              <a:ea typeface="Adobe Kaiti Std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Adobe Kaiti Std R" panose="02020400000000000000" pitchFamily="18" charset="-128"/>
              </a:rPr>
              <a:t>ACME III planned improvement: </a:t>
            </a:r>
            <a:r>
              <a:rPr lang="en-US" sz="2800" dirty="0">
                <a:latin typeface="+mj-lt"/>
                <a:ea typeface="Adobe Kaiti Std R" panose="02020400000000000000" pitchFamily="18" charset="-128"/>
              </a:rPr>
              <a:t>Develop new apparatus to</a:t>
            </a:r>
            <a:r>
              <a:rPr lang="en-US" sz="2800" b="1" dirty="0">
                <a:latin typeface="+mj-lt"/>
                <a:ea typeface="Adobe Kaiti Std R" panose="02020400000000000000" pitchFamily="18" charset="-128"/>
              </a:rPr>
              <a:t> increase precession time by a factor of 5 </a:t>
            </a:r>
            <a:r>
              <a:rPr lang="en-US" sz="2800" dirty="0">
                <a:latin typeface="+mj-lt"/>
                <a:ea typeface="Adobe Kaiti Std R" panose="02020400000000000000" pitchFamily="18" charset="-128"/>
              </a:rPr>
              <a:t>compared to ACME II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+mj-lt"/>
                <a:ea typeface="Adobe Kaiti Std R" panose="02020400000000000000" pitchFamily="18" charset="-128"/>
              </a:rPr>
              <a:t>Electrostatic lens helps compensate for solid angle losses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Adobe Kaiti Std R" panose="02020400000000000000" pitchFamily="18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  <a:ea typeface="Adobe Kaiti Std R" panose="02020400000000000000" pitchFamily="18" charset="-128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65BECFE-C2AC-4405-91D8-CD66939757F0}"/>
              </a:ext>
            </a:extLst>
          </p:cNvPr>
          <p:cNvCxnSpPr>
            <a:cxnSpLocks/>
          </p:cNvCxnSpPr>
          <p:nvPr/>
        </p:nvCxnSpPr>
        <p:spPr>
          <a:xfrm>
            <a:off x="14766888" y="7618960"/>
            <a:ext cx="17845816" cy="0"/>
          </a:xfrm>
          <a:prstGeom prst="line">
            <a:avLst/>
          </a:prstGeom>
          <a:ln w="127000">
            <a:solidFill>
              <a:schemeClr val="tx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37" name="Table 236">
                <a:extLst>
                  <a:ext uri="{FF2B5EF4-FFF2-40B4-BE49-F238E27FC236}">
                    <a16:creationId xmlns:a16="http://schemas.microsoft.com/office/drawing/2014/main" id="{22F8D2AC-16B7-4ACD-91BE-488394D58C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4009845"/>
                  </p:ext>
                </p:extLst>
              </p:nvPr>
            </p:nvGraphicFramePr>
            <p:xfrm>
              <a:off x="29843229" y="25754180"/>
              <a:ext cx="11603933" cy="640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00345">
                      <a:extLst>
                        <a:ext uri="{9D8B030D-6E8A-4147-A177-3AD203B41FA5}">
                          <a16:colId xmlns:a16="http://schemas.microsoft.com/office/drawing/2014/main" val="3668107878"/>
                        </a:ext>
                      </a:extLst>
                    </a:gridCol>
                    <a:gridCol w="2461503">
                      <a:extLst>
                        <a:ext uri="{9D8B030D-6E8A-4147-A177-3AD203B41FA5}">
                          <a16:colId xmlns:a16="http://schemas.microsoft.com/office/drawing/2014/main" val="1924242473"/>
                        </a:ext>
                      </a:extLst>
                    </a:gridCol>
                    <a:gridCol w="3242085">
                      <a:extLst>
                        <a:ext uri="{9D8B030D-6E8A-4147-A177-3AD203B41FA5}">
                          <a16:colId xmlns:a16="http://schemas.microsoft.com/office/drawing/2014/main" val="804263461"/>
                        </a:ext>
                      </a:extLst>
                    </a:gridCol>
                  </a:tblGrid>
                  <a:tr h="92332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+mj-lt"/>
                              <a:ea typeface="Adobe Kaiti Std R" panose="02020400000000000000"/>
                            </a:rPr>
                            <a:t>Improvement</a:t>
                          </a:r>
                        </a:p>
                      </a:txBody>
                      <a:tcPr anchor="ctr"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+mj-lt"/>
                              <a:ea typeface="Adobe Kaiti Std R" panose="02020400000000000000"/>
                            </a:rPr>
                            <a:t>Signal Gain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+mj-lt"/>
                              <a:ea typeface="Adobe Kaiti Std R" panose="02020400000000000000"/>
                            </a:rPr>
                            <a:t>EDM Sensitivity Gain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620809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Increased precession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+mj-lt"/>
                            <a:ea typeface="Adobe Kaiti Std R" panose="0202040000000000000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81039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Electrostatic lens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9.6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3.1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171260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latin typeface="+mj-lt"/>
                              <a:ea typeface="Adobe Kaiti Std R" panose="02020400000000000000"/>
                            </a:rPr>
                            <a:t>SiPM</a:t>
                          </a:r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 detector upgrade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2.3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1333074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Improved Collection Optics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2331748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Increased decay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0.45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0.67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1837275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+mj-lt"/>
                              <a:ea typeface="Adobe Kaiti Std R" panose="02020400000000000000"/>
                            </a:rPr>
                            <a:t>Timing jitter noise reduction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+mj-lt"/>
                              <a:ea typeface="Adobe Kaiti Std R" panose="0202040000000000000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+mj-lt"/>
                              <a:ea typeface="Adobe Kaiti Std R" panose="02020400000000000000"/>
                            </a:rPr>
                            <a:t>1.7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5356386"/>
                      </a:ext>
                    </a:extLst>
                  </a:tr>
                  <a:tr h="5486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+mj-lt"/>
                              <a:ea typeface="Adobe Kaiti Std R" panose="02020400000000000000"/>
                            </a:rPr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+mj-lt"/>
                              <a:ea typeface="Adobe Kaiti Std R" panose="02020400000000000000"/>
                            </a:rPr>
                            <a:t>14.9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+mj-lt"/>
                              <a:ea typeface="Adobe Kaiti Std R" panose="02020400000000000000"/>
                            </a:rPr>
                            <a:t>31.8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6154534"/>
                      </a:ext>
                    </a:extLst>
                  </a:tr>
                  <a:tr h="548640">
                    <a:tc gridSpan="2">
                      <a:txBody>
                        <a:bodyPr/>
                        <a:lstStyle/>
                        <a:p>
                          <a:pPr marL="0" marR="0" lvl="0" indent="0" algn="ctr" defTabSz="643203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0" dirty="0">
                              <a:latin typeface="+mj-lt"/>
                              <a:ea typeface="Adobe Kaiti Std R" panose="02020400000000000000"/>
                            </a:rPr>
                            <a:t>ACME II daily statistical sensitivity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a typeface="Adobe Kaiti Std R" panose="0202040000000000000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643203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Adobe Kaiti Std R" panose="02020400000000000000"/>
                                  </a:rPr>
                                  <m:t>~1×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Adobe Kaiti Std R" panose="0202040000000000000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Adobe Kaiti Std R" panose="0202040000000000000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Adobe Kaiti Std R" panose="02020400000000000000"/>
                                      </a:rPr>
                                      <m:t>−29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Adobe Kaiti Std R" panose="02020400000000000000"/>
                                  </a:rPr>
                                  <m:t>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Adobe Kaiti Std R" panose="02020400000000000000"/>
                                  </a:rPr>
                                  <m:t>⋅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Adobe Kaiti Std R" panose="02020400000000000000"/>
                                  </a:rPr>
                                  <m:t>𝑐𝑚</m:t>
                                </m:r>
                              </m:oMath>
                            </m:oMathPara>
                          </a14:m>
                          <a:endParaRPr lang="en-US" sz="3200" b="0" dirty="0">
                            <a:latin typeface="+mj-lt"/>
                            <a:ea typeface="Adobe Kaiti Std R" panose="0202040000000000000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33799415"/>
                      </a:ext>
                    </a:extLst>
                  </a:tr>
                  <a:tr h="548640">
                    <a:tc gridSpan="2">
                      <a:txBody>
                        <a:bodyPr/>
                        <a:lstStyle/>
                        <a:p>
                          <a:pPr marL="0" marR="0" lvl="0" indent="0" algn="ctr" defTabSz="643203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latin typeface="+mj-lt"/>
                              <a:ea typeface="Adobe Kaiti Std R" panose="02020400000000000000"/>
                            </a:rPr>
                            <a:t>Projected ACME III daily sensitivity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a typeface="Adobe Kaiti Std R" panose="0202040000000000000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Adobe Kaiti Std R" panose="02020400000000000000"/>
                                  </a:rPr>
                                  <m:t>~3×</m:t>
                                </m:r>
                                <m:sSup>
                                  <m:sSupPr>
                                    <m:ctrlP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Adobe Kaiti Std R" panose="0202040000000000000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Adobe Kaiti Std R" panose="0202040000000000000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3200" b="0" i="1" smtClean="0">
                                        <a:latin typeface="Cambria Math" panose="02040503050406030204" pitchFamily="18" charset="0"/>
                                        <a:ea typeface="Adobe Kaiti Std R" panose="02020400000000000000"/>
                                      </a:rPr>
                                      <m:t>−31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Adobe Kaiti Std R" panose="02020400000000000000"/>
                                  </a:rPr>
                                  <m:t>𝑒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Adobe Kaiti Std R" panose="02020400000000000000"/>
                                  </a:rPr>
                                  <m:t>⋅</m:t>
                                </m:r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  <a:ea typeface="Adobe Kaiti Std R" panose="02020400000000000000"/>
                                  </a:rPr>
                                  <m:t>𝑐𝑚</m:t>
                                </m:r>
                              </m:oMath>
                            </m:oMathPara>
                          </a14:m>
                          <a:endParaRPr lang="en-US" sz="3200" b="0" dirty="0">
                            <a:latin typeface="+mj-lt"/>
                            <a:ea typeface="Adobe Kaiti Std R" panose="0202040000000000000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880355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37" name="Table 236">
                <a:extLst>
                  <a:ext uri="{FF2B5EF4-FFF2-40B4-BE49-F238E27FC236}">
                    <a16:creationId xmlns:a16="http://schemas.microsoft.com/office/drawing/2014/main" id="{22F8D2AC-16B7-4ACD-91BE-488394D58C3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64009845"/>
                  </p:ext>
                </p:extLst>
              </p:nvPr>
            </p:nvGraphicFramePr>
            <p:xfrm>
              <a:off x="29843229" y="25754180"/>
              <a:ext cx="11603933" cy="64008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900345">
                      <a:extLst>
                        <a:ext uri="{9D8B030D-6E8A-4147-A177-3AD203B41FA5}">
                          <a16:colId xmlns:a16="http://schemas.microsoft.com/office/drawing/2014/main" val="3668107878"/>
                        </a:ext>
                      </a:extLst>
                    </a:gridCol>
                    <a:gridCol w="2461503">
                      <a:extLst>
                        <a:ext uri="{9D8B030D-6E8A-4147-A177-3AD203B41FA5}">
                          <a16:colId xmlns:a16="http://schemas.microsoft.com/office/drawing/2014/main" val="1924242473"/>
                        </a:ext>
                      </a:extLst>
                    </a:gridCol>
                    <a:gridCol w="3242085">
                      <a:extLst>
                        <a:ext uri="{9D8B030D-6E8A-4147-A177-3AD203B41FA5}">
                          <a16:colId xmlns:a16="http://schemas.microsoft.com/office/drawing/2014/main" val="804263461"/>
                        </a:ext>
                      </a:extLst>
                    </a:gridCol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+mj-lt"/>
                              <a:ea typeface="Adobe Kaiti Std R" panose="02020400000000000000"/>
                            </a:rPr>
                            <a:t>Improvement</a:t>
                          </a:r>
                        </a:p>
                      </a:txBody>
                      <a:tcPr anchor="ctr">
                        <a:solidFill>
                          <a:srgbClr val="4F81BD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+mj-lt"/>
                              <a:ea typeface="Adobe Kaiti Std R" panose="02020400000000000000"/>
                            </a:rPr>
                            <a:t>Signal Gain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600" dirty="0">
                              <a:latin typeface="+mj-lt"/>
                              <a:ea typeface="Adobe Kaiti Std R" panose="02020400000000000000"/>
                            </a:rPr>
                            <a:t>EDM Sensitivity Gain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3362080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Increased precession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3200" dirty="0">
                            <a:latin typeface="+mj-lt"/>
                            <a:ea typeface="Adobe Kaiti Std R" panose="0202040000000000000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7881039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Electrostatic lens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9.6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3.1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171260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 err="1">
                              <a:latin typeface="+mj-lt"/>
                              <a:ea typeface="Adobe Kaiti Std R" panose="02020400000000000000"/>
                            </a:rPr>
                            <a:t>SiPM</a:t>
                          </a:r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 detector upgrade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2.3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1.5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51333074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Improved Collection Optics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1.5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1.2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42331748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Increased decay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0.45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latin typeface="+mj-lt"/>
                              <a:ea typeface="Adobe Kaiti Std R" panose="02020400000000000000"/>
                            </a:rPr>
                            <a:t>0.67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4183727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+mj-lt"/>
                              <a:ea typeface="Adobe Kaiti Std R" panose="02020400000000000000"/>
                            </a:rPr>
                            <a:t>Timing jitter noise reduction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+mj-lt"/>
                              <a:ea typeface="Adobe Kaiti Std R" panose="02020400000000000000"/>
                            </a:rPr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>
                              <a:solidFill>
                                <a:schemeClr val="tx1"/>
                              </a:solidFill>
                              <a:latin typeface="+mj-lt"/>
                              <a:ea typeface="Adobe Kaiti Std R" panose="02020400000000000000"/>
                            </a:rPr>
                            <a:t>1.7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95356386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+mj-lt"/>
                              <a:ea typeface="Adobe Kaiti Std R" panose="02020400000000000000"/>
                            </a:rPr>
                            <a:t>Total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+mj-lt"/>
                              <a:ea typeface="Adobe Kaiti Std R" panose="02020400000000000000"/>
                            </a:rPr>
                            <a:t>14.9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b="1" dirty="0">
                              <a:latin typeface="+mj-lt"/>
                              <a:ea typeface="Adobe Kaiti Std R" panose="02020400000000000000"/>
                            </a:rPr>
                            <a:t>31.8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36154534"/>
                      </a:ext>
                    </a:extLst>
                  </a:tr>
                  <a:tr h="579120">
                    <a:tc gridSpan="2">
                      <a:txBody>
                        <a:bodyPr/>
                        <a:lstStyle/>
                        <a:p>
                          <a:pPr marL="0" marR="0" lvl="0" indent="0" algn="ctr" defTabSz="643203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0" dirty="0">
                              <a:latin typeface="+mj-lt"/>
                              <a:ea typeface="Adobe Kaiti Std R" panose="02020400000000000000"/>
                            </a:rPr>
                            <a:t>ACME II daily statistical sensitivity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a typeface="Adobe Kaiti Std R" panose="0202040000000000000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64"/>
                          <a:stretch>
                            <a:fillRect l="-258271" t="-922105" r="-752" b="-1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33799415"/>
                      </a:ext>
                    </a:extLst>
                  </a:tr>
                  <a:tr h="579120">
                    <a:tc gridSpan="2">
                      <a:txBody>
                        <a:bodyPr/>
                        <a:lstStyle/>
                        <a:p>
                          <a:pPr marL="0" marR="0" lvl="0" indent="0" algn="ctr" defTabSz="6432037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dirty="0">
                              <a:latin typeface="+mj-lt"/>
                              <a:ea typeface="Adobe Kaiti Std R" panose="02020400000000000000"/>
                            </a:rPr>
                            <a:t>Projected ACME III daily sensitivity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pPr algn="ctr"/>
                          <a:endParaRPr lang="en-US" sz="2800" b="1" dirty="0">
                            <a:ea typeface="Adobe Kaiti Std R" panose="0202040000000000000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64"/>
                          <a:stretch>
                            <a:fillRect l="-258271" t="-1022105" r="-752" b="-3473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8803550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44" name="TextBox 243">
            <a:extLst>
              <a:ext uri="{FF2B5EF4-FFF2-40B4-BE49-F238E27FC236}">
                <a16:creationId xmlns:a16="http://schemas.microsoft.com/office/drawing/2014/main" id="{2EA8B4F0-B640-4112-BBD7-6B1FB2F6509B}"/>
              </a:ext>
            </a:extLst>
          </p:cNvPr>
          <p:cNvSpPr txBox="1"/>
          <p:nvPr/>
        </p:nvSpPr>
        <p:spPr>
          <a:xfrm>
            <a:off x="29924683" y="24714628"/>
            <a:ext cx="7572142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u="sng" dirty="0"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rPr>
              <a:t>Overall projected sensitivity</a:t>
            </a:r>
            <a:endParaRPr lang="en-GB" sz="4800" b="1" u="sng" dirty="0">
              <a:latin typeface="+mj-lt"/>
              <a:ea typeface="Adobe Kaiti Std R" panose="02020400000000000000" pitchFamily="18" charset="-128"/>
              <a:cs typeface="Arial" panose="020B0604020202020204" pitchFamily="34" charset="0"/>
            </a:endParaRPr>
          </a:p>
        </p:txBody>
      </p: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3B419038-0732-45EF-81C6-9015D0BF5988}"/>
              </a:ext>
            </a:extLst>
          </p:cNvPr>
          <p:cNvGrpSpPr/>
          <p:nvPr/>
        </p:nvGrpSpPr>
        <p:grpSpPr>
          <a:xfrm>
            <a:off x="30416624" y="16514382"/>
            <a:ext cx="5915931" cy="1009202"/>
            <a:chOff x="20706823" y="28154057"/>
            <a:chExt cx="5915931" cy="1009202"/>
          </a:xfrm>
        </p:grpSpPr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DD41D51A-301B-4050-AF41-EDA92B21E0AA}"/>
                </a:ext>
              </a:extLst>
            </p:cNvPr>
            <p:cNvGrpSpPr/>
            <p:nvPr/>
          </p:nvGrpSpPr>
          <p:grpSpPr>
            <a:xfrm>
              <a:off x="20706823" y="28154057"/>
              <a:ext cx="5915931" cy="449588"/>
              <a:chOff x="21204523" y="28327677"/>
              <a:chExt cx="5915931" cy="449588"/>
            </a:xfrm>
          </p:grpSpPr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FB932FCD-8DDA-4099-8C28-4D5608BAC270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8"/>
                </p:custDataLst>
              </p:nvPr>
            </p:nvGrpSpPr>
            <p:grpSpPr>
              <a:xfrm>
                <a:off x="21204523" y="28327677"/>
                <a:ext cx="2046288" cy="433387"/>
                <a:chOff x="13928725" y="22166263"/>
                <a:chExt cx="2046288" cy="433387"/>
              </a:xfrm>
            </p:grpSpPr>
            <p:sp>
              <p:nvSpPr>
                <p:cNvPr id="293" name="Freeform 99 1">
                  <a:extLst>
                    <a:ext uri="{FF2B5EF4-FFF2-40B4-BE49-F238E27FC236}">
                      <a16:creationId xmlns:a16="http://schemas.microsoft.com/office/drawing/2014/main" id="{373EA85A-62D6-4307-A27D-48224BE14C13}"/>
                    </a:ext>
                  </a:extLst>
                </p:cNvPr>
                <p:cNvSpPr>
                  <a:spLocks/>
                </p:cNvSpPr>
                <p:nvPr>
                  <p:custDataLst>
                    <p:tags r:id="rId33"/>
                  </p:custDataLst>
                </p:nvPr>
              </p:nvSpPr>
              <p:spPr bwMode="auto">
                <a:xfrm>
                  <a:off x="14047788" y="22166263"/>
                  <a:ext cx="74613" cy="142875"/>
                </a:xfrm>
                <a:custGeom>
                  <a:avLst/>
                  <a:gdLst>
                    <a:gd name="T0" fmla="*/ 79 w 127"/>
                    <a:gd name="T1" fmla="*/ 10 h 232"/>
                    <a:gd name="T2" fmla="*/ 68 w 127"/>
                    <a:gd name="T3" fmla="*/ 0 h 232"/>
                    <a:gd name="T4" fmla="*/ 0 w 127"/>
                    <a:gd name="T5" fmla="*/ 22 h 232"/>
                    <a:gd name="T6" fmla="*/ 0 w 127"/>
                    <a:gd name="T7" fmla="*/ 35 h 232"/>
                    <a:gd name="T8" fmla="*/ 50 w 127"/>
                    <a:gd name="T9" fmla="*/ 25 h 232"/>
                    <a:gd name="T10" fmla="*/ 50 w 127"/>
                    <a:gd name="T11" fmla="*/ 203 h 232"/>
                    <a:gd name="T12" fmla="*/ 16 w 127"/>
                    <a:gd name="T13" fmla="*/ 219 h 232"/>
                    <a:gd name="T14" fmla="*/ 2 w 127"/>
                    <a:gd name="T15" fmla="*/ 219 h 232"/>
                    <a:gd name="T16" fmla="*/ 2 w 127"/>
                    <a:gd name="T17" fmla="*/ 232 h 232"/>
                    <a:gd name="T18" fmla="*/ 64 w 127"/>
                    <a:gd name="T19" fmla="*/ 230 h 232"/>
                    <a:gd name="T20" fmla="*/ 127 w 127"/>
                    <a:gd name="T21" fmla="*/ 232 h 232"/>
                    <a:gd name="T22" fmla="*/ 127 w 127"/>
                    <a:gd name="T23" fmla="*/ 219 h 232"/>
                    <a:gd name="T24" fmla="*/ 114 w 127"/>
                    <a:gd name="T25" fmla="*/ 219 h 232"/>
                    <a:gd name="T26" fmla="*/ 79 w 127"/>
                    <a:gd name="T27" fmla="*/ 203 h 232"/>
                    <a:gd name="T28" fmla="*/ 79 w 127"/>
                    <a:gd name="T29" fmla="*/ 10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" h="232">
                      <a:moveTo>
                        <a:pt x="79" y="10"/>
                      </a:moveTo>
                      <a:cubicBezTo>
                        <a:pt x="79" y="1"/>
                        <a:pt x="78" y="0"/>
                        <a:pt x="68" y="0"/>
                      </a:cubicBezTo>
                      <a:cubicBezTo>
                        <a:pt x="46" y="22"/>
                        <a:pt x="14" y="22"/>
                        <a:pt x="0" y="22"/>
                      </a:cubicBezTo>
                      <a:lnTo>
                        <a:pt x="0" y="35"/>
                      </a:lnTo>
                      <a:cubicBezTo>
                        <a:pt x="8" y="35"/>
                        <a:pt x="31" y="35"/>
                        <a:pt x="50" y="25"/>
                      </a:cubicBezTo>
                      <a:lnTo>
                        <a:pt x="50" y="203"/>
                      </a:lnTo>
                      <a:cubicBezTo>
                        <a:pt x="50" y="215"/>
                        <a:pt x="50" y="219"/>
                        <a:pt x="16" y="219"/>
                      </a:cubicBezTo>
                      <a:lnTo>
                        <a:pt x="2" y="219"/>
                      </a:lnTo>
                      <a:lnTo>
                        <a:pt x="2" y="232"/>
                      </a:lnTo>
                      <a:cubicBezTo>
                        <a:pt x="9" y="231"/>
                        <a:pt x="51" y="230"/>
                        <a:pt x="64" y="230"/>
                      </a:cubicBezTo>
                      <a:cubicBezTo>
                        <a:pt x="75" y="230"/>
                        <a:pt x="119" y="231"/>
                        <a:pt x="127" y="232"/>
                      </a:cubicBezTo>
                      <a:lnTo>
                        <a:pt x="127" y="219"/>
                      </a:lnTo>
                      <a:lnTo>
                        <a:pt x="114" y="219"/>
                      </a:lnTo>
                      <a:cubicBezTo>
                        <a:pt x="79" y="219"/>
                        <a:pt x="79" y="215"/>
                        <a:pt x="79" y="203"/>
                      </a:cubicBezTo>
                      <a:lnTo>
                        <a:pt x="79" y="10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4" name="Freeform 101 1">
                  <a:extLst>
                    <a:ext uri="{FF2B5EF4-FFF2-40B4-BE49-F238E27FC236}">
                      <a16:creationId xmlns:a16="http://schemas.microsoft.com/office/drawing/2014/main" id="{7CE5B771-8AA3-43A7-BC7D-C73F8D06933A}"/>
                    </a:ext>
                  </a:extLst>
                </p:cNvPr>
                <p:cNvSpPr>
                  <a:spLocks/>
                </p:cNvSpPr>
                <p:nvPr>
                  <p:custDataLst>
                    <p:tags r:id="rId34"/>
                  </p:custDataLst>
                </p:nvPr>
              </p:nvSpPr>
              <p:spPr bwMode="auto">
                <a:xfrm>
                  <a:off x="13947775" y="22382163"/>
                  <a:ext cx="179388" cy="217487"/>
                </a:xfrm>
                <a:custGeom>
                  <a:avLst/>
                  <a:gdLst>
                    <a:gd name="T0" fmla="*/ 122 w 303"/>
                    <a:gd name="T1" fmla="*/ 311 h 349"/>
                    <a:gd name="T2" fmla="*/ 53 w 303"/>
                    <a:gd name="T3" fmla="*/ 175 h 349"/>
                    <a:gd name="T4" fmla="*/ 48 w 303"/>
                    <a:gd name="T5" fmla="*/ 170 h 349"/>
                    <a:gd name="T6" fmla="*/ 42 w 303"/>
                    <a:gd name="T7" fmla="*/ 172 h 349"/>
                    <a:gd name="T8" fmla="*/ 5 w 303"/>
                    <a:gd name="T9" fmla="*/ 197 h 349"/>
                    <a:gd name="T10" fmla="*/ 0 w 303"/>
                    <a:gd name="T11" fmla="*/ 203 h 349"/>
                    <a:gd name="T12" fmla="*/ 5 w 303"/>
                    <a:gd name="T13" fmla="*/ 208 h 349"/>
                    <a:gd name="T14" fmla="*/ 11 w 303"/>
                    <a:gd name="T15" fmla="*/ 205 h 349"/>
                    <a:gd name="T16" fmla="*/ 30 w 303"/>
                    <a:gd name="T17" fmla="*/ 192 h 349"/>
                    <a:gd name="T18" fmla="*/ 106 w 303"/>
                    <a:gd name="T19" fmla="*/ 343 h 349"/>
                    <a:gd name="T20" fmla="*/ 114 w 303"/>
                    <a:gd name="T21" fmla="*/ 349 h 349"/>
                    <a:gd name="T22" fmla="*/ 124 w 303"/>
                    <a:gd name="T23" fmla="*/ 342 h 349"/>
                    <a:gd name="T24" fmla="*/ 300 w 303"/>
                    <a:gd name="T25" fmla="*/ 16 h 349"/>
                    <a:gd name="T26" fmla="*/ 303 w 303"/>
                    <a:gd name="T27" fmla="*/ 9 h 349"/>
                    <a:gd name="T28" fmla="*/ 294 w 303"/>
                    <a:gd name="T29" fmla="*/ 0 h 349"/>
                    <a:gd name="T30" fmla="*/ 285 w 303"/>
                    <a:gd name="T31" fmla="*/ 7 h 349"/>
                    <a:gd name="T32" fmla="*/ 122 w 303"/>
                    <a:gd name="T33" fmla="*/ 311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3" h="349">
                      <a:moveTo>
                        <a:pt x="122" y="311"/>
                      </a:moveTo>
                      <a:lnTo>
                        <a:pt x="53" y="175"/>
                      </a:lnTo>
                      <a:cubicBezTo>
                        <a:pt x="52" y="172"/>
                        <a:pt x="51" y="170"/>
                        <a:pt x="48" y="170"/>
                      </a:cubicBezTo>
                      <a:cubicBezTo>
                        <a:pt x="46" y="170"/>
                        <a:pt x="46" y="170"/>
                        <a:pt x="42" y="172"/>
                      </a:cubicBezTo>
                      <a:lnTo>
                        <a:pt x="5" y="197"/>
                      </a:lnTo>
                      <a:cubicBezTo>
                        <a:pt x="0" y="200"/>
                        <a:pt x="0" y="202"/>
                        <a:pt x="0" y="203"/>
                      </a:cubicBezTo>
                      <a:cubicBezTo>
                        <a:pt x="0" y="205"/>
                        <a:pt x="2" y="208"/>
                        <a:pt x="5" y="208"/>
                      </a:cubicBezTo>
                      <a:cubicBezTo>
                        <a:pt x="6" y="208"/>
                        <a:pt x="7" y="208"/>
                        <a:pt x="11" y="205"/>
                      </a:cubicBezTo>
                      <a:cubicBezTo>
                        <a:pt x="15" y="202"/>
                        <a:pt x="25" y="195"/>
                        <a:pt x="30" y="192"/>
                      </a:cubicBezTo>
                      <a:lnTo>
                        <a:pt x="106" y="343"/>
                      </a:lnTo>
                      <a:cubicBezTo>
                        <a:pt x="108" y="348"/>
                        <a:pt x="109" y="349"/>
                        <a:pt x="114" y="349"/>
                      </a:cubicBezTo>
                      <a:cubicBezTo>
                        <a:pt x="117" y="349"/>
                        <a:pt x="121" y="349"/>
                        <a:pt x="124" y="342"/>
                      </a:cubicBezTo>
                      <a:lnTo>
                        <a:pt x="300" y="16"/>
                      </a:lnTo>
                      <a:cubicBezTo>
                        <a:pt x="303" y="11"/>
                        <a:pt x="303" y="11"/>
                        <a:pt x="303" y="9"/>
                      </a:cubicBezTo>
                      <a:cubicBezTo>
                        <a:pt x="303" y="3"/>
                        <a:pt x="298" y="0"/>
                        <a:pt x="294" y="0"/>
                      </a:cubicBezTo>
                      <a:cubicBezTo>
                        <a:pt x="289" y="0"/>
                        <a:pt x="287" y="3"/>
                        <a:pt x="285" y="7"/>
                      </a:cubicBezTo>
                      <a:lnTo>
                        <a:pt x="122" y="311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5" name="Freeform 103 1">
                  <a:extLst>
                    <a:ext uri="{FF2B5EF4-FFF2-40B4-BE49-F238E27FC236}">
                      <a16:creationId xmlns:a16="http://schemas.microsoft.com/office/drawing/2014/main" id="{BAFAF5F1-2D31-4D02-AD9E-56FBC49DFC34}"/>
                    </a:ext>
                  </a:extLst>
                </p:cNvPr>
                <p:cNvSpPr>
                  <a:spLocks/>
                </p:cNvSpPr>
                <p:nvPr>
                  <p:custDataLst>
                    <p:tags r:id="rId35"/>
                  </p:custDataLst>
                </p:nvPr>
              </p:nvSpPr>
              <p:spPr bwMode="auto">
                <a:xfrm>
                  <a:off x="14135100" y="22429788"/>
                  <a:ext cx="90488" cy="142875"/>
                </a:xfrm>
                <a:custGeom>
                  <a:avLst/>
                  <a:gdLst>
                    <a:gd name="T0" fmla="*/ 154 w 154"/>
                    <a:gd name="T1" fmla="*/ 168 h 231"/>
                    <a:gd name="T2" fmla="*/ 142 w 154"/>
                    <a:gd name="T3" fmla="*/ 168 h 231"/>
                    <a:gd name="T4" fmla="*/ 133 w 154"/>
                    <a:gd name="T5" fmla="*/ 199 h 231"/>
                    <a:gd name="T6" fmla="*/ 98 w 154"/>
                    <a:gd name="T7" fmla="*/ 202 h 231"/>
                    <a:gd name="T8" fmla="*/ 34 w 154"/>
                    <a:gd name="T9" fmla="*/ 202 h 231"/>
                    <a:gd name="T10" fmla="*/ 104 w 154"/>
                    <a:gd name="T11" fmla="*/ 143 h 231"/>
                    <a:gd name="T12" fmla="*/ 154 w 154"/>
                    <a:gd name="T13" fmla="*/ 68 h 231"/>
                    <a:gd name="T14" fmla="*/ 72 w 154"/>
                    <a:gd name="T15" fmla="*/ 0 h 231"/>
                    <a:gd name="T16" fmla="*/ 0 w 154"/>
                    <a:gd name="T17" fmla="*/ 62 h 231"/>
                    <a:gd name="T18" fmla="*/ 18 w 154"/>
                    <a:gd name="T19" fmla="*/ 82 h 231"/>
                    <a:gd name="T20" fmla="*/ 37 w 154"/>
                    <a:gd name="T21" fmla="*/ 63 h 231"/>
                    <a:gd name="T22" fmla="*/ 16 w 154"/>
                    <a:gd name="T23" fmla="*/ 45 h 231"/>
                    <a:gd name="T24" fmla="*/ 67 w 154"/>
                    <a:gd name="T25" fmla="*/ 12 h 231"/>
                    <a:gd name="T26" fmla="*/ 120 w 154"/>
                    <a:gd name="T27" fmla="*/ 68 h 231"/>
                    <a:gd name="T28" fmla="*/ 87 w 154"/>
                    <a:gd name="T29" fmla="*/ 135 h 231"/>
                    <a:gd name="T30" fmla="*/ 3 w 154"/>
                    <a:gd name="T31" fmla="*/ 218 h 231"/>
                    <a:gd name="T32" fmla="*/ 0 w 154"/>
                    <a:gd name="T33" fmla="*/ 231 h 231"/>
                    <a:gd name="T34" fmla="*/ 143 w 154"/>
                    <a:gd name="T35" fmla="*/ 231 h 231"/>
                    <a:gd name="T36" fmla="*/ 154 w 154"/>
                    <a:gd name="T37" fmla="*/ 168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4" h="231">
                      <a:moveTo>
                        <a:pt x="154" y="168"/>
                      </a:moveTo>
                      <a:lnTo>
                        <a:pt x="142" y="168"/>
                      </a:lnTo>
                      <a:cubicBezTo>
                        <a:pt x="141" y="175"/>
                        <a:pt x="137" y="196"/>
                        <a:pt x="133" y="199"/>
                      </a:cubicBezTo>
                      <a:cubicBezTo>
                        <a:pt x="130" y="202"/>
                        <a:pt x="103" y="202"/>
                        <a:pt x="98" y="202"/>
                      </a:cubicBezTo>
                      <a:lnTo>
                        <a:pt x="34" y="202"/>
                      </a:lnTo>
                      <a:cubicBezTo>
                        <a:pt x="71" y="169"/>
                        <a:pt x="83" y="159"/>
                        <a:pt x="104" y="143"/>
                      </a:cubicBezTo>
                      <a:cubicBezTo>
                        <a:pt x="130" y="122"/>
                        <a:pt x="154" y="101"/>
                        <a:pt x="154" y="68"/>
                      </a:cubicBezTo>
                      <a:cubicBezTo>
                        <a:pt x="154" y="25"/>
                        <a:pt x="117" y="0"/>
                        <a:pt x="72" y="0"/>
                      </a:cubicBezTo>
                      <a:cubicBezTo>
                        <a:pt x="29" y="0"/>
                        <a:pt x="0" y="30"/>
                        <a:pt x="0" y="62"/>
                      </a:cubicBezTo>
                      <a:cubicBezTo>
                        <a:pt x="0" y="80"/>
                        <a:pt x="15" y="82"/>
                        <a:pt x="18" y="82"/>
                      </a:cubicBezTo>
                      <a:cubicBezTo>
                        <a:pt x="26" y="82"/>
                        <a:pt x="37" y="76"/>
                        <a:pt x="37" y="63"/>
                      </a:cubicBezTo>
                      <a:cubicBezTo>
                        <a:pt x="37" y="57"/>
                        <a:pt x="34" y="45"/>
                        <a:pt x="16" y="45"/>
                      </a:cubicBezTo>
                      <a:cubicBezTo>
                        <a:pt x="27" y="20"/>
                        <a:pt x="50" y="12"/>
                        <a:pt x="67" y="12"/>
                      </a:cubicBezTo>
                      <a:cubicBezTo>
                        <a:pt x="102" y="12"/>
                        <a:pt x="120" y="39"/>
                        <a:pt x="120" y="68"/>
                      </a:cubicBezTo>
                      <a:cubicBezTo>
                        <a:pt x="120" y="98"/>
                        <a:pt x="98" y="122"/>
                        <a:pt x="87" y="135"/>
                      </a:cubicBezTo>
                      <a:lnTo>
                        <a:pt x="3" y="218"/>
                      </a:lnTo>
                      <a:cubicBezTo>
                        <a:pt x="0" y="221"/>
                        <a:pt x="0" y="221"/>
                        <a:pt x="0" y="231"/>
                      </a:cubicBezTo>
                      <a:lnTo>
                        <a:pt x="143" y="231"/>
                      </a:lnTo>
                      <a:lnTo>
                        <a:pt x="154" y="16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6" name="Freeform 104 1">
                  <a:extLst>
                    <a:ext uri="{FF2B5EF4-FFF2-40B4-BE49-F238E27FC236}">
                      <a16:creationId xmlns:a16="http://schemas.microsoft.com/office/drawing/2014/main" id="{BE209370-ECA0-4698-B4E7-E3B72B62570C}"/>
                    </a:ext>
                  </a:extLst>
                </p:cNvPr>
                <p:cNvSpPr>
                  <a:spLocks/>
                </p:cNvSpPr>
                <p:nvPr>
                  <p:custDataLst>
                    <p:tags r:id="rId36"/>
                  </p:custDataLst>
                </p:nvPr>
              </p:nvSpPr>
              <p:spPr bwMode="auto">
                <a:xfrm>
                  <a:off x="14303375" y="22199600"/>
                  <a:ext cx="68263" cy="309562"/>
                </a:xfrm>
                <a:custGeom>
                  <a:avLst/>
                  <a:gdLst>
                    <a:gd name="T0" fmla="*/ 116 w 116"/>
                    <a:gd name="T1" fmla="*/ 494 h 499"/>
                    <a:gd name="T2" fmla="*/ 107 w 116"/>
                    <a:gd name="T3" fmla="*/ 483 h 499"/>
                    <a:gd name="T4" fmla="*/ 29 w 116"/>
                    <a:gd name="T5" fmla="*/ 249 h 499"/>
                    <a:gd name="T6" fmla="*/ 109 w 116"/>
                    <a:gd name="T7" fmla="*/ 13 h 499"/>
                    <a:gd name="T8" fmla="*/ 116 w 116"/>
                    <a:gd name="T9" fmla="*/ 5 h 499"/>
                    <a:gd name="T10" fmla="*/ 111 w 116"/>
                    <a:gd name="T11" fmla="*/ 0 h 499"/>
                    <a:gd name="T12" fmla="*/ 32 w 116"/>
                    <a:gd name="T13" fmla="*/ 97 h 499"/>
                    <a:gd name="T14" fmla="*/ 0 w 116"/>
                    <a:gd name="T15" fmla="*/ 249 h 499"/>
                    <a:gd name="T16" fmla="*/ 33 w 116"/>
                    <a:gd name="T17" fmla="*/ 405 h 499"/>
                    <a:gd name="T18" fmla="*/ 111 w 116"/>
                    <a:gd name="T19" fmla="*/ 499 h 499"/>
                    <a:gd name="T20" fmla="*/ 116 w 116"/>
                    <a:gd name="T21" fmla="*/ 494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499">
                      <a:moveTo>
                        <a:pt x="116" y="494"/>
                      </a:moveTo>
                      <a:cubicBezTo>
                        <a:pt x="116" y="492"/>
                        <a:pt x="116" y="491"/>
                        <a:pt x="107" y="483"/>
                      </a:cubicBezTo>
                      <a:cubicBezTo>
                        <a:pt x="45" y="420"/>
                        <a:pt x="29" y="326"/>
                        <a:pt x="29" y="249"/>
                      </a:cubicBezTo>
                      <a:cubicBezTo>
                        <a:pt x="29" y="162"/>
                        <a:pt x="48" y="76"/>
                        <a:pt x="109" y="13"/>
                      </a:cubicBezTo>
                      <a:cubicBezTo>
                        <a:pt x="116" y="7"/>
                        <a:pt x="116" y="6"/>
                        <a:pt x="116" y="5"/>
                      </a:cubicBezTo>
                      <a:cubicBezTo>
                        <a:pt x="116" y="1"/>
                        <a:pt x="114" y="0"/>
                        <a:pt x="111" y="0"/>
                      </a:cubicBezTo>
                      <a:cubicBezTo>
                        <a:pt x="106" y="0"/>
                        <a:pt x="61" y="34"/>
                        <a:pt x="32" y="97"/>
                      </a:cubicBezTo>
                      <a:cubicBezTo>
                        <a:pt x="6" y="152"/>
                        <a:pt x="0" y="207"/>
                        <a:pt x="0" y="249"/>
                      </a:cubicBezTo>
                      <a:cubicBezTo>
                        <a:pt x="0" y="288"/>
                        <a:pt x="6" y="349"/>
                        <a:pt x="33" y="405"/>
                      </a:cubicBezTo>
                      <a:cubicBezTo>
                        <a:pt x="63" y="466"/>
                        <a:pt x="106" y="499"/>
                        <a:pt x="111" y="499"/>
                      </a:cubicBezTo>
                      <a:cubicBezTo>
                        <a:pt x="114" y="499"/>
                        <a:pt x="116" y="497"/>
                        <a:pt x="116" y="494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7" name="Freeform 105 1">
                  <a:extLst>
                    <a:ext uri="{FF2B5EF4-FFF2-40B4-BE49-F238E27FC236}">
                      <a16:creationId xmlns:a16="http://schemas.microsoft.com/office/drawing/2014/main" id="{D22352B9-0E33-4855-8403-510A130757A9}"/>
                    </a:ext>
                  </a:extLst>
                </p:cNvPr>
                <p:cNvSpPr>
                  <a:spLocks/>
                </p:cNvSpPr>
                <p:nvPr>
                  <p:custDataLst>
                    <p:tags r:id="rId37"/>
                  </p:custDataLst>
                </p:nvPr>
              </p:nvSpPr>
              <p:spPr bwMode="auto">
                <a:xfrm>
                  <a:off x="14424025" y="22199600"/>
                  <a:ext cx="11113" cy="309562"/>
                </a:xfrm>
                <a:custGeom>
                  <a:avLst/>
                  <a:gdLst>
                    <a:gd name="T0" fmla="*/ 20 w 20"/>
                    <a:gd name="T1" fmla="*/ 18 h 499"/>
                    <a:gd name="T2" fmla="*/ 10 w 20"/>
                    <a:gd name="T3" fmla="*/ 0 h 499"/>
                    <a:gd name="T4" fmla="*/ 0 w 20"/>
                    <a:gd name="T5" fmla="*/ 18 h 499"/>
                    <a:gd name="T6" fmla="*/ 0 w 20"/>
                    <a:gd name="T7" fmla="*/ 481 h 499"/>
                    <a:gd name="T8" fmla="*/ 10 w 20"/>
                    <a:gd name="T9" fmla="*/ 499 h 499"/>
                    <a:gd name="T10" fmla="*/ 20 w 20"/>
                    <a:gd name="T11" fmla="*/ 481 h 499"/>
                    <a:gd name="T12" fmla="*/ 20 w 20"/>
                    <a:gd name="T13" fmla="*/ 18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499">
                      <a:moveTo>
                        <a:pt x="20" y="18"/>
                      </a:moveTo>
                      <a:cubicBezTo>
                        <a:pt x="20" y="9"/>
                        <a:pt x="20" y="0"/>
                        <a:pt x="10" y="0"/>
                      </a:cubicBezTo>
                      <a:cubicBezTo>
                        <a:pt x="0" y="0"/>
                        <a:pt x="0" y="9"/>
                        <a:pt x="0" y="18"/>
                      </a:cubicBezTo>
                      <a:lnTo>
                        <a:pt x="0" y="481"/>
                      </a:lnTo>
                      <a:cubicBezTo>
                        <a:pt x="0" y="490"/>
                        <a:pt x="0" y="499"/>
                        <a:pt x="10" y="499"/>
                      </a:cubicBezTo>
                      <a:cubicBezTo>
                        <a:pt x="20" y="499"/>
                        <a:pt x="20" y="490"/>
                        <a:pt x="20" y="481"/>
                      </a:cubicBezTo>
                      <a:lnTo>
                        <a:pt x="20" y="1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8" name="Freeform 106 1">
                  <a:extLst>
                    <a:ext uri="{FF2B5EF4-FFF2-40B4-BE49-F238E27FC236}">
                      <a16:creationId xmlns:a16="http://schemas.microsoft.com/office/drawing/2014/main" id="{58B3717D-F8D2-4216-9CAF-D450C07EC74F}"/>
                    </a:ext>
                  </a:extLst>
                </p:cNvPr>
                <p:cNvSpPr>
                  <a:spLocks/>
                </p:cNvSpPr>
                <p:nvPr>
                  <p:custDataLst>
                    <p:tags r:id="rId38"/>
                  </p:custDataLst>
                </p:nvPr>
              </p:nvSpPr>
              <p:spPr bwMode="auto">
                <a:xfrm>
                  <a:off x="14493875" y="22347238"/>
                  <a:ext cx="180975" cy="12700"/>
                </a:xfrm>
                <a:custGeom>
                  <a:avLst/>
                  <a:gdLst>
                    <a:gd name="T0" fmla="*/ 288 w 305"/>
                    <a:gd name="T1" fmla="*/ 20 h 20"/>
                    <a:gd name="T2" fmla="*/ 305 w 305"/>
                    <a:gd name="T3" fmla="*/ 10 h 20"/>
                    <a:gd name="T4" fmla="*/ 288 w 305"/>
                    <a:gd name="T5" fmla="*/ 0 h 20"/>
                    <a:gd name="T6" fmla="*/ 18 w 305"/>
                    <a:gd name="T7" fmla="*/ 0 h 20"/>
                    <a:gd name="T8" fmla="*/ 0 w 305"/>
                    <a:gd name="T9" fmla="*/ 10 h 20"/>
                    <a:gd name="T10" fmla="*/ 18 w 305"/>
                    <a:gd name="T11" fmla="*/ 20 h 20"/>
                    <a:gd name="T12" fmla="*/ 288 w 305"/>
                    <a:gd name="T1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20">
                      <a:moveTo>
                        <a:pt x="288" y="20"/>
                      </a:moveTo>
                      <a:cubicBezTo>
                        <a:pt x="296" y="20"/>
                        <a:pt x="305" y="20"/>
                        <a:pt x="305" y="10"/>
                      </a:cubicBezTo>
                      <a:cubicBezTo>
                        <a:pt x="305" y="0"/>
                        <a:pt x="296" y="0"/>
                        <a:pt x="288" y="0"/>
                      </a:cubicBezTo>
                      <a:lnTo>
                        <a:pt x="18" y="0"/>
                      </a:lnTo>
                      <a:cubicBezTo>
                        <a:pt x="9" y="0"/>
                        <a:pt x="0" y="0"/>
                        <a:pt x="0" y="10"/>
                      </a:cubicBezTo>
                      <a:cubicBezTo>
                        <a:pt x="0" y="20"/>
                        <a:pt x="9" y="20"/>
                        <a:pt x="18" y="20"/>
                      </a:cubicBezTo>
                      <a:lnTo>
                        <a:pt x="288" y="20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9" name="Freeform 107 1">
                  <a:extLst>
                    <a:ext uri="{FF2B5EF4-FFF2-40B4-BE49-F238E27FC236}">
                      <a16:creationId xmlns:a16="http://schemas.microsoft.com/office/drawing/2014/main" id="{715A6A79-DDEC-44DD-A666-786283F8FEAF}"/>
                    </a:ext>
                  </a:extLst>
                </p:cNvPr>
                <p:cNvSpPr>
                  <a:spLocks/>
                </p:cNvSpPr>
                <p:nvPr>
                  <p:custDataLst>
                    <p:tags r:id="rId39"/>
                  </p:custDataLst>
                </p:nvPr>
              </p:nvSpPr>
              <p:spPr bwMode="auto">
                <a:xfrm>
                  <a:off x="14725650" y="22225000"/>
                  <a:ext cx="95250" cy="206375"/>
                </a:xfrm>
                <a:custGeom>
                  <a:avLst/>
                  <a:gdLst>
                    <a:gd name="T0" fmla="*/ 102 w 164"/>
                    <a:gd name="T1" fmla="*/ 13 h 332"/>
                    <a:gd name="T2" fmla="*/ 91 w 164"/>
                    <a:gd name="T3" fmla="*/ 0 h 332"/>
                    <a:gd name="T4" fmla="*/ 0 w 164"/>
                    <a:gd name="T5" fmla="*/ 32 h 332"/>
                    <a:gd name="T6" fmla="*/ 0 w 164"/>
                    <a:gd name="T7" fmla="*/ 47 h 332"/>
                    <a:gd name="T8" fmla="*/ 65 w 164"/>
                    <a:gd name="T9" fmla="*/ 34 h 332"/>
                    <a:gd name="T10" fmla="*/ 65 w 164"/>
                    <a:gd name="T11" fmla="*/ 293 h 332"/>
                    <a:gd name="T12" fmla="*/ 19 w 164"/>
                    <a:gd name="T13" fmla="*/ 317 h 332"/>
                    <a:gd name="T14" fmla="*/ 3 w 164"/>
                    <a:gd name="T15" fmla="*/ 317 h 332"/>
                    <a:gd name="T16" fmla="*/ 3 w 164"/>
                    <a:gd name="T17" fmla="*/ 332 h 332"/>
                    <a:gd name="T18" fmla="*/ 84 w 164"/>
                    <a:gd name="T19" fmla="*/ 331 h 332"/>
                    <a:gd name="T20" fmla="*/ 164 w 164"/>
                    <a:gd name="T21" fmla="*/ 332 h 332"/>
                    <a:gd name="T22" fmla="*/ 164 w 164"/>
                    <a:gd name="T23" fmla="*/ 317 h 332"/>
                    <a:gd name="T24" fmla="*/ 148 w 164"/>
                    <a:gd name="T25" fmla="*/ 317 h 332"/>
                    <a:gd name="T26" fmla="*/ 102 w 164"/>
                    <a:gd name="T27" fmla="*/ 293 h 332"/>
                    <a:gd name="T28" fmla="*/ 102 w 164"/>
                    <a:gd name="T29" fmla="*/ 13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4" h="332">
                      <a:moveTo>
                        <a:pt x="102" y="13"/>
                      </a:moveTo>
                      <a:cubicBezTo>
                        <a:pt x="102" y="1"/>
                        <a:pt x="102" y="0"/>
                        <a:pt x="91" y="0"/>
                      </a:cubicBezTo>
                      <a:cubicBezTo>
                        <a:pt x="60" y="32"/>
                        <a:pt x="16" y="32"/>
                        <a:pt x="0" y="32"/>
                      </a:cubicBezTo>
                      <a:lnTo>
                        <a:pt x="0" y="47"/>
                      </a:lnTo>
                      <a:cubicBezTo>
                        <a:pt x="10" y="47"/>
                        <a:pt x="39" y="47"/>
                        <a:pt x="65" y="34"/>
                      </a:cubicBezTo>
                      <a:lnTo>
                        <a:pt x="65" y="293"/>
                      </a:lnTo>
                      <a:cubicBezTo>
                        <a:pt x="65" y="311"/>
                        <a:pt x="64" y="317"/>
                        <a:pt x="19" y="317"/>
                      </a:cubicBezTo>
                      <a:lnTo>
                        <a:pt x="3" y="317"/>
                      </a:lnTo>
                      <a:lnTo>
                        <a:pt x="3" y="332"/>
                      </a:lnTo>
                      <a:cubicBezTo>
                        <a:pt x="20" y="331"/>
                        <a:pt x="64" y="331"/>
                        <a:pt x="84" y="331"/>
                      </a:cubicBezTo>
                      <a:cubicBezTo>
                        <a:pt x="104" y="331"/>
                        <a:pt x="147" y="331"/>
                        <a:pt x="164" y="332"/>
                      </a:cubicBezTo>
                      <a:lnTo>
                        <a:pt x="164" y="317"/>
                      </a:lnTo>
                      <a:lnTo>
                        <a:pt x="148" y="317"/>
                      </a:lnTo>
                      <a:cubicBezTo>
                        <a:pt x="104" y="317"/>
                        <a:pt x="102" y="311"/>
                        <a:pt x="102" y="293"/>
                      </a:cubicBezTo>
                      <a:lnTo>
                        <a:pt x="102" y="13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0" name="Freeform 108 1">
                  <a:extLst>
                    <a:ext uri="{FF2B5EF4-FFF2-40B4-BE49-F238E27FC236}">
                      <a16:creationId xmlns:a16="http://schemas.microsoft.com/office/drawing/2014/main" id="{DD941E0A-BAC5-4914-8CFA-B70B3B42325B}"/>
                    </a:ext>
                  </a:extLst>
                </p:cNvPr>
                <p:cNvSpPr>
                  <a:spLocks/>
                </p:cNvSpPr>
                <p:nvPr>
                  <p:custDataLst>
                    <p:tags r:id="rId40"/>
                  </p:custDataLst>
                </p:nvPr>
              </p:nvSpPr>
              <p:spPr bwMode="auto">
                <a:xfrm>
                  <a:off x="14862175" y="22199600"/>
                  <a:ext cx="65088" cy="309562"/>
                </a:xfrm>
                <a:custGeom>
                  <a:avLst/>
                  <a:gdLst>
                    <a:gd name="T0" fmla="*/ 109 w 111"/>
                    <a:gd name="T1" fmla="*/ 258 h 499"/>
                    <a:gd name="T2" fmla="*/ 111 w 111"/>
                    <a:gd name="T3" fmla="*/ 249 h 499"/>
                    <a:gd name="T4" fmla="*/ 109 w 111"/>
                    <a:gd name="T5" fmla="*/ 241 h 499"/>
                    <a:gd name="T6" fmla="*/ 21 w 111"/>
                    <a:gd name="T7" fmla="*/ 11 h 499"/>
                    <a:gd name="T8" fmla="*/ 10 w 111"/>
                    <a:gd name="T9" fmla="*/ 0 h 499"/>
                    <a:gd name="T10" fmla="*/ 0 w 111"/>
                    <a:gd name="T11" fmla="*/ 10 h 499"/>
                    <a:gd name="T12" fmla="*/ 2 w 111"/>
                    <a:gd name="T13" fmla="*/ 18 h 499"/>
                    <a:gd name="T14" fmla="*/ 91 w 111"/>
                    <a:gd name="T15" fmla="*/ 249 h 499"/>
                    <a:gd name="T16" fmla="*/ 2 w 111"/>
                    <a:gd name="T17" fmla="*/ 480 h 499"/>
                    <a:gd name="T18" fmla="*/ 0 w 111"/>
                    <a:gd name="T19" fmla="*/ 489 h 499"/>
                    <a:gd name="T20" fmla="*/ 10 w 111"/>
                    <a:gd name="T21" fmla="*/ 499 h 499"/>
                    <a:gd name="T22" fmla="*/ 20 w 111"/>
                    <a:gd name="T23" fmla="*/ 489 h 499"/>
                    <a:gd name="T24" fmla="*/ 109 w 111"/>
                    <a:gd name="T25" fmla="*/ 258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1" h="499">
                      <a:moveTo>
                        <a:pt x="109" y="258"/>
                      </a:moveTo>
                      <a:cubicBezTo>
                        <a:pt x="111" y="252"/>
                        <a:pt x="111" y="251"/>
                        <a:pt x="111" y="249"/>
                      </a:cubicBezTo>
                      <a:cubicBezTo>
                        <a:pt x="111" y="248"/>
                        <a:pt x="111" y="247"/>
                        <a:pt x="109" y="241"/>
                      </a:cubicBezTo>
                      <a:lnTo>
                        <a:pt x="21" y="11"/>
                      </a:lnTo>
                      <a:cubicBezTo>
                        <a:pt x="18" y="3"/>
                        <a:pt x="15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1"/>
                        <a:pt x="0" y="12"/>
                        <a:pt x="2" y="18"/>
                      </a:cubicBezTo>
                      <a:lnTo>
                        <a:pt x="91" y="249"/>
                      </a:lnTo>
                      <a:lnTo>
                        <a:pt x="2" y="480"/>
                      </a:lnTo>
                      <a:cubicBezTo>
                        <a:pt x="0" y="485"/>
                        <a:pt x="0" y="486"/>
                        <a:pt x="0" y="489"/>
                      </a:cubicBezTo>
                      <a:cubicBezTo>
                        <a:pt x="0" y="494"/>
                        <a:pt x="4" y="499"/>
                        <a:pt x="10" y="499"/>
                      </a:cubicBezTo>
                      <a:cubicBezTo>
                        <a:pt x="16" y="499"/>
                        <a:pt x="18" y="494"/>
                        <a:pt x="20" y="489"/>
                      </a:cubicBezTo>
                      <a:lnTo>
                        <a:pt x="109" y="25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1" name="Freeform 109 1">
                  <a:extLst>
                    <a:ext uri="{FF2B5EF4-FFF2-40B4-BE49-F238E27FC236}">
                      <a16:creationId xmlns:a16="http://schemas.microsoft.com/office/drawing/2014/main" id="{47FE5809-D1EB-47CC-948A-9DE8F88B3691}"/>
                    </a:ext>
                  </a:extLst>
                </p:cNvPr>
                <p:cNvSpPr>
                  <a:spLocks/>
                </p:cNvSpPr>
                <p:nvPr>
                  <p:custDataLst>
                    <p:tags r:id="rId41"/>
                  </p:custDataLst>
                </p:nvPr>
              </p:nvSpPr>
              <p:spPr bwMode="auto">
                <a:xfrm>
                  <a:off x="15041563" y="22250400"/>
                  <a:ext cx="195263" cy="206375"/>
                </a:xfrm>
                <a:custGeom>
                  <a:avLst/>
                  <a:gdLst>
                    <a:gd name="T0" fmla="*/ 176 w 332"/>
                    <a:gd name="T1" fmla="*/ 176 h 332"/>
                    <a:gd name="T2" fmla="*/ 315 w 332"/>
                    <a:gd name="T3" fmla="*/ 176 h 332"/>
                    <a:gd name="T4" fmla="*/ 332 w 332"/>
                    <a:gd name="T5" fmla="*/ 166 h 332"/>
                    <a:gd name="T6" fmla="*/ 315 w 332"/>
                    <a:gd name="T7" fmla="*/ 156 h 332"/>
                    <a:gd name="T8" fmla="*/ 176 w 332"/>
                    <a:gd name="T9" fmla="*/ 156 h 332"/>
                    <a:gd name="T10" fmla="*/ 176 w 332"/>
                    <a:gd name="T11" fmla="*/ 17 h 332"/>
                    <a:gd name="T12" fmla="*/ 166 w 332"/>
                    <a:gd name="T13" fmla="*/ 0 h 332"/>
                    <a:gd name="T14" fmla="*/ 156 w 332"/>
                    <a:gd name="T15" fmla="*/ 17 h 332"/>
                    <a:gd name="T16" fmla="*/ 156 w 332"/>
                    <a:gd name="T17" fmla="*/ 156 h 332"/>
                    <a:gd name="T18" fmla="*/ 16 w 332"/>
                    <a:gd name="T19" fmla="*/ 156 h 332"/>
                    <a:gd name="T20" fmla="*/ 0 w 332"/>
                    <a:gd name="T21" fmla="*/ 166 h 332"/>
                    <a:gd name="T22" fmla="*/ 16 w 332"/>
                    <a:gd name="T23" fmla="*/ 176 h 332"/>
                    <a:gd name="T24" fmla="*/ 156 w 332"/>
                    <a:gd name="T25" fmla="*/ 176 h 332"/>
                    <a:gd name="T26" fmla="*/ 156 w 332"/>
                    <a:gd name="T27" fmla="*/ 316 h 332"/>
                    <a:gd name="T28" fmla="*/ 166 w 332"/>
                    <a:gd name="T29" fmla="*/ 332 h 332"/>
                    <a:gd name="T30" fmla="*/ 176 w 332"/>
                    <a:gd name="T31" fmla="*/ 316 h 332"/>
                    <a:gd name="T32" fmla="*/ 176 w 332"/>
                    <a:gd name="T33" fmla="*/ 176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2" h="332">
                      <a:moveTo>
                        <a:pt x="176" y="176"/>
                      </a:moveTo>
                      <a:lnTo>
                        <a:pt x="315" y="176"/>
                      </a:lnTo>
                      <a:cubicBezTo>
                        <a:pt x="322" y="176"/>
                        <a:pt x="332" y="176"/>
                        <a:pt x="332" y="166"/>
                      </a:cubicBezTo>
                      <a:cubicBezTo>
                        <a:pt x="332" y="156"/>
                        <a:pt x="322" y="156"/>
                        <a:pt x="315" y="156"/>
                      </a:cubicBezTo>
                      <a:lnTo>
                        <a:pt x="176" y="156"/>
                      </a:lnTo>
                      <a:lnTo>
                        <a:pt x="176" y="17"/>
                      </a:lnTo>
                      <a:cubicBezTo>
                        <a:pt x="176" y="10"/>
                        <a:pt x="176" y="0"/>
                        <a:pt x="166" y="0"/>
                      </a:cubicBezTo>
                      <a:cubicBezTo>
                        <a:pt x="156" y="0"/>
                        <a:pt x="156" y="10"/>
                        <a:pt x="156" y="17"/>
                      </a:cubicBezTo>
                      <a:lnTo>
                        <a:pt x="156" y="156"/>
                      </a:lnTo>
                      <a:lnTo>
                        <a:pt x="16" y="156"/>
                      </a:lnTo>
                      <a:cubicBezTo>
                        <a:pt x="9" y="156"/>
                        <a:pt x="0" y="156"/>
                        <a:pt x="0" y="166"/>
                      </a:cubicBezTo>
                      <a:cubicBezTo>
                        <a:pt x="0" y="176"/>
                        <a:pt x="9" y="176"/>
                        <a:pt x="16" y="176"/>
                      </a:cubicBezTo>
                      <a:lnTo>
                        <a:pt x="156" y="176"/>
                      </a:lnTo>
                      <a:lnTo>
                        <a:pt x="156" y="316"/>
                      </a:lnTo>
                      <a:cubicBezTo>
                        <a:pt x="156" y="323"/>
                        <a:pt x="156" y="332"/>
                        <a:pt x="166" y="332"/>
                      </a:cubicBezTo>
                      <a:cubicBezTo>
                        <a:pt x="176" y="332"/>
                        <a:pt x="176" y="323"/>
                        <a:pt x="176" y="316"/>
                      </a:cubicBezTo>
                      <a:lnTo>
                        <a:pt x="176" y="176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2" name="Freeform 110 1">
                  <a:extLst>
                    <a:ext uri="{FF2B5EF4-FFF2-40B4-BE49-F238E27FC236}">
                      <a16:creationId xmlns:a16="http://schemas.microsoft.com/office/drawing/2014/main" id="{E94F0DFB-304B-46A8-87A8-EE67ED1C458C}"/>
                    </a:ext>
                  </a:extLst>
                </p:cNvPr>
                <p:cNvSpPr>
                  <a:spLocks/>
                </p:cNvSpPr>
                <p:nvPr>
                  <p:custDataLst>
                    <p:tags r:id="rId42"/>
                  </p:custDataLst>
                </p:nvPr>
              </p:nvSpPr>
              <p:spPr bwMode="auto">
                <a:xfrm>
                  <a:off x="15354300" y="22199600"/>
                  <a:ext cx="11113" cy="309562"/>
                </a:xfrm>
                <a:custGeom>
                  <a:avLst/>
                  <a:gdLst>
                    <a:gd name="T0" fmla="*/ 19 w 19"/>
                    <a:gd name="T1" fmla="*/ 18 h 499"/>
                    <a:gd name="T2" fmla="*/ 9 w 19"/>
                    <a:gd name="T3" fmla="*/ 0 h 499"/>
                    <a:gd name="T4" fmla="*/ 0 w 19"/>
                    <a:gd name="T5" fmla="*/ 18 h 499"/>
                    <a:gd name="T6" fmla="*/ 0 w 19"/>
                    <a:gd name="T7" fmla="*/ 481 h 499"/>
                    <a:gd name="T8" fmla="*/ 9 w 19"/>
                    <a:gd name="T9" fmla="*/ 499 h 499"/>
                    <a:gd name="T10" fmla="*/ 19 w 19"/>
                    <a:gd name="T11" fmla="*/ 481 h 499"/>
                    <a:gd name="T12" fmla="*/ 19 w 19"/>
                    <a:gd name="T13" fmla="*/ 18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499">
                      <a:moveTo>
                        <a:pt x="19" y="18"/>
                      </a:moveTo>
                      <a:cubicBezTo>
                        <a:pt x="19" y="9"/>
                        <a:pt x="19" y="0"/>
                        <a:pt x="9" y="0"/>
                      </a:cubicBezTo>
                      <a:cubicBezTo>
                        <a:pt x="0" y="0"/>
                        <a:pt x="0" y="9"/>
                        <a:pt x="0" y="18"/>
                      </a:cubicBezTo>
                      <a:lnTo>
                        <a:pt x="0" y="481"/>
                      </a:lnTo>
                      <a:cubicBezTo>
                        <a:pt x="0" y="490"/>
                        <a:pt x="0" y="499"/>
                        <a:pt x="9" y="499"/>
                      </a:cubicBezTo>
                      <a:cubicBezTo>
                        <a:pt x="19" y="499"/>
                        <a:pt x="19" y="490"/>
                        <a:pt x="19" y="481"/>
                      </a:cubicBezTo>
                      <a:lnTo>
                        <a:pt x="19" y="1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3" name="Freeform 111 1">
                  <a:extLst>
                    <a:ext uri="{FF2B5EF4-FFF2-40B4-BE49-F238E27FC236}">
                      <a16:creationId xmlns:a16="http://schemas.microsoft.com/office/drawing/2014/main" id="{E420E8C7-D06E-45D8-87A5-1F691CA0C3B4}"/>
                    </a:ext>
                  </a:extLst>
                </p:cNvPr>
                <p:cNvSpPr>
                  <a:spLocks/>
                </p:cNvSpPr>
                <p:nvPr>
                  <p:custDataLst>
                    <p:tags r:id="rId43"/>
                  </p:custDataLst>
                </p:nvPr>
              </p:nvSpPr>
              <p:spPr bwMode="auto">
                <a:xfrm>
                  <a:off x="15417800" y="22250400"/>
                  <a:ext cx="195263" cy="206375"/>
                </a:xfrm>
                <a:custGeom>
                  <a:avLst/>
                  <a:gdLst>
                    <a:gd name="T0" fmla="*/ 176 w 331"/>
                    <a:gd name="T1" fmla="*/ 176 h 332"/>
                    <a:gd name="T2" fmla="*/ 315 w 331"/>
                    <a:gd name="T3" fmla="*/ 176 h 332"/>
                    <a:gd name="T4" fmla="*/ 331 w 331"/>
                    <a:gd name="T5" fmla="*/ 166 h 332"/>
                    <a:gd name="T6" fmla="*/ 315 w 331"/>
                    <a:gd name="T7" fmla="*/ 156 h 332"/>
                    <a:gd name="T8" fmla="*/ 176 w 331"/>
                    <a:gd name="T9" fmla="*/ 156 h 332"/>
                    <a:gd name="T10" fmla="*/ 176 w 331"/>
                    <a:gd name="T11" fmla="*/ 17 h 332"/>
                    <a:gd name="T12" fmla="*/ 166 w 331"/>
                    <a:gd name="T13" fmla="*/ 0 h 332"/>
                    <a:gd name="T14" fmla="*/ 156 w 331"/>
                    <a:gd name="T15" fmla="*/ 17 h 332"/>
                    <a:gd name="T16" fmla="*/ 156 w 331"/>
                    <a:gd name="T17" fmla="*/ 156 h 332"/>
                    <a:gd name="T18" fmla="*/ 16 w 331"/>
                    <a:gd name="T19" fmla="*/ 156 h 332"/>
                    <a:gd name="T20" fmla="*/ 0 w 331"/>
                    <a:gd name="T21" fmla="*/ 166 h 332"/>
                    <a:gd name="T22" fmla="*/ 16 w 331"/>
                    <a:gd name="T23" fmla="*/ 176 h 332"/>
                    <a:gd name="T24" fmla="*/ 156 w 331"/>
                    <a:gd name="T25" fmla="*/ 176 h 332"/>
                    <a:gd name="T26" fmla="*/ 156 w 331"/>
                    <a:gd name="T27" fmla="*/ 316 h 332"/>
                    <a:gd name="T28" fmla="*/ 166 w 331"/>
                    <a:gd name="T29" fmla="*/ 332 h 332"/>
                    <a:gd name="T30" fmla="*/ 176 w 331"/>
                    <a:gd name="T31" fmla="*/ 316 h 332"/>
                    <a:gd name="T32" fmla="*/ 176 w 331"/>
                    <a:gd name="T33" fmla="*/ 176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1" h="332">
                      <a:moveTo>
                        <a:pt x="176" y="176"/>
                      </a:moveTo>
                      <a:lnTo>
                        <a:pt x="315" y="176"/>
                      </a:lnTo>
                      <a:cubicBezTo>
                        <a:pt x="322" y="176"/>
                        <a:pt x="331" y="176"/>
                        <a:pt x="331" y="166"/>
                      </a:cubicBezTo>
                      <a:cubicBezTo>
                        <a:pt x="331" y="156"/>
                        <a:pt x="322" y="156"/>
                        <a:pt x="315" y="156"/>
                      </a:cubicBezTo>
                      <a:lnTo>
                        <a:pt x="176" y="156"/>
                      </a:lnTo>
                      <a:lnTo>
                        <a:pt x="176" y="17"/>
                      </a:lnTo>
                      <a:cubicBezTo>
                        <a:pt x="176" y="10"/>
                        <a:pt x="176" y="0"/>
                        <a:pt x="166" y="0"/>
                      </a:cubicBezTo>
                      <a:cubicBezTo>
                        <a:pt x="156" y="0"/>
                        <a:pt x="156" y="10"/>
                        <a:pt x="156" y="17"/>
                      </a:cubicBezTo>
                      <a:lnTo>
                        <a:pt x="156" y="156"/>
                      </a:lnTo>
                      <a:lnTo>
                        <a:pt x="16" y="156"/>
                      </a:lnTo>
                      <a:cubicBezTo>
                        <a:pt x="9" y="156"/>
                        <a:pt x="0" y="156"/>
                        <a:pt x="0" y="166"/>
                      </a:cubicBezTo>
                      <a:cubicBezTo>
                        <a:pt x="0" y="176"/>
                        <a:pt x="9" y="176"/>
                        <a:pt x="16" y="176"/>
                      </a:cubicBezTo>
                      <a:lnTo>
                        <a:pt x="156" y="176"/>
                      </a:lnTo>
                      <a:lnTo>
                        <a:pt x="156" y="316"/>
                      </a:lnTo>
                      <a:cubicBezTo>
                        <a:pt x="156" y="323"/>
                        <a:pt x="156" y="332"/>
                        <a:pt x="166" y="332"/>
                      </a:cubicBezTo>
                      <a:cubicBezTo>
                        <a:pt x="176" y="332"/>
                        <a:pt x="176" y="323"/>
                        <a:pt x="176" y="316"/>
                      </a:cubicBezTo>
                      <a:lnTo>
                        <a:pt x="176" y="176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4" name="Freeform 112 1">
                  <a:extLst>
                    <a:ext uri="{FF2B5EF4-FFF2-40B4-BE49-F238E27FC236}">
                      <a16:creationId xmlns:a16="http://schemas.microsoft.com/office/drawing/2014/main" id="{62060937-62E8-493B-AC4B-181DACBB5151}"/>
                    </a:ext>
                  </a:extLst>
                </p:cNvPr>
                <p:cNvSpPr>
                  <a:spLocks/>
                </p:cNvSpPr>
                <p:nvPr>
                  <p:custDataLst>
                    <p:tags r:id="rId44"/>
                  </p:custDataLst>
                </p:nvPr>
              </p:nvSpPr>
              <p:spPr bwMode="auto">
                <a:xfrm>
                  <a:off x="15655925" y="22225000"/>
                  <a:ext cx="96838" cy="206375"/>
                </a:xfrm>
                <a:custGeom>
                  <a:avLst/>
                  <a:gdLst>
                    <a:gd name="T0" fmla="*/ 102 w 164"/>
                    <a:gd name="T1" fmla="*/ 13 h 332"/>
                    <a:gd name="T2" fmla="*/ 90 w 164"/>
                    <a:gd name="T3" fmla="*/ 0 h 332"/>
                    <a:gd name="T4" fmla="*/ 0 w 164"/>
                    <a:gd name="T5" fmla="*/ 32 h 332"/>
                    <a:gd name="T6" fmla="*/ 0 w 164"/>
                    <a:gd name="T7" fmla="*/ 47 h 332"/>
                    <a:gd name="T8" fmla="*/ 65 w 164"/>
                    <a:gd name="T9" fmla="*/ 34 h 332"/>
                    <a:gd name="T10" fmla="*/ 65 w 164"/>
                    <a:gd name="T11" fmla="*/ 293 h 332"/>
                    <a:gd name="T12" fmla="*/ 18 w 164"/>
                    <a:gd name="T13" fmla="*/ 317 h 332"/>
                    <a:gd name="T14" fmla="*/ 3 w 164"/>
                    <a:gd name="T15" fmla="*/ 317 h 332"/>
                    <a:gd name="T16" fmla="*/ 3 w 164"/>
                    <a:gd name="T17" fmla="*/ 332 h 332"/>
                    <a:gd name="T18" fmla="*/ 83 w 164"/>
                    <a:gd name="T19" fmla="*/ 331 h 332"/>
                    <a:gd name="T20" fmla="*/ 164 w 164"/>
                    <a:gd name="T21" fmla="*/ 332 h 332"/>
                    <a:gd name="T22" fmla="*/ 164 w 164"/>
                    <a:gd name="T23" fmla="*/ 317 h 332"/>
                    <a:gd name="T24" fmla="*/ 148 w 164"/>
                    <a:gd name="T25" fmla="*/ 317 h 332"/>
                    <a:gd name="T26" fmla="*/ 102 w 164"/>
                    <a:gd name="T27" fmla="*/ 293 h 332"/>
                    <a:gd name="T28" fmla="*/ 102 w 164"/>
                    <a:gd name="T29" fmla="*/ 13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4" h="332">
                      <a:moveTo>
                        <a:pt x="102" y="13"/>
                      </a:moveTo>
                      <a:cubicBezTo>
                        <a:pt x="102" y="1"/>
                        <a:pt x="102" y="0"/>
                        <a:pt x="90" y="0"/>
                      </a:cubicBezTo>
                      <a:cubicBezTo>
                        <a:pt x="59" y="32"/>
                        <a:pt x="15" y="32"/>
                        <a:pt x="0" y="32"/>
                      </a:cubicBezTo>
                      <a:lnTo>
                        <a:pt x="0" y="47"/>
                      </a:lnTo>
                      <a:cubicBezTo>
                        <a:pt x="10" y="47"/>
                        <a:pt x="39" y="47"/>
                        <a:pt x="65" y="34"/>
                      </a:cubicBezTo>
                      <a:lnTo>
                        <a:pt x="65" y="293"/>
                      </a:lnTo>
                      <a:cubicBezTo>
                        <a:pt x="65" y="311"/>
                        <a:pt x="63" y="317"/>
                        <a:pt x="18" y="317"/>
                      </a:cubicBezTo>
                      <a:lnTo>
                        <a:pt x="3" y="317"/>
                      </a:lnTo>
                      <a:lnTo>
                        <a:pt x="3" y="332"/>
                      </a:lnTo>
                      <a:cubicBezTo>
                        <a:pt x="20" y="331"/>
                        <a:pt x="63" y="331"/>
                        <a:pt x="83" y="331"/>
                      </a:cubicBezTo>
                      <a:cubicBezTo>
                        <a:pt x="103" y="331"/>
                        <a:pt x="147" y="331"/>
                        <a:pt x="164" y="332"/>
                      </a:cubicBezTo>
                      <a:lnTo>
                        <a:pt x="164" y="317"/>
                      </a:lnTo>
                      <a:lnTo>
                        <a:pt x="148" y="317"/>
                      </a:lnTo>
                      <a:cubicBezTo>
                        <a:pt x="103" y="317"/>
                        <a:pt x="102" y="311"/>
                        <a:pt x="102" y="293"/>
                      </a:cubicBezTo>
                      <a:lnTo>
                        <a:pt x="102" y="13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5" name="Freeform 113 1">
                  <a:extLst>
                    <a:ext uri="{FF2B5EF4-FFF2-40B4-BE49-F238E27FC236}">
                      <a16:creationId xmlns:a16="http://schemas.microsoft.com/office/drawing/2014/main" id="{3D3D579A-CAFA-477C-8EF2-D6EB215ED12B}"/>
                    </a:ext>
                  </a:extLst>
                </p:cNvPr>
                <p:cNvSpPr>
                  <a:spLocks/>
                </p:cNvSpPr>
                <p:nvPr>
                  <p:custDataLst>
                    <p:tags r:id="rId45"/>
                  </p:custDataLst>
                </p:nvPr>
              </p:nvSpPr>
              <p:spPr bwMode="auto">
                <a:xfrm>
                  <a:off x="15792450" y="22199600"/>
                  <a:ext cx="65088" cy="309562"/>
                </a:xfrm>
                <a:custGeom>
                  <a:avLst/>
                  <a:gdLst>
                    <a:gd name="T0" fmla="*/ 108 w 111"/>
                    <a:gd name="T1" fmla="*/ 258 h 499"/>
                    <a:gd name="T2" fmla="*/ 111 w 111"/>
                    <a:gd name="T3" fmla="*/ 249 h 499"/>
                    <a:gd name="T4" fmla="*/ 108 w 111"/>
                    <a:gd name="T5" fmla="*/ 241 h 499"/>
                    <a:gd name="T6" fmla="*/ 21 w 111"/>
                    <a:gd name="T7" fmla="*/ 11 h 499"/>
                    <a:gd name="T8" fmla="*/ 10 w 111"/>
                    <a:gd name="T9" fmla="*/ 0 h 499"/>
                    <a:gd name="T10" fmla="*/ 0 w 111"/>
                    <a:gd name="T11" fmla="*/ 10 h 499"/>
                    <a:gd name="T12" fmla="*/ 2 w 111"/>
                    <a:gd name="T13" fmla="*/ 18 h 499"/>
                    <a:gd name="T14" fmla="*/ 90 w 111"/>
                    <a:gd name="T15" fmla="*/ 249 h 499"/>
                    <a:gd name="T16" fmla="*/ 2 w 111"/>
                    <a:gd name="T17" fmla="*/ 480 h 499"/>
                    <a:gd name="T18" fmla="*/ 0 w 111"/>
                    <a:gd name="T19" fmla="*/ 489 h 499"/>
                    <a:gd name="T20" fmla="*/ 10 w 111"/>
                    <a:gd name="T21" fmla="*/ 499 h 499"/>
                    <a:gd name="T22" fmla="*/ 20 w 111"/>
                    <a:gd name="T23" fmla="*/ 489 h 499"/>
                    <a:gd name="T24" fmla="*/ 108 w 111"/>
                    <a:gd name="T25" fmla="*/ 258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1" h="499">
                      <a:moveTo>
                        <a:pt x="108" y="258"/>
                      </a:moveTo>
                      <a:cubicBezTo>
                        <a:pt x="111" y="252"/>
                        <a:pt x="111" y="251"/>
                        <a:pt x="111" y="249"/>
                      </a:cubicBezTo>
                      <a:cubicBezTo>
                        <a:pt x="111" y="248"/>
                        <a:pt x="111" y="247"/>
                        <a:pt x="108" y="241"/>
                      </a:cubicBezTo>
                      <a:lnTo>
                        <a:pt x="21" y="11"/>
                      </a:lnTo>
                      <a:cubicBezTo>
                        <a:pt x="18" y="3"/>
                        <a:pt x="15" y="0"/>
                        <a:pt x="10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1"/>
                        <a:pt x="0" y="12"/>
                        <a:pt x="2" y="18"/>
                      </a:cubicBezTo>
                      <a:lnTo>
                        <a:pt x="90" y="249"/>
                      </a:lnTo>
                      <a:lnTo>
                        <a:pt x="2" y="480"/>
                      </a:lnTo>
                      <a:cubicBezTo>
                        <a:pt x="0" y="485"/>
                        <a:pt x="0" y="486"/>
                        <a:pt x="0" y="489"/>
                      </a:cubicBezTo>
                      <a:cubicBezTo>
                        <a:pt x="0" y="494"/>
                        <a:pt x="4" y="499"/>
                        <a:pt x="10" y="499"/>
                      </a:cubicBezTo>
                      <a:cubicBezTo>
                        <a:pt x="16" y="499"/>
                        <a:pt x="18" y="494"/>
                        <a:pt x="20" y="489"/>
                      </a:cubicBezTo>
                      <a:lnTo>
                        <a:pt x="108" y="25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6" name="Freeform 114 1">
                  <a:extLst>
                    <a:ext uri="{FF2B5EF4-FFF2-40B4-BE49-F238E27FC236}">
                      <a16:creationId xmlns:a16="http://schemas.microsoft.com/office/drawing/2014/main" id="{246833E9-A500-4270-8DC8-F8D13B73F9FC}"/>
                    </a:ext>
                  </a:extLst>
                </p:cNvPr>
                <p:cNvSpPr>
                  <a:spLocks/>
                </p:cNvSpPr>
                <p:nvPr>
                  <p:custDataLst>
                    <p:tags r:id="rId46"/>
                  </p:custDataLst>
                </p:nvPr>
              </p:nvSpPr>
              <p:spPr bwMode="auto">
                <a:xfrm>
                  <a:off x="15906750" y="22199600"/>
                  <a:ext cx="68263" cy="309562"/>
                </a:xfrm>
                <a:custGeom>
                  <a:avLst/>
                  <a:gdLst>
                    <a:gd name="T0" fmla="*/ 116 w 116"/>
                    <a:gd name="T1" fmla="*/ 249 h 499"/>
                    <a:gd name="T2" fmla="*/ 83 w 116"/>
                    <a:gd name="T3" fmla="*/ 94 h 499"/>
                    <a:gd name="T4" fmla="*/ 5 w 116"/>
                    <a:gd name="T5" fmla="*/ 0 h 499"/>
                    <a:gd name="T6" fmla="*/ 0 w 116"/>
                    <a:gd name="T7" fmla="*/ 5 h 499"/>
                    <a:gd name="T8" fmla="*/ 10 w 116"/>
                    <a:gd name="T9" fmla="*/ 16 h 499"/>
                    <a:gd name="T10" fmla="*/ 87 w 116"/>
                    <a:gd name="T11" fmla="*/ 249 h 499"/>
                    <a:gd name="T12" fmla="*/ 7 w 116"/>
                    <a:gd name="T13" fmla="*/ 485 h 499"/>
                    <a:gd name="T14" fmla="*/ 0 w 116"/>
                    <a:gd name="T15" fmla="*/ 494 h 499"/>
                    <a:gd name="T16" fmla="*/ 5 w 116"/>
                    <a:gd name="T17" fmla="*/ 499 h 499"/>
                    <a:gd name="T18" fmla="*/ 85 w 116"/>
                    <a:gd name="T19" fmla="*/ 401 h 499"/>
                    <a:gd name="T20" fmla="*/ 116 w 116"/>
                    <a:gd name="T21" fmla="*/ 24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499">
                      <a:moveTo>
                        <a:pt x="116" y="249"/>
                      </a:moveTo>
                      <a:cubicBezTo>
                        <a:pt x="116" y="210"/>
                        <a:pt x="111" y="150"/>
                        <a:pt x="83" y="94"/>
                      </a:cubicBezTo>
                      <a:cubicBezTo>
                        <a:pt x="53" y="32"/>
                        <a:pt x="10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6"/>
                        <a:pt x="0" y="7"/>
                        <a:pt x="10" y="16"/>
                      </a:cubicBezTo>
                      <a:cubicBezTo>
                        <a:pt x="59" y="66"/>
                        <a:pt x="87" y="145"/>
                        <a:pt x="87" y="249"/>
                      </a:cubicBezTo>
                      <a:cubicBezTo>
                        <a:pt x="87" y="335"/>
                        <a:pt x="69" y="422"/>
                        <a:pt x="7" y="485"/>
                      </a:cubicBezTo>
                      <a:cubicBezTo>
                        <a:pt x="0" y="491"/>
                        <a:pt x="0" y="492"/>
                        <a:pt x="0" y="494"/>
                      </a:cubicBezTo>
                      <a:cubicBezTo>
                        <a:pt x="0" y="497"/>
                        <a:pt x="2" y="499"/>
                        <a:pt x="5" y="499"/>
                      </a:cubicBezTo>
                      <a:cubicBezTo>
                        <a:pt x="10" y="499"/>
                        <a:pt x="55" y="465"/>
                        <a:pt x="85" y="401"/>
                      </a:cubicBezTo>
                      <a:cubicBezTo>
                        <a:pt x="110" y="347"/>
                        <a:pt x="116" y="291"/>
                        <a:pt x="116" y="249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7" name="Freeform: Shape 306">
                  <a:extLst>
                    <a:ext uri="{FF2B5EF4-FFF2-40B4-BE49-F238E27FC236}">
                      <a16:creationId xmlns:a16="http://schemas.microsoft.com/office/drawing/2014/main" id="{98D16C28-F831-4AB2-BCCA-798F528C253B}"/>
                    </a:ext>
                  </a:extLst>
                </p:cNvPr>
                <p:cNvSpPr/>
                <p:nvPr>
                  <p:custDataLst>
                    <p:tags r:id="rId47"/>
                  </p:custDataLst>
                </p:nvPr>
              </p:nvSpPr>
              <p:spPr>
                <a:xfrm>
                  <a:off x="13928725" y="22348031"/>
                  <a:ext cx="309564" cy="111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9564" h="11114">
                      <a:moveTo>
                        <a:pt x="0" y="11113"/>
                      </a:moveTo>
                      <a:lnTo>
                        <a:pt x="309563" y="11113"/>
                      </a:lnTo>
                      <a:lnTo>
                        <a:pt x="30956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Freeform: Shape 307">
                  <a:extLst>
                    <a:ext uri="{FF2B5EF4-FFF2-40B4-BE49-F238E27FC236}">
                      <a16:creationId xmlns:a16="http://schemas.microsoft.com/office/drawing/2014/main" id="{F655EB42-8FB5-4B49-B839-27E2A80015C0}"/>
                    </a:ext>
                  </a:extLst>
                </p:cNvPr>
                <p:cNvSpPr/>
                <p:nvPr>
                  <p:custDataLst>
                    <p:tags r:id="rId48"/>
                  </p:custDataLst>
                </p:nvPr>
              </p:nvSpPr>
              <p:spPr>
                <a:xfrm>
                  <a:off x="14120813" y="22383750"/>
                  <a:ext cx="117476" cy="95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7476" h="9526">
                      <a:moveTo>
                        <a:pt x="0" y="9525"/>
                      </a:moveTo>
                      <a:lnTo>
                        <a:pt x="117475" y="9525"/>
                      </a:lnTo>
                      <a:lnTo>
                        <a:pt x="11747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8" name="Group 267">
                <a:extLst>
                  <a:ext uri="{FF2B5EF4-FFF2-40B4-BE49-F238E27FC236}">
                    <a16:creationId xmlns:a16="http://schemas.microsoft.com/office/drawing/2014/main" id="{044C71FD-3F24-4B7C-AF61-EDC61A791EFD}"/>
                  </a:ext>
                </a:extLst>
              </p:cNvPr>
              <p:cNvGrpSpPr>
                <a:grpSpLocks noChangeAspect="1"/>
              </p:cNvGrpSpPr>
              <p:nvPr>
                <p:custDataLst>
                  <p:tags r:id="rId9"/>
                </p:custDataLst>
              </p:nvPr>
            </p:nvGrpSpPr>
            <p:grpSpPr>
              <a:xfrm>
                <a:off x="24059756" y="28343878"/>
                <a:ext cx="3060698" cy="433387"/>
                <a:chOff x="16857664" y="22166263"/>
                <a:chExt cx="3060698" cy="433387"/>
              </a:xfrm>
            </p:grpSpPr>
            <p:sp>
              <p:nvSpPr>
                <p:cNvPr id="270" name="Freeform 70 1">
                  <a:extLst>
                    <a:ext uri="{FF2B5EF4-FFF2-40B4-BE49-F238E27FC236}">
                      <a16:creationId xmlns:a16="http://schemas.microsoft.com/office/drawing/2014/main" id="{E11919AE-191C-4C2C-ACB6-3CBEDCE23FD4}"/>
                    </a:ext>
                  </a:extLst>
                </p:cNvPr>
                <p:cNvSpPr>
                  <a:spLocks/>
                </p:cNvSpPr>
                <p:nvPr>
                  <p:custDataLst>
                    <p:tags r:id="rId10"/>
                  </p:custDataLst>
                </p:nvPr>
              </p:nvSpPr>
              <p:spPr bwMode="auto">
                <a:xfrm>
                  <a:off x="16976725" y="22166263"/>
                  <a:ext cx="73025" cy="142875"/>
                </a:xfrm>
                <a:custGeom>
                  <a:avLst/>
                  <a:gdLst>
                    <a:gd name="T0" fmla="*/ 79 w 127"/>
                    <a:gd name="T1" fmla="*/ 10 h 232"/>
                    <a:gd name="T2" fmla="*/ 68 w 127"/>
                    <a:gd name="T3" fmla="*/ 0 h 232"/>
                    <a:gd name="T4" fmla="*/ 0 w 127"/>
                    <a:gd name="T5" fmla="*/ 22 h 232"/>
                    <a:gd name="T6" fmla="*/ 0 w 127"/>
                    <a:gd name="T7" fmla="*/ 35 h 232"/>
                    <a:gd name="T8" fmla="*/ 50 w 127"/>
                    <a:gd name="T9" fmla="*/ 25 h 232"/>
                    <a:gd name="T10" fmla="*/ 50 w 127"/>
                    <a:gd name="T11" fmla="*/ 203 h 232"/>
                    <a:gd name="T12" fmla="*/ 16 w 127"/>
                    <a:gd name="T13" fmla="*/ 219 h 232"/>
                    <a:gd name="T14" fmla="*/ 2 w 127"/>
                    <a:gd name="T15" fmla="*/ 219 h 232"/>
                    <a:gd name="T16" fmla="*/ 2 w 127"/>
                    <a:gd name="T17" fmla="*/ 232 h 232"/>
                    <a:gd name="T18" fmla="*/ 64 w 127"/>
                    <a:gd name="T19" fmla="*/ 230 h 232"/>
                    <a:gd name="T20" fmla="*/ 127 w 127"/>
                    <a:gd name="T21" fmla="*/ 232 h 232"/>
                    <a:gd name="T22" fmla="*/ 127 w 127"/>
                    <a:gd name="T23" fmla="*/ 219 h 232"/>
                    <a:gd name="T24" fmla="*/ 114 w 127"/>
                    <a:gd name="T25" fmla="*/ 219 h 232"/>
                    <a:gd name="T26" fmla="*/ 79 w 127"/>
                    <a:gd name="T27" fmla="*/ 203 h 232"/>
                    <a:gd name="T28" fmla="*/ 79 w 127"/>
                    <a:gd name="T29" fmla="*/ 10 h 2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27" h="232">
                      <a:moveTo>
                        <a:pt x="79" y="10"/>
                      </a:moveTo>
                      <a:cubicBezTo>
                        <a:pt x="79" y="1"/>
                        <a:pt x="78" y="0"/>
                        <a:pt x="68" y="0"/>
                      </a:cubicBezTo>
                      <a:cubicBezTo>
                        <a:pt x="46" y="22"/>
                        <a:pt x="14" y="22"/>
                        <a:pt x="0" y="22"/>
                      </a:cubicBezTo>
                      <a:lnTo>
                        <a:pt x="0" y="35"/>
                      </a:lnTo>
                      <a:cubicBezTo>
                        <a:pt x="8" y="35"/>
                        <a:pt x="31" y="35"/>
                        <a:pt x="50" y="25"/>
                      </a:cubicBezTo>
                      <a:lnTo>
                        <a:pt x="50" y="203"/>
                      </a:lnTo>
                      <a:cubicBezTo>
                        <a:pt x="50" y="215"/>
                        <a:pt x="50" y="219"/>
                        <a:pt x="16" y="219"/>
                      </a:cubicBezTo>
                      <a:lnTo>
                        <a:pt x="2" y="219"/>
                      </a:lnTo>
                      <a:lnTo>
                        <a:pt x="2" y="232"/>
                      </a:lnTo>
                      <a:cubicBezTo>
                        <a:pt x="9" y="231"/>
                        <a:pt x="52" y="230"/>
                        <a:pt x="64" y="230"/>
                      </a:cubicBezTo>
                      <a:cubicBezTo>
                        <a:pt x="75" y="230"/>
                        <a:pt x="119" y="231"/>
                        <a:pt x="127" y="232"/>
                      </a:cubicBezTo>
                      <a:lnTo>
                        <a:pt x="127" y="219"/>
                      </a:lnTo>
                      <a:lnTo>
                        <a:pt x="114" y="219"/>
                      </a:lnTo>
                      <a:cubicBezTo>
                        <a:pt x="79" y="219"/>
                        <a:pt x="79" y="215"/>
                        <a:pt x="79" y="203"/>
                      </a:cubicBezTo>
                      <a:lnTo>
                        <a:pt x="79" y="10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1" name="Freeform 72 1">
                  <a:extLst>
                    <a:ext uri="{FF2B5EF4-FFF2-40B4-BE49-F238E27FC236}">
                      <a16:creationId xmlns:a16="http://schemas.microsoft.com/office/drawing/2014/main" id="{A8D62299-C417-405B-88A9-04ACE21A5304}"/>
                    </a:ext>
                  </a:extLst>
                </p:cNvPr>
                <p:cNvSpPr>
                  <a:spLocks/>
                </p:cNvSpPr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16876713" y="22382163"/>
                  <a:ext cx="177800" cy="217487"/>
                </a:xfrm>
                <a:custGeom>
                  <a:avLst/>
                  <a:gdLst>
                    <a:gd name="T0" fmla="*/ 122 w 303"/>
                    <a:gd name="T1" fmla="*/ 311 h 349"/>
                    <a:gd name="T2" fmla="*/ 53 w 303"/>
                    <a:gd name="T3" fmla="*/ 175 h 349"/>
                    <a:gd name="T4" fmla="*/ 48 w 303"/>
                    <a:gd name="T5" fmla="*/ 170 h 349"/>
                    <a:gd name="T6" fmla="*/ 42 w 303"/>
                    <a:gd name="T7" fmla="*/ 172 h 349"/>
                    <a:gd name="T8" fmla="*/ 5 w 303"/>
                    <a:gd name="T9" fmla="*/ 197 h 349"/>
                    <a:gd name="T10" fmla="*/ 0 w 303"/>
                    <a:gd name="T11" fmla="*/ 203 h 349"/>
                    <a:gd name="T12" fmla="*/ 5 w 303"/>
                    <a:gd name="T13" fmla="*/ 208 h 349"/>
                    <a:gd name="T14" fmla="*/ 11 w 303"/>
                    <a:gd name="T15" fmla="*/ 205 h 349"/>
                    <a:gd name="T16" fmla="*/ 30 w 303"/>
                    <a:gd name="T17" fmla="*/ 192 h 349"/>
                    <a:gd name="T18" fmla="*/ 106 w 303"/>
                    <a:gd name="T19" fmla="*/ 343 h 349"/>
                    <a:gd name="T20" fmla="*/ 114 w 303"/>
                    <a:gd name="T21" fmla="*/ 349 h 349"/>
                    <a:gd name="T22" fmla="*/ 124 w 303"/>
                    <a:gd name="T23" fmla="*/ 342 h 349"/>
                    <a:gd name="T24" fmla="*/ 300 w 303"/>
                    <a:gd name="T25" fmla="*/ 16 h 349"/>
                    <a:gd name="T26" fmla="*/ 303 w 303"/>
                    <a:gd name="T27" fmla="*/ 9 h 349"/>
                    <a:gd name="T28" fmla="*/ 294 w 303"/>
                    <a:gd name="T29" fmla="*/ 0 h 349"/>
                    <a:gd name="T30" fmla="*/ 285 w 303"/>
                    <a:gd name="T31" fmla="*/ 7 h 349"/>
                    <a:gd name="T32" fmla="*/ 122 w 303"/>
                    <a:gd name="T33" fmla="*/ 311 h 3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03" h="349">
                      <a:moveTo>
                        <a:pt x="122" y="311"/>
                      </a:moveTo>
                      <a:lnTo>
                        <a:pt x="53" y="175"/>
                      </a:lnTo>
                      <a:cubicBezTo>
                        <a:pt x="52" y="172"/>
                        <a:pt x="51" y="170"/>
                        <a:pt x="48" y="170"/>
                      </a:cubicBezTo>
                      <a:cubicBezTo>
                        <a:pt x="46" y="170"/>
                        <a:pt x="46" y="170"/>
                        <a:pt x="42" y="172"/>
                      </a:cubicBezTo>
                      <a:lnTo>
                        <a:pt x="5" y="197"/>
                      </a:lnTo>
                      <a:cubicBezTo>
                        <a:pt x="0" y="200"/>
                        <a:pt x="0" y="202"/>
                        <a:pt x="0" y="203"/>
                      </a:cubicBezTo>
                      <a:cubicBezTo>
                        <a:pt x="0" y="205"/>
                        <a:pt x="2" y="208"/>
                        <a:pt x="5" y="208"/>
                      </a:cubicBezTo>
                      <a:cubicBezTo>
                        <a:pt x="6" y="208"/>
                        <a:pt x="7" y="208"/>
                        <a:pt x="11" y="205"/>
                      </a:cubicBezTo>
                      <a:cubicBezTo>
                        <a:pt x="15" y="202"/>
                        <a:pt x="25" y="195"/>
                        <a:pt x="30" y="192"/>
                      </a:cubicBezTo>
                      <a:lnTo>
                        <a:pt x="106" y="343"/>
                      </a:lnTo>
                      <a:cubicBezTo>
                        <a:pt x="108" y="348"/>
                        <a:pt x="109" y="349"/>
                        <a:pt x="114" y="349"/>
                      </a:cubicBezTo>
                      <a:cubicBezTo>
                        <a:pt x="117" y="349"/>
                        <a:pt x="121" y="349"/>
                        <a:pt x="124" y="342"/>
                      </a:cubicBezTo>
                      <a:lnTo>
                        <a:pt x="300" y="16"/>
                      </a:lnTo>
                      <a:cubicBezTo>
                        <a:pt x="303" y="11"/>
                        <a:pt x="303" y="11"/>
                        <a:pt x="303" y="9"/>
                      </a:cubicBezTo>
                      <a:cubicBezTo>
                        <a:pt x="303" y="3"/>
                        <a:pt x="298" y="0"/>
                        <a:pt x="294" y="0"/>
                      </a:cubicBezTo>
                      <a:cubicBezTo>
                        <a:pt x="289" y="0"/>
                        <a:pt x="287" y="3"/>
                        <a:pt x="285" y="7"/>
                      </a:cubicBezTo>
                      <a:lnTo>
                        <a:pt x="122" y="311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2" name="Freeform 74 1">
                  <a:extLst>
                    <a:ext uri="{FF2B5EF4-FFF2-40B4-BE49-F238E27FC236}">
                      <a16:creationId xmlns:a16="http://schemas.microsoft.com/office/drawing/2014/main" id="{76224286-E2D0-4CB7-BEF3-ABE6ED2003C7}"/>
                    </a:ext>
                  </a:extLst>
                </p:cNvPr>
                <p:cNvSpPr>
                  <a:spLocks/>
                </p:cNvSpPr>
                <p:nvPr>
                  <p:custDataLst>
                    <p:tags r:id="rId12"/>
                  </p:custDataLst>
                </p:nvPr>
              </p:nvSpPr>
              <p:spPr bwMode="auto">
                <a:xfrm>
                  <a:off x="17062450" y="22429788"/>
                  <a:ext cx="90487" cy="142875"/>
                </a:xfrm>
                <a:custGeom>
                  <a:avLst/>
                  <a:gdLst>
                    <a:gd name="T0" fmla="*/ 154 w 154"/>
                    <a:gd name="T1" fmla="*/ 168 h 231"/>
                    <a:gd name="T2" fmla="*/ 142 w 154"/>
                    <a:gd name="T3" fmla="*/ 168 h 231"/>
                    <a:gd name="T4" fmla="*/ 133 w 154"/>
                    <a:gd name="T5" fmla="*/ 199 h 231"/>
                    <a:gd name="T6" fmla="*/ 98 w 154"/>
                    <a:gd name="T7" fmla="*/ 202 h 231"/>
                    <a:gd name="T8" fmla="*/ 34 w 154"/>
                    <a:gd name="T9" fmla="*/ 202 h 231"/>
                    <a:gd name="T10" fmla="*/ 104 w 154"/>
                    <a:gd name="T11" fmla="*/ 143 h 231"/>
                    <a:gd name="T12" fmla="*/ 154 w 154"/>
                    <a:gd name="T13" fmla="*/ 68 h 231"/>
                    <a:gd name="T14" fmla="*/ 72 w 154"/>
                    <a:gd name="T15" fmla="*/ 0 h 231"/>
                    <a:gd name="T16" fmla="*/ 0 w 154"/>
                    <a:gd name="T17" fmla="*/ 62 h 231"/>
                    <a:gd name="T18" fmla="*/ 18 w 154"/>
                    <a:gd name="T19" fmla="*/ 82 h 231"/>
                    <a:gd name="T20" fmla="*/ 37 w 154"/>
                    <a:gd name="T21" fmla="*/ 63 h 231"/>
                    <a:gd name="T22" fmla="*/ 16 w 154"/>
                    <a:gd name="T23" fmla="*/ 45 h 231"/>
                    <a:gd name="T24" fmla="*/ 67 w 154"/>
                    <a:gd name="T25" fmla="*/ 12 h 231"/>
                    <a:gd name="T26" fmla="*/ 120 w 154"/>
                    <a:gd name="T27" fmla="*/ 68 h 231"/>
                    <a:gd name="T28" fmla="*/ 87 w 154"/>
                    <a:gd name="T29" fmla="*/ 135 h 231"/>
                    <a:gd name="T30" fmla="*/ 3 w 154"/>
                    <a:gd name="T31" fmla="*/ 218 h 231"/>
                    <a:gd name="T32" fmla="*/ 0 w 154"/>
                    <a:gd name="T33" fmla="*/ 231 h 231"/>
                    <a:gd name="T34" fmla="*/ 143 w 154"/>
                    <a:gd name="T35" fmla="*/ 231 h 231"/>
                    <a:gd name="T36" fmla="*/ 154 w 154"/>
                    <a:gd name="T37" fmla="*/ 168 h 2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54" h="231">
                      <a:moveTo>
                        <a:pt x="154" y="168"/>
                      </a:moveTo>
                      <a:lnTo>
                        <a:pt x="142" y="168"/>
                      </a:lnTo>
                      <a:cubicBezTo>
                        <a:pt x="141" y="175"/>
                        <a:pt x="137" y="196"/>
                        <a:pt x="133" y="199"/>
                      </a:cubicBezTo>
                      <a:cubicBezTo>
                        <a:pt x="130" y="202"/>
                        <a:pt x="103" y="202"/>
                        <a:pt x="98" y="202"/>
                      </a:cubicBezTo>
                      <a:lnTo>
                        <a:pt x="34" y="202"/>
                      </a:lnTo>
                      <a:cubicBezTo>
                        <a:pt x="71" y="169"/>
                        <a:pt x="83" y="159"/>
                        <a:pt x="104" y="143"/>
                      </a:cubicBezTo>
                      <a:cubicBezTo>
                        <a:pt x="130" y="122"/>
                        <a:pt x="154" y="101"/>
                        <a:pt x="154" y="68"/>
                      </a:cubicBezTo>
                      <a:cubicBezTo>
                        <a:pt x="154" y="25"/>
                        <a:pt x="117" y="0"/>
                        <a:pt x="72" y="0"/>
                      </a:cubicBezTo>
                      <a:cubicBezTo>
                        <a:pt x="29" y="0"/>
                        <a:pt x="0" y="30"/>
                        <a:pt x="0" y="62"/>
                      </a:cubicBezTo>
                      <a:cubicBezTo>
                        <a:pt x="0" y="80"/>
                        <a:pt x="15" y="82"/>
                        <a:pt x="18" y="82"/>
                      </a:cubicBezTo>
                      <a:cubicBezTo>
                        <a:pt x="26" y="82"/>
                        <a:pt x="37" y="76"/>
                        <a:pt x="37" y="63"/>
                      </a:cubicBezTo>
                      <a:cubicBezTo>
                        <a:pt x="37" y="57"/>
                        <a:pt x="34" y="45"/>
                        <a:pt x="16" y="45"/>
                      </a:cubicBezTo>
                      <a:cubicBezTo>
                        <a:pt x="27" y="20"/>
                        <a:pt x="50" y="12"/>
                        <a:pt x="67" y="12"/>
                      </a:cubicBezTo>
                      <a:cubicBezTo>
                        <a:pt x="102" y="12"/>
                        <a:pt x="120" y="39"/>
                        <a:pt x="120" y="68"/>
                      </a:cubicBezTo>
                      <a:cubicBezTo>
                        <a:pt x="120" y="98"/>
                        <a:pt x="98" y="122"/>
                        <a:pt x="87" y="135"/>
                      </a:cubicBezTo>
                      <a:lnTo>
                        <a:pt x="3" y="218"/>
                      </a:lnTo>
                      <a:cubicBezTo>
                        <a:pt x="0" y="221"/>
                        <a:pt x="0" y="221"/>
                        <a:pt x="0" y="231"/>
                      </a:cubicBezTo>
                      <a:lnTo>
                        <a:pt x="143" y="231"/>
                      </a:lnTo>
                      <a:lnTo>
                        <a:pt x="154" y="16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3" name="Freeform 75 1">
                  <a:extLst>
                    <a:ext uri="{FF2B5EF4-FFF2-40B4-BE49-F238E27FC236}">
                      <a16:creationId xmlns:a16="http://schemas.microsoft.com/office/drawing/2014/main" id="{E892F589-BA5C-4002-8D35-3B5F2E34E6E7}"/>
                    </a:ext>
                  </a:extLst>
                </p:cNvPr>
                <p:cNvSpPr>
                  <a:spLocks/>
                </p:cNvSpPr>
                <p:nvPr>
                  <p:custDataLst>
                    <p:tags r:id="rId13"/>
                  </p:custDataLst>
                </p:nvPr>
              </p:nvSpPr>
              <p:spPr bwMode="auto">
                <a:xfrm>
                  <a:off x="17229138" y="22199600"/>
                  <a:ext cx="68262" cy="309562"/>
                </a:xfrm>
                <a:custGeom>
                  <a:avLst/>
                  <a:gdLst>
                    <a:gd name="T0" fmla="*/ 116 w 116"/>
                    <a:gd name="T1" fmla="*/ 494 h 499"/>
                    <a:gd name="T2" fmla="*/ 107 w 116"/>
                    <a:gd name="T3" fmla="*/ 483 h 499"/>
                    <a:gd name="T4" fmla="*/ 29 w 116"/>
                    <a:gd name="T5" fmla="*/ 249 h 499"/>
                    <a:gd name="T6" fmla="*/ 109 w 116"/>
                    <a:gd name="T7" fmla="*/ 13 h 499"/>
                    <a:gd name="T8" fmla="*/ 116 w 116"/>
                    <a:gd name="T9" fmla="*/ 5 h 499"/>
                    <a:gd name="T10" fmla="*/ 111 w 116"/>
                    <a:gd name="T11" fmla="*/ 0 h 499"/>
                    <a:gd name="T12" fmla="*/ 32 w 116"/>
                    <a:gd name="T13" fmla="*/ 97 h 499"/>
                    <a:gd name="T14" fmla="*/ 0 w 116"/>
                    <a:gd name="T15" fmla="*/ 249 h 499"/>
                    <a:gd name="T16" fmla="*/ 33 w 116"/>
                    <a:gd name="T17" fmla="*/ 405 h 499"/>
                    <a:gd name="T18" fmla="*/ 111 w 116"/>
                    <a:gd name="T19" fmla="*/ 499 h 499"/>
                    <a:gd name="T20" fmla="*/ 116 w 116"/>
                    <a:gd name="T21" fmla="*/ 494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499">
                      <a:moveTo>
                        <a:pt x="116" y="494"/>
                      </a:moveTo>
                      <a:cubicBezTo>
                        <a:pt x="116" y="492"/>
                        <a:pt x="116" y="491"/>
                        <a:pt x="107" y="483"/>
                      </a:cubicBezTo>
                      <a:cubicBezTo>
                        <a:pt x="45" y="420"/>
                        <a:pt x="29" y="326"/>
                        <a:pt x="29" y="249"/>
                      </a:cubicBezTo>
                      <a:cubicBezTo>
                        <a:pt x="29" y="162"/>
                        <a:pt x="48" y="76"/>
                        <a:pt x="109" y="13"/>
                      </a:cubicBezTo>
                      <a:cubicBezTo>
                        <a:pt x="116" y="7"/>
                        <a:pt x="116" y="6"/>
                        <a:pt x="116" y="5"/>
                      </a:cubicBezTo>
                      <a:cubicBezTo>
                        <a:pt x="116" y="1"/>
                        <a:pt x="114" y="0"/>
                        <a:pt x="111" y="0"/>
                      </a:cubicBezTo>
                      <a:cubicBezTo>
                        <a:pt x="106" y="0"/>
                        <a:pt x="61" y="34"/>
                        <a:pt x="32" y="97"/>
                      </a:cubicBezTo>
                      <a:cubicBezTo>
                        <a:pt x="6" y="152"/>
                        <a:pt x="0" y="207"/>
                        <a:pt x="0" y="249"/>
                      </a:cubicBezTo>
                      <a:cubicBezTo>
                        <a:pt x="0" y="288"/>
                        <a:pt x="6" y="349"/>
                        <a:pt x="33" y="405"/>
                      </a:cubicBezTo>
                      <a:cubicBezTo>
                        <a:pt x="63" y="466"/>
                        <a:pt x="106" y="499"/>
                        <a:pt x="111" y="499"/>
                      </a:cubicBezTo>
                      <a:cubicBezTo>
                        <a:pt x="114" y="499"/>
                        <a:pt x="116" y="497"/>
                        <a:pt x="116" y="494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4" name="Freeform 76 1">
                  <a:extLst>
                    <a:ext uri="{FF2B5EF4-FFF2-40B4-BE49-F238E27FC236}">
                      <a16:creationId xmlns:a16="http://schemas.microsoft.com/office/drawing/2014/main" id="{4342232F-1362-4D3F-9CF7-F964853B8FE9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14"/>
                  </p:custDataLst>
                </p:nvPr>
              </p:nvSpPr>
              <p:spPr bwMode="auto">
                <a:xfrm>
                  <a:off x="17327563" y="22294850"/>
                  <a:ext cx="112712" cy="139700"/>
                </a:xfrm>
                <a:custGeom>
                  <a:avLst/>
                  <a:gdLst>
                    <a:gd name="T0" fmla="*/ 70 w 191"/>
                    <a:gd name="T1" fmla="*/ 106 h 227"/>
                    <a:gd name="T2" fmla="*/ 146 w 191"/>
                    <a:gd name="T3" fmla="*/ 94 h 227"/>
                    <a:gd name="T4" fmla="*/ 184 w 191"/>
                    <a:gd name="T5" fmla="*/ 43 h 227"/>
                    <a:gd name="T6" fmla="*/ 130 w 191"/>
                    <a:gd name="T7" fmla="*/ 0 h 227"/>
                    <a:gd name="T8" fmla="*/ 0 w 191"/>
                    <a:gd name="T9" fmla="*/ 136 h 227"/>
                    <a:gd name="T10" fmla="*/ 78 w 191"/>
                    <a:gd name="T11" fmla="*/ 227 h 227"/>
                    <a:gd name="T12" fmla="*/ 191 w 191"/>
                    <a:gd name="T13" fmla="*/ 168 h 227"/>
                    <a:gd name="T14" fmla="*/ 185 w 191"/>
                    <a:gd name="T15" fmla="*/ 161 h 227"/>
                    <a:gd name="T16" fmla="*/ 179 w 191"/>
                    <a:gd name="T17" fmla="*/ 166 h 227"/>
                    <a:gd name="T18" fmla="*/ 79 w 191"/>
                    <a:gd name="T19" fmla="*/ 216 h 227"/>
                    <a:gd name="T20" fmla="*/ 36 w 191"/>
                    <a:gd name="T21" fmla="*/ 158 h 227"/>
                    <a:gd name="T22" fmla="*/ 43 w 191"/>
                    <a:gd name="T23" fmla="*/ 106 h 227"/>
                    <a:gd name="T24" fmla="*/ 70 w 191"/>
                    <a:gd name="T25" fmla="*/ 106 h 227"/>
                    <a:gd name="T26" fmla="*/ 46 w 191"/>
                    <a:gd name="T27" fmla="*/ 95 h 227"/>
                    <a:gd name="T28" fmla="*/ 130 w 191"/>
                    <a:gd name="T29" fmla="*/ 11 h 227"/>
                    <a:gd name="T30" fmla="*/ 167 w 191"/>
                    <a:gd name="T31" fmla="*/ 43 h 227"/>
                    <a:gd name="T32" fmla="*/ 67 w 191"/>
                    <a:gd name="T33" fmla="*/ 95 h 227"/>
                    <a:gd name="T34" fmla="*/ 46 w 191"/>
                    <a:gd name="T35" fmla="*/ 95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91" h="227">
                      <a:moveTo>
                        <a:pt x="70" y="106"/>
                      </a:moveTo>
                      <a:cubicBezTo>
                        <a:pt x="84" y="106"/>
                        <a:pt x="121" y="105"/>
                        <a:pt x="146" y="94"/>
                      </a:cubicBezTo>
                      <a:cubicBezTo>
                        <a:pt x="181" y="79"/>
                        <a:pt x="184" y="50"/>
                        <a:pt x="184" y="43"/>
                      </a:cubicBezTo>
                      <a:cubicBezTo>
                        <a:pt x="184" y="21"/>
                        <a:pt x="165" y="0"/>
                        <a:pt x="130" y="0"/>
                      </a:cubicBezTo>
                      <a:cubicBezTo>
                        <a:pt x="75" y="0"/>
                        <a:pt x="0" y="49"/>
                        <a:pt x="0" y="136"/>
                      </a:cubicBezTo>
                      <a:cubicBezTo>
                        <a:pt x="0" y="187"/>
                        <a:pt x="29" y="227"/>
                        <a:pt x="78" y="227"/>
                      </a:cubicBezTo>
                      <a:cubicBezTo>
                        <a:pt x="149" y="227"/>
                        <a:pt x="191" y="174"/>
                        <a:pt x="191" y="168"/>
                      </a:cubicBezTo>
                      <a:cubicBezTo>
                        <a:pt x="191" y="165"/>
                        <a:pt x="188" y="161"/>
                        <a:pt x="185" y="161"/>
                      </a:cubicBezTo>
                      <a:cubicBezTo>
                        <a:pt x="183" y="161"/>
                        <a:pt x="182" y="162"/>
                        <a:pt x="179" y="166"/>
                      </a:cubicBezTo>
                      <a:cubicBezTo>
                        <a:pt x="139" y="216"/>
                        <a:pt x="85" y="216"/>
                        <a:pt x="79" y="216"/>
                      </a:cubicBezTo>
                      <a:cubicBezTo>
                        <a:pt x="40" y="216"/>
                        <a:pt x="36" y="174"/>
                        <a:pt x="36" y="158"/>
                      </a:cubicBezTo>
                      <a:cubicBezTo>
                        <a:pt x="36" y="152"/>
                        <a:pt x="36" y="136"/>
                        <a:pt x="43" y="106"/>
                      </a:cubicBezTo>
                      <a:lnTo>
                        <a:pt x="70" y="106"/>
                      </a:lnTo>
                      <a:close/>
                      <a:moveTo>
                        <a:pt x="46" y="95"/>
                      </a:moveTo>
                      <a:cubicBezTo>
                        <a:pt x="66" y="19"/>
                        <a:pt x="117" y="11"/>
                        <a:pt x="130" y="11"/>
                      </a:cubicBezTo>
                      <a:cubicBezTo>
                        <a:pt x="154" y="11"/>
                        <a:pt x="167" y="26"/>
                        <a:pt x="167" y="43"/>
                      </a:cubicBezTo>
                      <a:cubicBezTo>
                        <a:pt x="167" y="95"/>
                        <a:pt x="87" y="95"/>
                        <a:pt x="67" y="95"/>
                      </a:cubicBezTo>
                      <a:lnTo>
                        <a:pt x="46" y="95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5" name="Freeform 77 1">
                  <a:extLst>
                    <a:ext uri="{FF2B5EF4-FFF2-40B4-BE49-F238E27FC236}">
                      <a16:creationId xmlns:a16="http://schemas.microsoft.com/office/drawing/2014/main" id="{E02F9612-4F9F-4E24-A835-491CFD1FDDF6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15"/>
                  </p:custDataLst>
                </p:nvPr>
              </p:nvSpPr>
              <p:spPr bwMode="auto">
                <a:xfrm>
                  <a:off x="17459325" y="22175788"/>
                  <a:ext cx="63500" cy="146050"/>
                </a:xfrm>
                <a:custGeom>
                  <a:avLst/>
                  <a:gdLst>
                    <a:gd name="T0" fmla="*/ 97 w 106"/>
                    <a:gd name="T1" fmla="*/ 13 h 235"/>
                    <a:gd name="T2" fmla="*/ 83 w 106"/>
                    <a:gd name="T3" fmla="*/ 0 h 235"/>
                    <a:gd name="T4" fmla="*/ 63 w 106"/>
                    <a:gd name="T5" fmla="*/ 19 h 235"/>
                    <a:gd name="T6" fmla="*/ 77 w 106"/>
                    <a:gd name="T7" fmla="*/ 32 h 235"/>
                    <a:gd name="T8" fmla="*/ 97 w 106"/>
                    <a:gd name="T9" fmla="*/ 13 h 235"/>
                    <a:gd name="T10" fmla="*/ 26 w 106"/>
                    <a:gd name="T11" fmla="*/ 190 h 235"/>
                    <a:gd name="T12" fmla="*/ 22 w 106"/>
                    <a:gd name="T13" fmla="*/ 205 h 235"/>
                    <a:gd name="T14" fmla="*/ 56 w 106"/>
                    <a:gd name="T15" fmla="*/ 235 h 235"/>
                    <a:gd name="T16" fmla="*/ 106 w 106"/>
                    <a:gd name="T17" fmla="*/ 181 h 235"/>
                    <a:gd name="T18" fmla="*/ 100 w 106"/>
                    <a:gd name="T19" fmla="*/ 177 h 235"/>
                    <a:gd name="T20" fmla="*/ 94 w 106"/>
                    <a:gd name="T21" fmla="*/ 183 h 235"/>
                    <a:gd name="T22" fmla="*/ 57 w 106"/>
                    <a:gd name="T23" fmla="*/ 225 h 235"/>
                    <a:gd name="T24" fmla="*/ 48 w 106"/>
                    <a:gd name="T25" fmla="*/ 213 h 235"/>
                    <a:gd name="T26" fmla="*/ 53 w 106"/>
                    <a:gd name="T27" fmla="*/ 190 h 235"/>
                    <a:gd name="T28" fmla="*/ 65 w 106"/>
                    <a:gd name="T29" fmla="*/ 162 h 235"/>
                    <a:gd name="T30" fmla="*/ 82 w 106"/>
                    <a:gd name="T31" fmla="*/ 118 h 235"/>
                    <a:gd name="T32" fmla="*/ 84 w 106"/>
                    <a:gd name="T33" fmla="*/ 107 h 235"/>
                    <a:gd name="T34" fmla="*/ 51 w 106"/>
                    <a:gd name="T35" fmla="*/ 77 h 235"/>
                    <a:gd name="T36" fmla="*/ 0 w 106"/>
                    <a:gd name="T37" fmla="*/ 131 h 235"/>
                    <a:gd name="T38" fmla="*/ 6 w 106"/>
                    <a:gd name="T39" fmla="*/ 135 h 235"/>
                    <a:gd name="T40" fmla="*/ 12 w 106"/>
                    <a:gd name="T41" fmla="*/ 130 h 235"/>
                    <a:gd name="T42" fmla="*/ 50 w 106"/>
                    <a:gd name="T43" fmla="*/ 87 h 235"/>
                    <a:gd name="T44" fmla="*/ 58 w 106"/>
                    <a:gd name="T45" fmla="*/ 99 h 235"/>
                    <a:gd name="T46" fmla="*/ 48 w 106"/>
                    <a:gd name="T47" fmla="*/ 134 h 235"/>
                    <a:gd name="T48" fmla="*/ 26 w 106"/>
                    <a:gd name="T49" fmla="*/ 19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6" h="235">
                      <a:moveTo>
                        <a:pt x="97" y="13"/>
                      </a:moveTo>
                      <a:cubicBezTo>
                        <a:pt x="97" y="7"/>
                        <a:pt x="93" y="0"/>
                        <a:pt x="83" y="0"/>
                      </a:cubicBezTo>
                      <a:cubicBezTo>
                        <a:pt x="73" y="0"/>
                        <a:pt x="63" y="9"/>
                        <a:pt x="63" y="19"/>
                      </a:cubicBezTo>
                      <a:cubicBezTo>
                        <a:pt x="63" y="25"/>
                        <a:pt x="68" y="32"/>
                        <a:pt x="77" y="32"/>
                      </a:cubicBezTo>
                      <a:cubicBezTo>
                        <a:pt x="87" y="32"/>
                        <a:pt x="97" y="23"/>
                        <a:pt x="97" y="13"/>
                      </a:cubicBezTo>
                      <a:close/>
                      <a:moveTo>
                        <a:pt x="26" y="190"/>
                      </a:moveTo>
                      <a:cubicBezTo>
                        <a:pt x="24" y="195"/>
                        <a:pt x="22" y="199"/>
                        <a:pt x="22" y="205"/>
                      </a:cubicBezTo>
                      <a:cubicBezTo>
                        <a:pt x="22" y="221"/>
                        <a:pt x="36" y="235"/>
                        <a:pt x="56" y="235"/>
                      </a:cubicBezTo>
                      <a:cubicBezTo>
                        <a:pt x="90" y="235"/>
                        <a:pt x="106" y="186"/>
                        <a:pt x="106" y="181"/>
                      </a:cubicBezTo>
                      <a:cubicBezTo>
                        <a:pt x="106" y="177"/>
                        <a:pt x="101" y="177"/>
                        <a:pt x="100" y="177"/>
                      </a:cubicBezTo>
                      <a:cubicBezTo>
                        <a:pt x="95" y="177"/>
                        <a:pt x="95" y="179"/>
                        <a:pt x="94" y="183"/>
                      </a:cubicBezTo>
                      <a:cubicBezTo>
                        <a:pt x="86" y="211"/>
                        <a:pt x="70" y="225"/>
                        <a:pt x="57" y="225"/>
                      </a:cubicBezTo>
                      <a:cubicBezTo>
                        <a:pt x="50" y="225"/>
                        <a:pt x="48" y="220"/>
                        <a:pt x="48" y="213"/>
                      </a:cubicBezTo>
                      <a:cubicBezTo>
                        <a:pt x="48" y="205"/>
                        <a:pt x="50" y="198"/>
                        <a:pt x="53" y="190"/>
                      </a:cubicBezTo>
                      <a:cubicBezTo>
                        <a:pt x="57" y="181"/>
                        <a:pt x="61" y="171"/>
                        <a:pt x="65" y="162"/>
                      </a:cubicBezTo>
                      <a:cubicBezTo>
                        <a:pt x="68" y="154"/>
                        <a:pt x="80" y="122"/>
                        <a:pt x="82" y="118"/>
                      </a:cubicBezTo>
                      <a:cubicBezTo>
                        <a:pt x="83" y="115"/>
                        <a:pt x="84" y="110"/>
                        <a:pt x="84" y="107"/>
                      </a:cubicBezTo>
                      <a:cubicBezTo>
                        <a:pt x="84" y="91"/>
                        <a:pt x="70" y="77"/>
                        <a:pt x="51" y="77"/>
                      </a:cubicBezTo>
                      <a:cubicBezTo>
                        <a:pt x="16" y="77"/>
                        <a:pt x="0" y="125"/>
                        <a:pt x="0" y="131"/>
                      </a:cubicBezTo>
                      <a:cubicBezTo>
                        <a:pt x="0" y="135"/>
                        <a:pt x="5" y="135"/>
                        <a:pt x="6" y="135"/>
                      </a:cubicBezTo>
                      <a:cubicBezTo>
                        <a:pt x="11" y="135"/>
                        <a:pt x="11" y="133"/>
                        <a:pt x="12" y="130"/>
                      </a:cubicBezTo>
                      <a:cubicBezTo>
                        <a:pt x="21" y="100"/>
                        <a:pt x="37" y="87"/>
                        <a:pt x="50" y="87"/>
                      </a:cubicBezTo>
                      <a:cubicBezTo>
                        <a:pt x="55" y="87"/>
                        <a:pt x="58" y="90"/>
                        <a:pt x="58" y="99"/>
                      </a:cubicBezTo>
                      <a:cubicBezTo>
                        <a:pt x="58" y="107"/>
                        <a:pt x="56" y="113"/>
                        <a:pt x="48" y="134"/>
                      </a:cubicBezTo>
                      <a:lnTo>
                        <a:pt x="26" y="190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6" name="Freeform 78 1">
                  <a:extLst>
                    <a:ext uri="{FF2B5EF4-FFF2-40B4-BE49-F238E27FC236}">
                      <a16:creationId xmlns:a16="http://schemas.microsoft.com/office/drawing/2014/main" id="{EC140ED0-D723-4CBC-B464-B29FAFD4EB13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16"/>
                  </p:custDataLst>
                </p:nvPr>
              </p:nvSpPr>
              <p:spPr bwMode="auto">
                <a:xfrm>
                  <a:off x="17546638" y="22169438"/>
                  <a:ext cx="119062" cy="193675"/>
                </a:xfrm>
                <a:custGeom>
                  <a:avLst/>
                  <a:gdLst>
                    <a:gd name="T0" fmla="*/ 147 w 201"/>
                    <a:gd name="T1" fmla="*/ 5 h 313"/>
                    <a:gd name="T2" fmla="*/ 141 w 201"/>
                    <a:gd name="T3" fmla="*/ 0 h 313"/>
                    <a:gd name="T4" fmla="*/ 134 w 201"/>
                    <a:gd name="T5" fmla="*/ 8 h 313"/>
                    <a:gd name="T6" fmla="*/ 114 w 201"/>
                    <a:gd name="T7" fmla="*/ 88 h 313"/>
                    <a:gd name="T8" fmla="*/ 0 w 201"/>
                    <a:gd name="T9" fmla="*/ 181 h 313"/>
                    <a:gd name="T10" fmla="*/ 75 w 201"/>
                    <a:gd name="T11" fmla="*/ 246 h 313"/>
                    <a:gd name="T12" fmla="*/ 67 w 201"/>
                    <a:gd name="T13" fmla="*/ 279 h 313"/>
                    <a:gd name="T14" fmla="*/ 59 w 201"/>
                    <a:gd name="T15" fmla="*/ 309 h 313"/>
                    <a:gd name="T16" fmla="*/ 65 w 201"/>
                    <a:gd name="T17" fmla="*/ 313 h 313"/>
                    <a:gd name="T18" fmla="*/ 72 w 201"/>
                    <a:gd name="T19" fmla="*/ 305 h 313"/>
                    <a:gd name="T20" fmla="*/ 87 w 201"/>
                    <a:gd name="T21" fmla="*/ 246 h 313"/>
                    <a:gd name="T22" fmla="*/ 201 w 201"/>
                    <a:gd name="T23" fmla="*/ 152 h 313"/>
                    <a:gd name="T24" fmla="*/ 127 w 201"/>
                    <a:gd name="T25" fmla="*/ 88 h 313"/>
                    <a:gd name="T26" fmla="*/ 147 w 201"/>
                    <a:gd name="T27" fmla="*/ 5 h 313"/>
                    <a:gd name="T28" fmla="*/ 77 w 201"/>
                    <a:gd name="T29" fmla="*/ 236 h 313"/>
                    <a:gd name="T30" fmla="*/ 25 w 201"/>
                    <a:gd name="T31" fmla="*/ 187 h 313"/>
                    <a:gd name="T32" fmla="*/ 112 w 201"/>
                    <a:gd name="T33" fmla="*/ 98 h 313"/>
                    <a:gd name="T34" fmla="*/ 77 w 201"/>
                    <a:gd name="T35" fmla="*/ 236 h 313"/>
                    <a:gd name="T36" fmla="*/ 124 w 201"/>
                    <a:gd name="T37" fmla="*/ 98 h 313"/>
                    <a:gd name="T38" fmla="*/ 176 w 201"/>
                    <a:gd name="T39" fmla="*/ 147 h 313"/>
                    <a:gd name="T40" fmla="*/ 89 w 201"/>
                    <a:gd name="T41" fmla="*/ 236 h 313"/>
                    <a:gd name="T42" fmla="*/ 124 w 201"/>
                    <a:gd name="T43" fmla="*/ 98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1" h="313">
                      <a:moveTo>
                        <a:pt x="147" y="5"/>
                      </a:moveTo>
                      <a:cubicBezTo>
                        <a:pt x="147" y="0"/>
                        <a:pt x="143" y="0"/>
                        <a:pt x="141" y="0"/>
                      </a:cubicBezTo>
                      <a:cubicBezTo>
                        <a:pt x="136" y="0"/>
                        <a:pt x="136" y="2"/>
                        <a:pt x="134" y="8"/>
                      </a:cubicBezTo>
                      <a:lnTo>
                        <a:pt x="114" y="88"/>
                      </a:lnTo>
                      <a:cubicBezTo>
                        <a:pt x="53" y="90"/>
                        <a:pt x="0" y="135"/>
                        <a:pt x="0" y="181"/>
                      </a:cubicBezTo>
                      <a:cubicBezTo>
                        <a:pt x="0" y="221"/>
                        <a:pt x="36" y="245"/>
                        <a:pt x="75" y="246"/>
                      </a:cubicBezTo>
                      <a:cubicBezTo>
                        <a:pt x="72" y="257"/>
                        <a:pt x="69" y="268"/>
                        <a:pt x="67" y="279"/>
                      </a:cubicBezTo>
                      <a:cubicBezTo>
                        <a:pt x="62" y="295"/>
                        <a:pt x="59" y="308"/>
                        <a:pt x="59" y="309"/>
                      </a:cubicBezTo>
                      <a:cubicBezTo>
                        <a:pt x="59" y="313"/>
                        <a:pt x="64" y="313"/>
                        <a:pt x="65" y="313"/>
                      </a:cubicBezTo>
                      <a:cubicBezTo>
                        <a:pt x="70" y="313"/>
                        <a:pt x="70" y="312"/>
                        <a:pt x="72" y="305"/>
                      </a:cubicBezTo>
                      <a:lnTo>
                        <a:pt x="87" y="246"/>
                      </a:lnTo>
                      <a:cubicBezTo>
                        <a:pt x="146" y="244"/>
                        <a:pt x="201" y="200"/>
                        <a:pt x="201" y="152"/>
                      </a:cubicBezTo>
                      <a:cubicBezTo>
                        <a:pt x="201" y="116"/>
                        <a:pt x="169" y="90"/>
                        <a:pt x="127" y="88"/>
                      </a:cubicBezTo>
                      <a:lnTo>
                        <a:pt x="147" y="5"/>
                      </a:lnTo>
                      <a:close/>
                      <a:moveTo>
                        <a:pt x="77" y="236"/>
                      </a:moveTo>
                      <a:cubicBezTo>
                        <a:pt x="50" y="235"/>
                        <a:pt x="25" y="220"/>
                        <a:pt x="25" y="187"/>
                      </a:cubicBezTo>
                      <a:cubicBezTo>
                        <a:pt x="25" y="152"/>
                        <a:pt x="52" y="103"/>
                        <a:pt x="112" y="98"/>
                      </a:cubicBezTo>
                      <a:lnTo>
                        <a:pt x="77" y="236"/>
                      </a:lnTo>
                      <a:close/>
                      <a:moveTo>
                        <a:pt x="124" y="98"/>
                      </a:moveTo>
                      <a:cubicBezTo>
                        <a:pt x="151" y="99"/>
                        <a:pt x="176" y="113"/>
                        <a:pt x="176" y="147"/>
                      </a:cubicBezTo>
                      <a:cubicBezTo>
                        <a:pt x="176" y="185"/>
                        <a:pt x="146" y="231"/>
                        <a:pt x="89" y="236"/>
                      </a:cubicBezTo>
                      <a:lnTo>
                        <a:pt x="124" y="9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7" name="Freeform 79 1">
                  <a:extLst>
                    <a:ext uri="{FF2B5EF4-FFF2-40B4-BE49-F238E27FC236}">
                      <a16:creationId xmlns:a16="http://schemas.microsoft.com/office/drawing/2014/main" id="{3A8EFBCD-5A3B-48DD-95D6-FAC56A8F94A8}"/>
                    </a:ext>
                  </a:extLst>
                </p:cNvPr>
                <p:cNvSpPr>
                  <a:spLocks/>
                </p:cNvSpPr>
                <p:nvPr>
                  <p:custDataLst>
                    <p:tags r:id="rId17"/>
                  </p:custDataLst>
                </p:nvPr>
              </p:nvSpPr>
              <p:spPr bwMode="auto">
                <a:xfrm>
                  <a:off x="17770475" y="22199600"/>
                  <a:ext cx="12700" cy="309562"/>
                </a:xfrm>
                <a:custGeom>
                  <a:avLst/>
                  <a:gdLst>
                    <a:gd name="T0" fmla="*/ 20 w 20"/>
                    <a:gd name="T1" fmla="*/ 18 h 499"/>
                    <a:gd name="T2" fmla="*/ 10 w 20"/>
                    <a:gd name="T3" fmla="*/ 0 h 499"/>
                    <a:gd name="T4" fmla="*/ 0 w 20"/>
                    <a:gd name="T5" fmla="*/ 18 h 499"/>
                    <a:gd name="T6" fmla="*/ 0 w 20"/>
                    <a:gd name="T7" fmla="*/ 481 h 499"/>
                    <a:gd name="T8" fmla="*/ 10 w 20"/>
                    <a:gd name="T9" fmla="*/ 499 h 499"/>
                    <a:gd name="T10" fmla="*/ 20 w 20"/>
                    <a:gd name="T11" fmla="*/ 481 h 499"/>
                    <a:gd name="T12" fmla="*/ 20 w 20"/>
                    <a:gd name="T13" fmla="*/ 18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499">
                      <a:moveTo>
                        <a:pt x="20" y="18"/>
                      </a:moveTo>
                      <a:cubicBezTo>
                        <a:pt x="20" y="9"/>
                        <a:pt x="20" y="0"/>
                        <a:pt x="10" y="0"/>
                      </a:cubicBezTo>
                      <a:cubicBezTo>
                        <a:pt x="0" y="0"/>
                        <a:pt x="0" y="9"/>
                        <a:pt x="0" y="18"/>
                      </a:cubicBezTo>
                      <a:lnTo>
                        <a:pt x="0" y="481"/>
                      </a:lnTo>
                      <a:cubicBezTo>
                        <a:pt x="0" y="490"/>
                        <a:pt x="0" y="499"/>
                        <a:pt x="10" y="499"/>
                      </a:cubicBezTo>
                      <a:cubicBezTo>
                        <a:pt x="20" y="499"/>
                        <a:pt x="20" y="490"/>
                        <a:pt x="20" y="481"/>
                      </a:cubicBezTo>
                      <a:lnTo>
                        <a:pt x="20" y="1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8" name="Freeform 80 1">
                  <a:extLst>
                    <a:ext uri="{FF2B5EF4-FFF2-40B4-BE49-F238E27FC236}">
                      <a16:creationId xmlns:a16="http://schemas.microsoft.com/office/drawing/2014/main" id="{A35EF0FD-53EB-4BD3-8FB9-FE5A27D66331}"/>
                    </a:ext>
                  </a:extLst>
                </p:cNvPr>
                <p:cNvSpPr>
                  <a:spLocks/>
                </p:cNvSpPr>
                <p:nvPr>
                  <p:custDataLst>
                    <p:tags r:id="rId18"/>
                  </p:custDataLst>
                </p:nvPr>
              </p:nvSpPr>
              <p:spPr bwMode="auto">
                <a:xfrm>
                  <a:off x="17841913" y="22347238"/>
                  <a:ext cx="179387" cy="12700"/>
                </a:xfrm>
                <a:custGeom>
                  <a:avLst/>
                  <a:gdLst>
                    <a:gd name="T0" fmla="*/ 287 w 305"/>
                    <a:gd name="T1" fmla="*/ 20 h 20"/>
                    <a:gd name="T2" fmla="*/ 305 w 305"/>
                    <a:gd name="T3" fmla="*/ 10 h 20"/>
                    <a:gd name="T4" fmla="*/ 287 w 305"/>
                    <a:gd name="T5" fmla="*/ 0 h 20"/>
                    <a:gd name="T6" fmla="*/ 17 w 305"/>
                    <a:gd name="T7" fmla="*/ 0 h 20"/>
                    <a:gd name="T8" fmla="*/ 0 w 305"/>
                    <a:gd name="T9" fmla="*/ 10 h 20"/>
                    <a:gd name="T10" fmla="*/ 17 w 305"/>
                    <a:gd name="T11" fmla="*/ 20 h 20"/>
                    <a:gd name="T12" fmla="*/ 287 w 305"/>
                    <a:gd name="T13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5" h="20">
                      <a:moveTo>
                        <a:pt x="287" y="20"/>
                      </a:moveTo>
                      <a:cubicBezTo>
                        <a:pt x="296" y="20"/>
                        <a:pt x="305" y="20"/>
                        <a:pt x="305" y="10"/>
                      </a:cubicBezTo>
                      <a:cubicBezTo>
                        <a:pt x="305" y="0"/>
                        <a:pt x="296" y="0"/>
                        <a:pt x="287" y="0"/>
                      </a:cubicBezTo>
                      <a:lnTo>
                        <a:pt x="17" y="0"/>
                      </a:lnTo>
                      <a:cubicBezTo>
                        <a:pt x="9" y="0"/>
                        <a:pt x="0" y="0"/>
                        <a:pt x="0" y="10"/>
                      </a:cubicBezTo>
                      <a:cubicBezTo>
                        <a:pt x="0" y="20"/>
                        <a:pt x="9" y="20"/>
                        <a:pt x="17" y="20"/>
                      </a:cubicBezTo>
                      <a:lnTo>
                        <a:pt x="287" y="20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9" name="Freeform 81 1">
                  <a:extLst>
                    <a:ext uri="{FF2B5EF4-FFF2-40B4-BE49-F238E27FC236}">
                      <a16:creationId xmlns:a16="http://schemas.microsoft.com/office/drawing/2014/main" id="{4AF1E93A-B8E9-436D-A6E0-D9187B377DFF}"/>
                    </a:ext>
                  </a:extLst>
                </p:cNvPr>
                <p:cNvSpPr>
                  <a:spLocks/>
                </p:cNvSpPr>
                <p:nvPr>
                  <p:custDataLst>
                    <p:tags r:id="rId19"/>
                  </p:custDataLst>
                </p:nvPr>
              </p:nvSpPr>
              <p:spPr bwMode="auto">
                <a:xfrm>
                  <a:off x="18070513" y="22225000"/>
                  <a:ext cx="96837" cy="206375"/>
                </a:xfrm>
                <a:custGeom>
                  <a:avLst/>
                  <a:gdLst>
                    <a:gd name="T0" fmla="*/ 103 w 165"/>
                    <a:gd name="T1" fmla="*/ 13 h 332"/>
                    <a:gd name="T2" fmla="*/ 91 w 165"/>
                    <a:gd name="T3" fmla="*/ 0 h 332"/>
                    <a:gd name="T4" fmla="*/ 0 w 165"/>
                    <a:gd name="T5" fmla="*/ 32 h 332"/>
                    <a:gd name="T6" fmla="*/ 0 w 165"/>
                    <a:gd name="T7" fmla="*/ 47 h 332"/>
                    <a:gd name="T8" fmla="*/ 66 w 165"/>
                    <a:gd name="T9" fmla="*/ 34 h 332"/>
                    <a:gd name="T10" fmla="*/ 66 w 165"/>
                    <a:gd name="T11" fmla="*/ 293 h 332"/>
                    <a:gd name="T12" fmla="*/ 19 w 165"/>
                    <a:gd name="T13" fmla="*/ 317 h 332"/>
                    <a:gd name="T14" fmla="*/ 3 w 165"/>
                    <a:gd name="T15" fmla="*/ 317 h 332"/>
                    <a:gd name="T16" fmla="*/ 3 w 165"/>
                    <a:gd name="T17" fmla="*/ 332 h 332"/>
                    <a:gd name="T18" fmla="*/ 84 w 165"/>
                    <a:gd name="T19" fmla="*/ 331 h 332"/>
                    <a:gd name="T20" fmla="*/ 165 w 165"/>
                    <a:gd name="T21" fmla="*/ 332 h 332"/>
                    <a:gd name="T22" fmla="*/ 165 w 165"/>
                    <a:gd name="T23" fmla="*/ 317 h 332"/>
                    <a:gd name="T24" fmla="*/ 149 w 165"/>
                    <a:gd name="T25" fmla="*/ 317 h 332"/>
                    <a:gd name="T26" fmla="*/ 103 w 165"/>
                    <a:gd name="T27" fmla="*/ 293 h 332"/>
                    <a:gd name="T28" fmla="*/ 103 w 165"/>
                    <a:gd name="T29" fmla="*/ 13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5" h="332">
                      <a:moveTo>
                        <a:pt x="103" y="13"/>
                      </a:moveTo>
                      <a:cubicBezTo>
                        <a:pt x="103" y="1"/>
                        <a:pt x="103" y="0"/>
                        <a:pt x="91" y="0"/>
                      </a:cubicBezTo>
                      <a:cubicBezTo>
                        <a:pt x="60" y="32"/>
                        <a:pt x="16" y="32"/>
                        <a:pt x="0" y="32"/>
                      </a:cubicBezTo>
                      <a:lnTo>
                        <a:pt x="0" y="47"/>
                      </a:lnTo>
                      <a:cubicBezTo>
                        <a:pt x="10" y="47"/>
                        <a:pt x="40" y="47"/>
                        <a:pt x="66" y="34"/>
                      </a:cubicBezTo>
                      <a:lnTo>
                        <a:pt x="66" y="293"/>
                      </a:lnTo>
                      <a:cubicBezTo>
                        <a:pt x="66" y="311"/>
                        <a:pt x="64" y="317"/>
                        <a:pt x="19" y="317"/>
                      </a:cubicBezTo>
                      <a:lnTo>
                        <a:pt x="3" y="317"/>
                      </a:lnTo>
                      <a:lnTo>
                        <a:pt x="3" y="332"/>
                      </a:lnTo>
                      <a:cubicBezTo>
                        <a:pt x="21" y="331"/>
                        <a:pt x="64" y="331"/>
                        <a:pt x="84" y="331"/>
                      </a:cubicBezTo>
                      <a:cubicBezTo>
                        <a:pt x="104" y="331"/>
                        <a:pt x="148" y="331"/>
                        <a:pt x="165" y="332"/>
                      </a:cubicBezTo>
                      <a:lnTo>
                        <a:pt x="165" y="317"/>
                      </a:lnTo>
                      <a:lnTo>
                        <a:pt x="149" y="317"/>
                      </a:lnTo>
                      <a:cubicBezTo>
                        <a:pt x="104" y="317"/>
                        <a:pt x="103" y="311"/>
                        <a:pt x="103" y="293"/>
                      </a:cubicBezTo>
                      <a:lnTo>
                        <a:pt x="103" y="13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0" name="Freeform 82 1">
                  <a:extLst>
                    <a:ext uri="{FF2B5EF4-FFF2-40B4-BE49-F238E27FC236}">
                      <a16:creationId xmlns:a16="http://schemas.microsoft.com/office/drawing/2014/main" id="{30512379-3013-4AF6-8893-DC8621A257AD}"/>
                    </a:ext>
                  </a:extLst>
                </p:cNvPr>
                <p:cNvSpPr>
                  <a:spLocks/>
                </p:cNvSpPr>
                <p:nvPr>
                  <p:custDataLst>
                    <p:tags r:id="rId20"/>
                  </p:custDataLst>
                </p:nvPr>
              </p:nvSpPr>
              <p:spPr bwMode="auto">
                <a:xfrm>
                  <a:off x="18207038" y="22199600"/>
                  <a:ext cx="65087" cy="309562"/>
                </a:xfrm>
                <a:custGeom>
                  <a:avLst/>
                  <a:gdLst>
                    <a:gd name="T0" fmla="*/ 108 w 111"/>
                    <a:gd name="T1" fmla="*/ 258 h 499"/>
                    <a:gd name="T2" fmla="*/ 111 w 111"/>
                    <a:gd name="T3" fmla="*/ 249 h 499"/>
                    <a:gd name="T4" fmla="*/ 108 w 111"/>
                    <a:gd name="T5" fmla="*/ 241 h 499"/>
                    <a:gd name="T6" fmla="*/ 21 w 111"/>
                    <a:gd name="T7" fmla="*/ 11 h 499"/>
                    <a:gd name="T8" fmla="*/ 9 w 111"/>
                    <a:gd name="T9" fmla="*/ 0 h 499"/>
                    <a:gd name="T10" fmla="*/ 0 w 111"/>
                    <a:gd name="T11" fmla="*/ 10 h 499"/>
                    <a:gd name="T12" fmla="*/ 2 w 111"/>
                    <a:gd name="T13" fmla="*/ 18 h 499"/>
                    <a:gd name="T14" fmla="*/ 90 w 111"/>
                    <a:gd name="T15" fmla="*/ 249 h 499"/>
                    <a:gd name="T16" fmla="*/ 2 w 111"/>
                    <a:gd name="T17" fmla="*/ 480 h 499"/>
                    <a:gd name="T18" fmla="*/ 0 w 111"/>
                    <a:gd name="T19" fmla="*/ 489 h 499"/>
                    <a:gd name="T20" fmla="*/ 9 w 111"/>
                    <a:gd name="T21" fmla="*/ 499 h 499"/>
                    <a:gd name="T22" fmla="*/ 20 w 111"/>
                    <a:gd name="T23" fmla="*/ 489 h 499"/>
                    <a:gd name="T24" fmla="*/ 108 w 111"/>
                    <a:gd name="T25" fmla="*/ 258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1" h="499">
                      <a:moveTo>
                        <a:pt x="108" y="258"/>
                      </a:moveTo>
                      <a:cubicBezTo>
                        <a:pt x="111" y="252"/>
                        <a:pt x="111" y="251"/>
                        <a:pt x="111" y="249"/>
                      </a:cubicBezTo>
                      <a:cubicBezTo>
                        <a:pt x="111" y="248"/>
                        <a:pt x="111" y="247"/>
                        <a:pt x="108" y="241"/>
                      </a:cubicBezTo>
                      <a:lnTo>
                        <a:pt x="21" y="11"/>
                      </a:lnTo>
                      <a:cubicBezTo>
                        <a:pt x="18" y="3"/>
                        <a:pt x="15" y="0"/>
                        <a:pt x="9" y="0"/>
                      </a:cubicBezTo>
                      <a:cubicBezTo>
                        <a:pt x="4" y="0"/>
                        <a:pt x="0" y="4"/>
                        <a:pt x="0" y="10"/>
                      </a:cubicBezTo>
                      <a:cubicBezTo>
                        <a:pt x="0" y="11"/>
                        <a:pt x="0" y="12"/>
                        <a:pt x="2" y="18"/>
                      </a:cubicBezTo>
                      <a:lnTo>
                        <a:pt x="90" y="249"/>
                      </a:lnTo>
                      <a:lnTo>
                        <a:pt x="2" y="480"/>
                      </a:lnTo>
                      <a:cubicBezTo>
                        <a:pt x="0" y="485"/>
                        <a:pt x="0" y="486"/>
                        <a:pt x="0" y="489"/>
                      </a:cubicBezTo>
                      <a:cubicBezTo>
                        <a:pt x="0" y="494"/>
                        <a:pt x="4" y="499"/>
                        <a:pt x="9" y="499"/>
                      </a:cubicBezTo>
                      <a:cubicBezTo>
                        <a:pt x="16" y="499"/>
                        <a:pt x="18" y="494"/>
                        <a:pt x="20" y="489"/>
                      </a:cubicBezTo>
                      <a:lnTo>
                        <a:pt x="108" y="25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1" name="Freeform 83 1">
                  <a:extLst>
                    <a:ext uri="{FF2B5EF4-FFF2-40B4-BE49-F238E27FC236}">
                      <a16:creationId xmlns:a16="http://schemas.microsoft.com/office/drawing/2014/main" id="{2327D5FD-6D13-4489-BE17-E7A1D428729E}"/>
                    </a:ext>
                  </a:extLst>
                </p:cNvPr>
                <p:cNvSpPr>
                  <a:spLocks/>
                </p:cNvSpPr>
                <p:nvPr>
                  <p:custDataLst>
                    <p:tags r:id="rId21"/>
                  </p:custDataLst>
                </p:nvPr>
              </p:nvSpPr>
              <p:spPr bwMode="auto">
                <a:xfrm>
                  <a:off x="18386425" y="22250400"/>
                  <a:ext cx="193675" cy="206375"/>
                </a:xfrm>
                <a:custGeom>
                  <a:avLst/>
                  <a:gdLst>
                    <a:gd name="T0" fmla="*/ 176 w 331"/>
                    <a:gd name="T1" fmla="*/ 176 h 332"/>
                    <a:gd name="T2" fmla="*/ 315 w 331"/>
                    <a:gd name="T3" fmla="*/ 176 h 332"/>
                    <a:gd name="T4" fmla="*/ 331 w 331"/>
                    <a:gd name="T5" fmla="*/ 166 h 332"/>
                    <a:gd name="T6" fmla="*/ 315 w 331"/>
                    <a:gd name="T7" fmla="*/ 156 h 332"/>
                    <a:gd name="T8" fmla="*/ 176 w 331"/>
                    <a:gd name="T9" fmla="*/ 156 h 332"/>
                    <a:gd name="T10" fmla="*/ 176 w 331"/>
                    <a:gd name="T11" fmla="*/ 17 h 332"/>
                    <a:gd name="T12" fmla="*/ 166 w 331"/>
                    <a:gd name="T13" fmla="*/ 0 h 332"/>
                    <a:gd name="T14" fmla="*/ 156 w 331"/>
                    <a:gd name="T15" fmla="*/ 17 h 332"/>
                    <a:gd name="T16" fmla="*/ 156 w 331"/>
                    <a:gd name="T17" fmla="*/ 156 h 332"/>
                    <a:gd name="T18" fmla="*/ 16 w 331"/>
                    <a:gd name="T19" fmla="*/ 156 h 332"/>
                    <a:gd name="T20" fmla="*/ 0 w 331"/>
                    <a:gd name="T21" fmla="*/ 166 h 332"/>
                    <a:gd name="T22" fmla="*/ 16 w 331"/>
                    <a:gd name="T23" fmla="*/ 176 h 332"/>
                    <a:gd name="T24" fmla="*/ 156 w 331"/>
                    <a:gd name="T25" fmla="*/ 176 h 332"/>
                    <a:gd name="T26" fmla="*/ 156 w 331"/>
                    <a:gd name="T27" fmla="*/ 316 h 332"/>
                    <a:gd name="T28" fmla="*/ 166 w 331"/>
                    <a:gd name="T29" fmla="*/ 332 h 332"/>
                    <a:gd name="T30" fmla="*/ 176 w 331"/>
                    <a:gd name="T31" fmla="*/ 316 h 332"/>
                    <a:gd name="T32" fmla="*/ 176 w 331"/>
                    <a:gd name="T33" fmla="*/ 176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1" h="332">
                      <a:moveTo>
                        <a:pt x="176" y="176"/>
                      </a:moveTo>
                      <a:lnTo>
                        <a:pt x="315" y="176"/>
                      </a:lnTo>
                      <a:cubicBezTo>
                        <a:pt x="322" y="176"/>
                        <a:pt x="331" y="176"/>
                        <a:pt x="331" y="166"/>
                      </a:cubicBezTo>
                      <a:cubicBezTo>
                        <a:pt x="331" y="156"/>
                        <a:pt x="322" y="156"/>
                        <a:pt x="315" y="156"/>
                      </a:cubicBezTo>
                      <a:lnTo>
                        <a:pt x="176" y="156"/>
                      </a:lnTo>
                      <a:lnTo>
                        <a:pt x="176" y="17"/>
                      </a:lnTo>
                      <a:cubicBezTo>
                        <a:pt x="176" y="10"/>
                        <a:pt x="176" y="0"/>
                        <a:pt x="166" y="0"/>
                      </a:cubicBezTo>
                      <a:cubicBezTo>
                        <a:pt x="156" y="0"/>
                        <a:pt x="156" y="10"/>
                        <a:pt x="156" y="17"/>
                      </a:cubicBezTo>
                      <a:lnTo>
                        <a:pt x="156" y="156"/>
                      </a:lnTo>
                      <a:lnTo>
                        <a:pt x="16" y="156"/>
                      </a:lnTo>
                      <a:cubicBezTo>
                        <a:pt x="9" y="156"/>
                        <a:pt x="0" y="156"/>
                        <a:pt x="0" y="166"/>
                      </a:cubicBezTo>
                      <a:cubicBezTo>
                        <a:pt x="0" y="176"/>
                        <a:pt x="9" y="176"/>
                        <a:pt x="16" y="176"/>
                      </a:cubicBezTo>
                      <a:lnTo>
                        <a:pt x="156" y="176"/>
                      </a:lnTo>
                      <a:lnTo>
                        <a:pt x="156" y="316"/>
                      </a:lnTo>
                      <a:cubicBezTo>
                        <a:pt x="156" y="323"/>
                        <a:pt x="156" y="332"/>
                        <a:pt x="166" y="332"/>
                      </a:cubicBezTo>
                      <a:cubicBezTo>
                        <a:pt x="176" y="332"/>
                        <a:pt x="176" y="323"/>
                        <a:pt x="176" y="316"/>
                      </a:cubicBezTo>
                      <a:lnTo>
                        <a:pt x="176" y="176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2" name="Freeform 84 1">
                  <a:extLst>
                    <a:ext uri="{FF2B5EF4-FFF2-40B4-BE49-F238E27FC236}">
                      <a16:creationId xmlns:a16="http://schemas.microsoft.com/office/drawing/2014/main" id="{F1256943-9153-4F36-991C-DA7AAB597618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22"/>
                  </p:custDataLst>
                </p:nvPr>
              </p:nvSpPr>
              <p:spPr bwMode="auto">
                <a:xfrm>
                  <a:off x="18675350" y="22294850"/>
                  <a:ext cx="111125" cy="139700"/>
                </a:xfrm>
                <a:custGeom>
                  <a:avLst/>
                  <a:gdLst>
                    <a:gd name="T0" fmla="*/ 70 w 191"/>
                    <a:gd name="T1" fmla="*/ 106 h 227"/>
                    <a:gd name="T2" fmla="*/ 146 w 191"/>
                    <a:gd name="T3" fmla="*/ 94 h 227"/>
                    <a:gd name="T4" fmla="*/ 184 w 191"/>
                    <a:gd name="T5" fmla="*/ 43 h 227"/>
                    <a:gd name="T6" fmla="*/ 131 w 191"/>
                    <a:gd name="T7" fmla="*/ 0 h 227"/>
                    <a:gd name="T8" fmla="*/ 0 w 191"/>
                    <a:gd name="T9" fmla="*/ 136 h 227"/>
                    <a:gd name="T10" fmla="*/ 78 w 191"/>
                    <a:gd name="T11" fmla="*/ 227 h 227"/>
                    <a:gd name="T12" fmla="*/ 191 w 191"/>
                    <a:gd name="T13" fmla="*/ 168 h 227"/>
                    <a:gd name="T14" fmla="*/ 185 w 191"/>
                    <a:gd name="T15" fmla="*/ 161 h 227"/>
                    <a:gd name="T16" fmla="*/ 179 w 191"/>
                    <a:gd name="T17" fmla="*/ 166 h 227"/>
                    <a:gd name="T18" fmla="*/ 79 w 191"/>
                    <a:gd name="T19" fmla="*/ 216 h 227"/>
                    <a:gd name="T20" fmla="*/ 36 w 191"/>
                    <a:gd name="T21" fmla="*/ 158 h 227"/>
                    <a:gd name="T22" fmla="*/ 44 w 191"/>
                    <a:gd name="T23" fmla="*/ 106 h 227"/>
                    <a:gd name="T24" fmla="*/ 70 w 191"/>
                    <a:gd name="T25" fmla="*/ 106 h 227"/>
                    <a:gd name="T26" fmla="*/ 47 w 191"/>
                    <a:gd name="T27" fmla="*/ 95 h 227"/>
                    <a:gd name="T28" fmla="*/ 131 w 191"/>
                    <a:gd name="T29" fmla="*/ 11 h 227"/>
                    <a:gd name="T30" fmla="*/ 167 w 191"/>
                    <a:gd name="T31" fmla="*/ 43 h 227"/>
                    <a:gd name="T32" fmla="*/ 67 w 191"/>
                    <a:gd name="T33" fmla="*/ 95 h 227"/>
                    <a:gd name="T34" fmla="*/ 47 w 191"/>
                    <a:gd name="T35" fmla="*/ 95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91" h="227">
                      <a:moveTo>
                        <a:pt x="70" y="106"/>
                      </a:moveTo>
                      <a:cubicBezTo>
                        <a:pt x="85" y="106"/>
                        <a:pt x="122" y="105"/>
                        <a:pt x="146" y="94"/>
                      </a:cubicBezTo>
                      <a:cubicBezTo>
                        <a:pt x="181" y="79"/>
                        <a:pt x="184" y="50"/>
                        <a:pt x="184" y="43"/>
                      </a:cubicBezTo>
                      <a:cubicBezTo>
                        <a:pt x="184" y="21"/>
                        <a:pt x="165" y="0"/>
                        <a:pt x="131" y="0"/>
                      </a:cubicBezTo>
                      <a:cubicBezTo>
                        <a:pt x="75" y="0"/>
                        <a:pt x="0" y="49"/>
                        <a:pt x="0" y="136"/>
                      </a:cubicBezTo>
                      <a:cubicBezTo>
                        <a:pt x="0" y="187"/>
                        <a:pt x="29" y="227"/>
                        <a:pt x="78" y="227"/>
                      </a:cubicBezTo>
                      <a:cubicBezTo>
                        <a:pt x="149" y="227"/>
                        <a:pt x="191" y="174"/>
                        <a:pt x="191" y="168"/>
                      </a:cubicBezTo>
                      <a:cubicBezTo>
                        <a:pt x="191" y="165"/>
                        <a:pt x="188" y="161"/>
                        <a:pt x="185" y="161"/>
                      </a:cubicBezTo>
                      <a:cubicBezTo>
                        <a:pt x="183" y="161"/>
                        <a:pt x="182" y="162"/>
                        <a:pt x="179" y="166"/>
                      </a:cubicBezTo>
                      <a:cubicBezTo>
                        <a:pt x="140" y="216"/>
                        <a:pt x="85" y="216"/>
                        <a:pt x="79" y="216"/>
                      </a:cubicBezTo>
                      <a:cubicBezTo>
                        <a:pt x="40" y="216"/>
                        <a:pt x="36" y="174"/>
                        <a:pt x="36" y="158"/>
                      </a:cubicBezTo>
                      <a:cubicBezTo>
                        <a:pt x="36" y="152"/>
                        <a:pt x="36" y="136"/>
                        <a:pt x="44" y="106"/>
                      </a:cubicBezTo>
                      <a:lnTo>
                        <a:pt x="70" y="106"/>
                      </a:lnTo>
                      <a:close/>
                      <a:moveTo>
                        <a:pt x="47" y="95"/>
                      </a:moveTo>
                      <a:cubicBezTo>
                        <a:pt x="66" y="19"/>
                        <a:pt x="118" y="11"/>
                        <a:pt x="131" y="11"/>
                      </a:cubicBezTo>
                      <a:cubicBezTo>
                        <a:pt x="154" y="11"/>
                        <a:pt x="167" y="26"/>
                        <a:pt x="167" y="43"/>
                      </a:cubicBezTo>
                      <a:cubicBezTo>
                        <a:pt x="167" y="95"/>
                        <a:pt x="88" y="95"/>
                        <a:pt x="67" y="95"/>
                      </a:cubicBezTo>
                      <a:lnTo>
                        <a:pt x="47" y="95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3" name="Freeform 85 1">
                  <a:extLst>
                    <a:ext uri="{FF2B5EF4-FFF2-40B4-BE49-F238E27FC236}">
                      <a16:creationId xmlns:a16="http://schemas.microsoft.com/office/drawing/2014/main" id="{63DFE87C-BA97-41AB-9C17-0DF0297366AB}"/>
                    </a:ext>
                  </a:extLst>
                </p:cNvPr>
                <p:cNvSpPr>
                  <a:spLocks/>
                </p:cNvSpPr>
                <p:nvPr>
                  <p:custDataLst>
                    <p:tags r:id="rId23"/>
                  </p:custDataLst>
                </p:nvPr>
              </p:nvSpPr>
              <p:spPr bwMode="auto">
                <a:xfrm>
                  <a:off x="18818225" y="22259925"/>
                  <a:ext cx="139700" cy="9525"/>
                </a:xfrm>
                <a:custGeom>
                  <a:avLst/>
                  <a:gdLst>
                    <a:gd name="T0" fmla="*/ 222 w 236"/>
                    <a:gd name="T1" fmla="*/ 17 h 17"/>
                    <a:gd name="T2" fmla="*/ 236 w 236"/>
                    <a:gd name="T3" fmla="*/ 9 h 17"/>
                    <a:gd name="T4" fmla="*/ 222 w 236"/>
                    <a:gd name="T5" fmla="*/ 0 h 17"/>
                    <a:gd name="T6" fmla="*/ 14 w 236"/>
                    <a:gd name="T7" fmla="*/ 0 h 17"/>
                    <a:gd name="T8" fmla="*/ 0 w 236"/>
                    <a:gd name="T9" fmla="*/ 9 h 17"/>
                    <a:gd name="T10" fmla="*/ 14 w 236"/>
                    <a:gd name="T11" fmla="*/ 17 h 17"/>
                    <a:gd name="T12" fmla="*/ 222 w 236"/>
                    <a:gd name="T13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6" h="17">
                      <a:moveTo>
                        <a:pt x="222" y="17"/>
                      </a:moveTo>
                      <a:cubicBezTo>
                        <a:pt x="228" y="17"/>
                        <a:pt x="236" y="17"/>
                        <a:pt x="236" y="9"/>
                      </a:cubicBezTo>
                      <a:cubicBezTo>
                        <a:pt x="236" y="0"/>
                        <a:pt x="228" y="0"/>
                        <a:pt x="222" y="0"/>
                      </a:cubicBezTo>
                      <a:lnTo>
                        <a:pt x="14" y="0"/>
                      </a:lnTo>
                      <a:cubicBezTo>
                        <a:pt x="9" y="0"/>
                        <a:pt x="0" y="0"/>
                        <a:pt x="0" y="9"/>
                      </a:cubicBezTo>
                      <a:cubicBezTo>
                        <a:pt x="0" y="17"/>
                        <a:pt x="8" y="17"/>
                        <a:pt x="14" y="17"/>
                      </a:cubicBezTo>
                      <a:lnTo>
                        <a:pt x="222" y="17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4" name="Freeform 86 1">
                  <a:extLst>
                    <a:ext uri="{FF2B5EF4-FFF2-40B4-BE49-F238E27FC236}">
                      <a16:creationId xmlns:a16="http://schemas.microsoft.com/office/drawing/2014/main" id="{CEDCA158-241A-4DA1-9518-503A1D5BC5E7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24"/>
                  </p:custDataLst>
                </p:nvPr>
              </p:nvSpPr>
              <p:spPr bwMode="auto">
                <a:xfrm>
                  <a:off x="18989675" y="22175788"/>
                  <a:ext cx="61912" cy="146050"/>
                </a:xfrm>
                <a:custGeom>
                  <a:avLst/>
                  <a:gdLst>
                    <a:gd name="T0" fmla="*/ 96 w 105"/>
                    <a:gd name="T1" fmla="*/ 13 h 235"/>
                    <a:gd name="T2" fmla="*/ 82 w 105"/>
                    <a:gd name="T3" fmla="*/ 0 h 235"/>
                    <a:gd name="T4" fmla="*/ 63 w 105"/>
                    <a:gd name="T5" fmla="*/ 19 h 235"/>
                    <a:gd name="T6" fmla="*/ 77 w 105"/>
                    <a:gd name="T7" fmla="*/ 32 h 235"/>
                    <a:gd name="T8" fmla="*/ 96 w 105"/>
                    <a:gd name="T9" fmla="*/ 13 h 235"/>
                    <a:gd name="T10" fmla="*/ 25 w 105"/>
                    <a:gd name="T11" fmla="*/ 190 h 235"/>
                    <a:gd name="T12" fmla="*/ 22 w 105"/>
                    <a:gd name="T13" fmla="*/ 205 h 235"/>
                    <a:gd name="T14" fmla="*/ 55 w 105"/>
                    <a:gd name="T15" fmla="*/ 235 h 235"/>
                    <a:gd name="T16" fmla="*/ 105 w 105"/>
                    <a:gd name="T17" fmla="*/ 181 h 235"/>
                    <a:gd name="T18" fmla="*/ 100 w 105"/>
                    <a:gd name="T19" fmla="*/ 177 h 235"/>
                    <a:gd name="T20" fmla="*/ 93 w 105"/>
                    <a:gd name="T21" fmla="*/ 183 h 235"/>
                    <a:gd name="T22" fmla="*/ 56 w 105"/>
                    <a:gd name="T23" fmla="*/ 225 h 235"/>
                    <a:gd name="T24" fmla="*/ 47 w 105"/>
                    <a:gd name="T25" fmla="*/ 213 h 235"/>
                    <a:gd name="T26" fmla="*/ 53 w 105"/>
                    <a:gd name="T27" fmla="*/ 190 h 235"/>
                    <a:gd name="T28" fmla="*/ 64 w 105"/>
                    <a:gd name="T29" fmla="*/ 162 h 235"/>
                    <a:gd name="T30" fmla="*/ 81 w 105"/>
                    <a:gd name="T31" fmla="*/ 118 h 235"/>
                    <a:gd name="T32" fmla="*/ 83 w 105"/>
                    <a:gd name="T33" fmla="*/ 107 h 235"/>
                    <a:gd name="T34" fmla="*/ 50 w 105"/>
                    <a:gd name="T35" fmla="*/ 77 h 235"/>
                    <a:gd name="T36" fmla="*/ 0 w 105"/>
                    <a:gd name="T37" fmla="*/ 131 h 235"/>
                    <a:gd name="T38" fmla="*/ 6 w 105"/>
                    <a:gd name="T39" fmla="*/ 135 h 235"/>
                    <a:gd name="T40" fmla="*/ 12 w 105"/>
                    <a:gd name="T41" fmla="*/ 130 h 235"/>
                    <a:gd name="T42" fmla="*/ 49 w 105"/>
                    <a:gd name="T43" fmla="*/ 87 h 235"/>
                    <a:gd name="T44" fmla="*/ 58 w 105"/>
                    <a:gd name="T45" fmla="*/ 99 h 235"/>
                    <a:gd name="T46" fmla="*/ 47 w 105"/>
                    <a:gd name="T47" fmla="*/ 134 h 235"/>
                    <a:gd name="T48" fmla="*/ 25 w 105"/>
                    <a:gd name="T49" fmla="*/ 19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05" h="235">
                      <a:moveTo>
                        <a:pt x="96" y="13"/>
                      </a:moveTo>
                      <a:cubicBezTo>
                        <a:pt x="96" y="7"/>
                        <a:pt x="92" y="0"/>
                        <a:pt x="82" y="0"/>
                      </a:cubicBezTo>
                      <a:cubicBezTo>
                        <a:pt x="73" y="0"/>
                        <a:pt x="63" y="9"/>
                        <a:pt x="63" y="19"/>
                      </a:cubicBezTo>
                      <a:cubicBezTo>
                        <a:pt x="63" y="25"/>
                        <a:pt x="67" y="32"/>
                        <a:pt x="77" y="32"/>
                      </a:cubicBezTo>
                      <a:cubicBezTo>
                        <a:pt x="87" y="32"/>
                        <a:pt x="96" y="23"/>
                        <a:pt x="96" y="13"/>
                      </a:cubicBezTo>
                      <a:close/>
                      <a:moveTo>
                        <a:pt x="25" y="190"/>
                      </a:moveTo>
                      <a:cubicBezTo>
                        <a:pt x="24" y="195"/>
                        <a:pt x="22" y="199"/>
                        <a:pt x="22" y="205"/>
                      </a:cubicBezTo>
                      <a:cubicBezTo>
                        <a:pt x="22" y="221"/>
                        <a:pt x="36" y="235"/>
                        <a:pt x="55" y="235"/>
                      </a:cubicBezTo>
                      <a:cubicBezTo>
                        <a:pt x="90" y="235"/>
                        <a:pt x="105" y="186"/>
                        <a:pt x="105" y="181"/>
                      </a:cubicBezTo>
                      <a:cubicBezTo>
                        <a:pt x="105" y="177"/>
                        <a:pt x="101" y="177"/>
                        <a:pt x="100" y="177"/>
                      </a:cubicBezTo>
                      <a:cubicBezTo>
                        <a:pt x="95" y="177"/>
                        <a:pt x="94" y="179"/>
                        <a:pt x="93" y="183"/>
                      </a:cubicBezTo>
                      <a:cubicBezTo>
                        <a:pt x="85" y="211"/>
                        <a:pt x="70" y="225"/>
                        <a:pt x="56" y="225"/>
                      </a:cubicBezTo>
                      <a:cubicBezTo>
                        <a:pt x="49" y="225"/>
                        <a:pt x="47" y="220"/>
                        <a:pt x="47" y="213"/>
                      </a:cubicBezTo>
                      <a:cubicBezTo>
                        <a:pt x="47" y="205"/>
                        <a:pt x="50" y="198"/>
                        <a:pt x="53" y="190"/>
                      </a:cubicBezTo>
                      <a:cubicBezTo>
                        <a:pt x="56" y="181"/>
                        <a:pt x="60" y="171"/>
                        <a:pt x="64" y="162"/>
                      </a:cubicBezTo>
                      <a:cubicBezTo>
                        <a:pt x="67" y="154"/>
                        <a:pt x="80" y="122"/>
                        <a:pt x="81" y="118"/>
                      </a:cubicBezTo>
                      <a:cubicBezTo>
                        <a:pt x="82" y="115"/>
                        <a:pt x="83" y="110"/>
                        <a:pt x="83" y="107"/>
                      </a:cubicBezTo>
                      <a:cubicBezTo>
                        <a:pt x="83" y="91"/>
                        <a:pt x="69" y="77"/>
                        <a:pt x="50" y="77"/>
                      </a:cubicBezTo>
                      <a:cubicBezTo>
                        <a:pt x="16" y="77"/>
                        <a:pt x="0" y="125"/>
                        <a:pt x="0" y="131"/>
                      </a:cubicBezTo>
                      <a:cubicBezTo>
                        <a:pt x="0" y="135"/>
                        <a:pt x="4" y="135"/>
                        <a:pt x="6" y="135"/>
                      </a:cubicBezTo>
                      <a:cubicBezTo>
                        <a:pt x="10" y="135"/>
                        <a:pt x="11" y="133"/>
                        <a:pt x="12" y="130"/>
                      </a:cubicBezTo>
                      <a:cubicBezTo>
                        <a:pt x="21" y="100"/>
                        <a:pt x="36" y="87"/>
                        <a:pt x="49" y="87"/>
                      </a:cubicBezTo>
                      <a:cubicBezTo>
                        <a:pt x="55" y="87"/>
                        <a:pt x="58" y="90"/>
                        <a:pt x="58" y="99"/>
                      </a:cubicBezTo>
                      <a:cubicBezTo>
                        <a:pt x="58" y="107"/>
                        <a:pt x="56" y="113"/>
                        <a:pt x="47" y="134"/>
                      </a:cubicBezTo>
                      <a:lnTo>
                        <a:pt x="25" y="190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5" name="Freeform 87 1">
                  <a:extLst>
                    <a:ext uri="{FF2B5EF4-FFF2-40B4-BE49-F238E27FC236}">
                      <a16:creationId xmlns:a16="http://schemas.microsoft.com/office/drawing/2014/main" id="{2DE18A3D-7408-4F1A-B49F-02288EC59802}"/>
                    </a:ext>
                  </a:extLst>
                </p:cNvPr>
                <p:cNvSpPr>
                  <a:spLocks noEditPoints="1"/>
                </p:cNvSpPr>
                <p:nvPr>
                  <p:custDataLst>
                    <p:tags r:id="rId25"/>
                  </p:custDataLst>
                </p:nvPr>
              </p:nvSpPr>
              <p:spPr bwMode="auto">
                <a:xfrm>
                  <a:off x="19076987" y="22169438"/>
                  <a:ext cx="117475" cy="193675"/>
                </a:xfrm>
                <a:custGeom>
                  <a:avLst/>
                  <a:gdLst>
                    <a:gd name="T0" fmla="*/ 147 w 201"/>
                    <a:gd name="T1" fmla="*/ 5 h 313"/>
                    <a:gd name="T2" fmla="*/ 141 w 201"/>
                    <a:gd name="T3" fmla="*/ 0 h 313"/>
                    <a:gd name="T4" fmla="*/ 134 w 201"/>
                    <a:gd name="T5" fmla="*/ 8 h 313"/>
                    <a:gd name="T6" fmla="*/ 114 w 201"/>
                    <a:gd name="T7" fmla="*/ 88 h 313"/>
                    <a:gd name="T8" fmla="*/ 0 w 201"/>
                    <a:gd name="T9" fmla="*/ 181 h 313"/>
                    <a:gd name="T10" fmla="*/ 74 w 201"/>
                    <a:gd name="T11" fmla="*/ 246 h 313"/>
                    <a:gd name="T12" fmla="*/ 66 w 201"/>
                    <a:gd name="T13" fmla="*/ 279 h 313"/>
                    <a:gd name="T14" fmla="*/ 59 w 201"/>
                    <a:gd name="T15" fmla="*/ 309 h 313"/>
                    <a:gd name="T16" fmla="*/ 64 w 201"/>
                    <a:gd name="T17" fmla="*/ 313 h 313"/>
                    <a:gd name="T18" fmla="*/ 72 w 201"/>
                    <a:gd name="T19" fmla="*/ 305 h 313"/>
                    <a:gd name="T20" fmla="*/ 86 w 201"/>
                    <a:gd name="T21" fmla="*/ 246 h 313"/>
                    <a:gd name="T22" fmla="*/ 201 w 201"/>
                    <a:gd name="T23" fmla="*/ 152 h 313"/>
                    <a:gd name="T24" fmla="*/ 126 w 201"/>
                    <a:gd name="T25" fmla="*/ 88 h 313"/>
                    <a:gd name="T26" fmla="*/ 147 w 201"/>
                    <a:gd name="T27" fmla="*/ 5 h 313"/>
                    <a:gd name="T28" fmla="*/ 77 w 201"/>
                    <a:gd name="T29" fmla="*/ 236 h 313"/>
                    <a:gd name="T30" fmla="*/ 25 w 201"/>
                    <a:gd name="T31" fmla="*/ 187 h 313"/>
                    <a:gd name="T32" fmla="*/ 111 w 201"/>
                    <a:gd name="T33" fmla="*/ 98 h 313"/>
                    <a:gd name="T34" fmla="*/ 77 w 201"/>
                    <a:gd name="T35" fmla="*/ 236 h 313"/>
                    <a:gd name="T36" fmla="*/ 123 w 201"/>
                    <a:gd name="T37" fmla="*/ 98 h 313"/>
                    <a:gd name="T38" fmla="*/ 175 w 201"/>
                    <a:gd name="T39" fmla="*/ 147 h 313"/>
                    <a:gd name="T40" fmla="*/ 89 w 201"/>
                    <a:gd name="T41" fmla="*/ 236 h 313"/>
                    <a:gd name="T42" fmla="*/ 123 w 201"/>
                    <a:gd name="T43" fmla="*/ 98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01" h="313">
                      <a:moveTo>
                        <a:pt x="147" y="5"/>
                      </a:moveTo>
                      <a:cubicBezTo>
                        <a:pt x="147" y="0"/>
                        <a:pt x="143" y="0"/>
                        <a:pt x="141" y="0"/>
                      </a:cubicBezTo>
                      <a:cubicBezTo>
                        <a:pt x="136" y="0"/>
                        <a:pt x="135" y="2"/>
                        <a:pt x="134" y="8"/>
                      </a:cubicBezTo>
                      <a:lnTo>
                        <a:pt x="114" y="88"/>
                      </a:lnTo>
                      <a:cubicBezTo>
                        <a:pt x="52" y="90"/>
                        <a:pt x="0" y="135"/>
                        <a:pt x="0" y="181"/>
                      </a:cubicBezTo>
                      <a:cubicBezTo>
                        <a:pt x="0" y="221"/>
                        <a:pt x="36" y="245"/>
                        <a:pt x="74" y="246"/>
                      </a:cubicBezTo>
                      <a:cubicBezTo>
                        <a:pt x="71" y="257"/>
                        <a:pt x="69" y="268"/>
                        <a:pt x="66" y="279"/>
                      </a:cubicBezTo>
                      <a:cubicBezTo>
                        <a:pt x="62" y="295"/>
                        <a:pt x="59" y="308"/>
                        <a:pt x="59" y="309"/>
                      </a:cubicBezTo>
                      <a:cubicBezTo>
                        <a:pt x="59" y="313"/>
                        <a:pt x="63" y="313"/>
                        <a:pt x="64" y="313"/>
                      </a:cubicBezTo>
                      <a:cubicBezTo>
                        <a:pt x="70" y="313"/>
                        <a:pt x="70" y="312"/>
                        <a:pt x="72" y="305"/>
                      </a:cubicBezTo>
                      <a:lnTo>
                        <a:pt x="86" y="246"/>
                      </a:lnTo>
                      <a:cubicBezTo>
                        <a:pt x="146" y="244"/>
                        <a:pt x="201" y="200"/>
                        <a:pt x="201" y="152"/>
                      </a:cubicBezTo>
                      <a:cubicBezTo>
                        <a:pt x="201" y="116"/>
                        <a:pt x="169" y="90"/>
                        <a:pt x="126" y="88"/>
                      </a:cubicBezTo>
                      <a:lnTo>
                        <a:pt x="147" y="5"/>
                      </a:lnTo>
                      <a:close/>
                      <a:moveTo>
                        <a:pt x="77" y="236"/>
                      </a:moveTo>
                      <a:cubicBezTo>
                        <a:pt x="50" y="235"/>
                        <a:pt x="25" y="220"/>
                        <a:pt x="25" y="187"/>
                      </a:cubicBezTo>
                      <a:cubicBezTo>
                        <a:pt x="25" y="152"/>
                        <a:pt x="52" y="103"/>
                        <a:pt x="111" y="98"/>
                      </a:cubicBezTo>
                      <a:lnTo>
                        <a:pt x="77" y="236"/>
                      </a:lnTo>
                      <a:close/>
                      <a:moveTo>
                        <a:pt x="123" y="98"/>
                      </a:moveTo>
                      <a:cubicBezTo>
                        <a:pt x="150" y="99"/>
                        <a:pt x="175" y="113"/>
                        <a:pt x="175" y="147"/>
                      </a:cubicBezTo>
                      <a:cubicBezTo>
                        <a:pt x="175" y="185"/>
                        <a:pt x="145" y="231"/>
                        <a:pt x="89" y="236"/>
                      </a:cubicBezTo>
                      <a:lnTo>
                        <a:pt x="123" y="9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6" name="Freeform 88 1">
                  <a:extLst>
                    <a:ext uri="{FF2B5EF4-FFF2-40B4-BE49-F238E27FC236}">
                      <a16:creationId xmlns:a16="http://schemas.microsoft.com/office/drawing/2014/main" id="{5D465F82-7D37-4D39-9A8B-AC54A39F420E}"/>
                    </a:ext>
                  </a:extLst>
                </p:cNvPr>
                <p:cNvSpPr>
                  <a:spLocks/>
                </p:cNvSpPr>
                <p:nvPr>
                  <p:custDataLst>
                    <p:tags r:id="rId26"/>
                  </p:custDataLst>
                </p:nvPr>
              </p:nvSpPr>
              <p:spPr bwMode="auto">
                <a:xfrm>
                  <a:off x="19300825" y="22199600"/>
                  <a:ext cx="11112" cy="309562"/>
                </a:xfrm>
                <a:custGeom>
                  <a:avLst/>
                  <a:gdLst>
                    <a:gd name="T0" fmla="*/ 20 w 20"/>
                    <a:gd name="T1" fmla="*/ 18 h 499"/>
                    <a:gd name="T2" fmla="*/ 10 w 20"/>
                    <a:gd name="T3" fmla="*/ 0 h 499"/>
                    <a:gd name="T4" fmla="*/ 0 w 20"/>
                    <a:gd name="T5" fmla="*/ 18 h 499"/>
                    <a:gd name="T6" fmla="*/ 0 w 20"/>
                    <a:gd name="T7" fmla="*/ 481 h 499"/>
                    <a:gd name="T8" fmla="*/ 10 w 20"/>
                    <a:gd name="T9" fmla="*/ 499 h 499"/>
                    <a:gd name="T10" fmla="*/ 20 w 20"/>
                    <a:gd name="T11" fmla="*/ 481 h 499"/>
                    <a:gd name="T12" fmla="*/ 20 w 20"/>
                    <a:gd name="T13" fmla="*/ 18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0" h="499">
                      <a:moveTo>
                        <a:pt x="20" y="18"/>
                      </a:moveTo>
                      <a:cubicBezTo>
                        <a:pt x="20" y="9"/>
                        <a:pt x="20" y="0"/>
                        <a:pt x="10" y="0"/>
                      </a:cubicBezTo>
                      <a:cubicBezTo>
                        <a:pt x="0" y="0"/>
                        <a:pt x="0" y="9"/>
                        <a:pt x="0" y="18"/>
                      </a:cubicBezTo>
                      <a:lnTo>
                        <a:pt x="0" y="481"/>
                      </a:lnTo>
                      <a:cubicBezTo>
                        <a:pt x="0" y="490"/>
                        <a:pt x="0" y="499"/>
                        <a:pt x="10" y="499"/>
                      </a:cubicBezTo>
                      <a:cubicBezTo>
                        <a:pt x="20" y="499"/>
                        <a:pt x="20" y="490"/>
                        <a:pt x="20" y="481"/>
                      </a:cubicBezTo>
                      <a:lnTo>
                        <a:pt x="20" y="1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7" name="Freeform 89 1">
                  <a:extLst>
                    <a:ext uri="{FF2B5EF4-FFF2-40B4-BE49-F238E27FC236}">
                      <a16:creationId xmlns:a16="http://schemas.microsoft.com/office/drawing/2014/main" id="{9BA77EA1-2761-4010-A12E-9B4BCD116F43}"/>
                    </a:ext>
                  </a:extLst>
                </p:cNvPr>
                <p:cNvSpPr>
                  <a:spLocks/>
                </p:cNvSpPr>
                <p:nvPr>
                  <p:custDataLst>
                    <p:tags r:id="rId27"/>
                  </p:custDataLst>
                </p:nvPr>
              </p:nvSpPr>
              <p:spPr bwMode="auto">
                <a:xfrm>
                  <a:off x="19362737" y="22250400"/>
                  <a:ext cx="195262" cy="206375"/>
                </a:xfrm>
                <a:custGeom>
                  <a:avLst/>
                  <a:gdLst>
                    <a:gd name="T0" fmla="*/ 176 w 332"/>
                    <a:gd name="T1" fmla="*/ 176 h 332"/>
                    <a:gd name="T2" fmla="*/ 315 w 332"/>
                    <a:gd name="T3" fmla="*/ 176 h 332"/>
                    <a:gd name="T4" fmla="*/ 332 w 332"/>
                    <a:gd name="T5" fmla="*/ 166 h 332"/>
                    <a:gd name="T6" fmla="*/ 315 w 332"/>
                    <a:gd name="T7" fmla="*/ 156 h 332"/>
                    <a:gd name="T8" fmla="*/ 176 w 332"/>
                    <a:gd name="T9" fmla="*/ 156 h 332"/>
                    <a:gd name="T10" fmla="*/ 176 w 332"/>
                    <a:gd name="T11" fmla="*/ 17 h 332"/>
                    <a:gd name="T12" fmla="*/ 166 w 332"/>
                    <a:gd name="T13" fmla="*/ 0 h 332"/>
                    <a:gd name="T14" fmla="*/ 156 w 332"/>
                    <a:gd name="T15" fmla="*/ 17 h 332"/>
                    <a:gd name="T16" fmla="*/ 156 w 332"/>
                    <a:gd name="T17" fmla="*/ 156 h 332"/>
                    <a:gd name="T18" fmla="*/ 17 w 332"/>
                    <a:gd name="T19" fmla="*/ 156 h 332"/>
                    <a:gd name="T20" fmla="*/ 0 w 332"/>
                    <a:gd name="T21" fmla="*/ 166 h 332"/>
                    <a:gd name="T22" fmla="*/ 17 w 332"/>
                    <a:gd name="T23" fmla="*/ 176 h 332"/>
                    <a:gd name="T24" fmla="*/ 156 w 332"/>
                    <a:gd name="T25" fmla="*/ 176 h 332"/>
                    <a:gd name="T26" fmla="*/ 156 w 332"/>
                    <a:gd name="T27" fmla="*/ 316 h 332"/>
                    <a:gd name="T28" fmla="*/ 166 w 332"/>
                    <a:gd name="T29" fmla="*/ 332 h 332"/>
                    <a:gd name="T30" fmla="*/ 176 w 332"/>
                    <a:gd name="T31" fmla="*/ 316 h 332"/>
                    <a:gd name="T32" fmla="*/ 176 w 332"/>
                    <a:gd name="T33" fmla="*/ 176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32" h="332">
                      <a:moveTo>
                        <a:pt x="176" y="176"/>
                      </a:moveTo>
                      <a:lnTo>
                        <a:pt x="315" y="176"/>
                      </a:lnTo>
                      <a:cubicBezTo>
                        <a:pt x="322" y="176"/>
                        <a:pt x="332" y="176"/>
                        <a:pt x="332" y="166"/>
                      </a:cubicBezTo>
                      <a:cubicBezTo>
                        <a:pt x="332" y="156"/>
                        <a:pt x="322" y="156"/>
                        <a:pt x="315" y="156"/>
                      </a:cubicBezTo>
                      <a:lnTo>
                        <a:pt x="176" y="156"/>
                      </a:lnTo>
                      <a:lnTo>
                        <a:pt x="176" y="17"/>
                      </a:lnTo>
                      <a:cubicBezTo>
                        <a:pt x="176" y="10"/>
                        <a:pt x="176" y="0"/>
                        <a:pt x="166" y="0"/>
                      </a:cubicBezTo>
                      <a:cubicBezTo>
                        <a:pt x="156" y="0"/>
                        <a:pt x="156" y="10"/>
                        <a:pt x="156" y="17"/>
                      </a:cubicBezTo>
                      <a:lnTo>
                        <a:pt x="156" y="156"/>
                      </a:lnTo>
                      <a:lnTo>
                        <a:pt x="17" y="156"/>
                      </a:lnTo>
                      <a:cubicBezTo>
                        <a:pt x="10" y="156"/>
                        <a:pt x="0" y="156"/>
                        <a:pt x="0" y="166"/>
                      </a:cubicBezTo>
                      <a:cubicBezTo>
                        <a:pt x="0" y="176"/>
                        <a:pt x="10" y="176"/>
                        <a:pt x="17" y="176"/>
                      </a:cubicBezTo>
                      <a:lnTo>
                        <a:pt x="156" y="176"/>
                      </a:lnTo>
                      <a:lnTo>
                        <a:pt x="156" y="316"/>
                      </a:lnTo>
                      <a:cubicBezTo>
                        <a:pt x="156" y="323"/>
                        <a:pt x="156" y="332"/>
                        <a:pt x="166" y="332"/>
                      </a:cubicBezTo>
                      <a:cubicBezTo>
                        <a:pt x="176" y="332"/>
                        <a:pt x="176" y="323"/>
                        <a:pt x="176" y="316"/>
                      </a:cubicBezTo>
                      <a:lnTo>
                        <a:pt x="176" y="176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8" name="Freeform 90 1">
                  <a:extLst>
                    <a:ext uri="{FF2B5EF4-FFF2-40B4-BE49-F238E27FC236}">
                      <a16:creationId xmlns:a16="http://schemas.microsoft.com/office/drawing/2014/main" id="{5678DC18-5D5F-42B1-9E9B-CB0229FC3822}"/>
                    </a:ext>
                  </a:extLst>
                </p:cNvPr>
                <p:cNvSpPr>
                  <a:spLocks/>
                </p:cNvSpPr>
                <p:nvPr>
                  <p:custDataLst>
                    <p:tags r:id="rId28"/>
                  </p:custDataLst>
                </p:nvPr>
              </p:nvSpPr>
              <p:spPr bwMode="auto">
                <a:xfrm>
                  <a:off x="19599275" y="22225000"/>
                  <a:ext cx="96837" cy="206375"/>
                </a:xfrm>
                <a:custGeom>
                  <a:avLst/>
                  <a:gdLst>
                    <a:gd name="T0" fmla="*/ 102 w 165"/>
                    <a:gd name="T1" fmla="*/ 13 h 332"/>
                    <a:gd name="T2" fmla="*/ 91 w 165"/>
                    <a:gd name="T3" fmla="*/ 0 h 332"/>
                    <a:gd name="T4" fmla="*/ 0 w 165"/>
                    <a:gd name="T5" fmla="*/ 32 h 332"/>
                    <a:gd name="T6" fmla="*/ 0 w 165"/>
                    <a:gd name="T7" fmla="*/ 47 h 332"/>
                    <a:gd name="T8" fmla="*/ 65 w 165"/>
                    <a:gd name="T9" fmla="*/ 34 h 332"/>
                    <a:gd name="T10" fmla="*/ 65 w 165"/>
                    <a:gd name="T11" fmla="*/ 293 h 332"/>
                    <a:gd name="T12" fmla="*/ 19 w 165"/>
                    <a:gd name="T13" fmla="*/ 317 h 332"/>
                    <a:gd name="T14" fmla="*/ 3 w 165"/>
                    <a:gd name="T15" fmla="*/ 317 h 332"/>
                    <a:gd name="T16" fmla="*/ 3 w 165"/>
                    <a:gd name="T17" fmla="*/ 332 h 332"/>
                    <a:gd name="T18" fmla="*/ 84 w 165"/>
                    <a:gd name="T19" fmla="*/ 331 h 332"/>
                    <a:gd name="T20" fmla="*/ 165 w 165"/>
                    <a:gd name="T21" fmla="*/ 332 h 332"/>
                    <a:gd name="T22" fmla="*/ 165 w 165"/>
                    <a:gd name="T23" fmla="*/ 317 h 332"/>
                    <a:gd name="T24" fmla="*/ 149 w 165"/>
                    <a:gd name="T25" fmla="*/ 317 h 332"/>
                    <a:gd name="T26" fmla="*/ 102 w 165"/>
                    <a:gd name="T27" fmla="*/ 293 h 332"/>
                    <a:gd name="T28" fmla="*/ 102 w 165"/>
                    <a:gd name="T29" fmla="*/ 13 h 3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65" h="332">
                      <a:moveTo>
                        <a:pt x="102" y="13"/>
                      </a:moveTo>
                      <a:cubicBezTo>
                        <a:pt x="102" y="1"/>
                        <a:pt x="102" y="0"/>
                        <a:pt x="91" y="0"/>
                      </a:cubicBezTo>
                      <a:cubicBezTo>
                        <a:pt x="60" y="32"/>
                        <a:pt x="16" y="32"/>
                        <a:pt x="0" y="32"/>
                      </a:cubicBezTo>
                      <a:lnTo>
                        <a:pt x="0" y="47"/>
                      </a:lnTo>
                      <a:cubicBezTo>
                        <a:pt x="10" y="47"/>
                        <a:pt x="39" y="47"/>
                        <a:pt x="65" y="34"/>
                      </a:cubicBezTo>
                      <a:lnTo>
                        <a:pt x="65" y="293"/>
                      </a:lnTo>
                      <a:cubicBezTo>
                        <a:pt x="65" y="311"/>
                        <a:pt x="64" y="317"/>
                        <a:pt x="19" y="317"/>
                      </a:cubicBezTo>
                      <a:lnTo>
                        <a:pt x="3" y="317"/>
                      </a:lnTo>
                      <a:lnTo>
                        <a:pt x="3" y="332"/>
                      </a:lnTo>
                      <a:cubicBezTo>
                        <a:pt x="20" y="331"/>
                        <a:pt x="64" y="331"/>
                        <a:pt x="84" y="331"/>
                      </a:cubicBezTo>
                      <a:cubicBezTo>
                        <a:pt x="104" y="331"/>
                        <a:pt x="147" y="331"/>
                        <a:pt x="165" y="332"/>
                      </a:cubicBezTo>
                      <a:lnTo>
                        <a:pt x="165" y="317"/>
                      </a:lnTo>
                      <a:lnTo>
                        <a:pt x="149" y="317"/>
                      </a:lnTo>
                      <a:cubicBezTo>
                        <a:pt x="104" y="317"/>
                        <a:pt x="102" y="311"/>
                        <a:pt x="102" y="293"/>
                      </a:cubicBezTo>
                      <a:lnTo>
                        <a:pt x="102" y="13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9" name="Freeform 91 1">
                  <a:extLst>
                    <a:ext uri="{FF2B5EF4-FFF2-40B4-BE49-F238E27FC236}">
                      <a16:creationId xmlns:a16="http://schemas.microsoft.com/office/drawing/2014/main" id="{B3F1D4E4-6007-42D0-9FC5-7B99126AFD81}"/>
                    </a:ext>
                  </a:extLst>
                </p:cNvPr>
                <p:cNvSpPr>
                  <a:spLocks/>
                </p:cNvSpPr>
                <p:nvPr>
                  <p:custDataLst>
                    <p:tags r:id="rId29"/>
                  </p:custDataLst>
                </p:nvPr>
              </p:nvSpPr>
              <p:spPr bwMode="auto">
                <a:xfrm>
                  <a:off x="19735800" y="22199600"/>
                  <a:ext cx="65087" cy="309562"/>
                </a:xfrm>
                <a:custGeom>
                  <a:avLst/>
                  <a:gdLst>
                    <a:gd name="T0" fmla="*/ 109 w 111"/>
                    <a:gd name="T1" fmla="*/ 258 h 499"/>
                    <a:gd name="T2" fmla="*/ 111 w 111"/>
                    <a:gd name="T3" fmla="*/ 249 h 499"/>
                    <a:gd name="T4" fmla="*/ 109 w 111"/>
                    <a:gd name="T5" fmla="*/ 241 h 499"/>
                    <a:gd name="T6" fmla="*/ 22 w 111"/>
                    <a:gd name="T7" fmla="*/ 11 h 499"/>
                    <a:gd name="T8" fmla="*/ 10 w 111"/>
                    <a:gd name="T9" fmla="*/ 0 h 499"/>
                    <a:gd name="T10" fmla="*/ 0 w 111"/>
                    <a:gd name="T11" fmla="*/ 10 h 499"/>
                    <a:gd name="T12" fmla="*/ 3 w 111"/>
                    <a:gd name="T13" fmla="*/ 18 h 499"/>
                    <a:gd name="T14" fmla="*/ 91 w 111"/>
                    <a:gd name="T15" fmla="*/ 249 h 499"/>
                    <a:gd name="T16" fmla="*/ 3 w 111"/>
                    <a:gd name="T17" fmla="*/ 480 h 499"/>
                    <a:gd name="T18" fmla="*/ 0 w 111"/>
                    <a:gd name="T19" fmla="*/ 489 h 499"/>
                    <a:gd name="T20" fmla="*/ 10 w 111"/>
                    <a:gd name="T21" fmla="*/ 499 h 499"/>
                    <a:gd name="T22" fmla="*/ 21 w 111"/>
                    <a:gd name="T23" fmla="*/ 489 h 499"/>
                    <a:gd name="T24" fmla="*/ 109 w 111"/>
                    <a:gd name="T25" fmla="*/ 258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11" h="499">
                      <a:moveTo>
                        <a:pt x="109" y="258"/>
                      </a:moveTo>
                      <a:cubicBezTo>
                        <a:pt x="111" y="252"/>
                        <a:pt x="111" y="251"/>
                        <a:pt x="111" y="249"/>
                      </a:cubicBezTo>
                      <a:cubicBezTo>
                        <a:pt x="111" y="248"/>
                        <a:pt x="111" y="247"/>
                        <a:pt x="109" y="241"/>
                      </a:cubicBezTo>
                      <a:lnTo>
                        <a:pt x="22" y="11"/>
                      </a:lnTo>
                      <a:cubicBezTo>
                        <a:pt x="19" y="3"/>
                        <a:pt x="16" y="0"/>
                        <a:pt x="10" y="0"/>
                      </a:cubicBezTo>
                      <a:cubicBezTo>
                        <a:pt x="5" y="0"/>
                        <a:pt x="0" y="4"/>
                        <a:pt x="0" y="10"/>
                      </a:cubicBezTo>
                      <a:cubicBezTo>
                        <a:pt x="0" y="11"/>
                        <a:pt x="0" y="12"/>
                        <a:pt x="3" y="18"/>
                      </a:cubicBezTo>
                      <a:lnTo>
                        <a:pt x="91" y="249"/>
                      </a:lnTo>
                      <a:lnTo>
                        <a:pt x="3" y="480"/>
                      </a:lnTo>
                      <a:cubicBezTo>
                        <a:pt x="0" y="485"/>
                        <a:pt x="0" y="486"/>
                        <a:pt x="0" y="489"/>
                      </a:cubicBezTo>
                      <a:cubicBezTo>
                        <a:pt x="0" y="494"/>
                        <a:pt x="5" y="499"/>
                        <a:pt x="10" y="499"/>
                      </a:cubicBezTo>
                      <a:cubicBezTo>
                        <a:pt x="17" y="499"/>
                        <a:pt x="19" y="494"/>
                        <a:pt x="21" y="489"/>
                      </a:cubicBezTo>
                      <a:lnTo>
                        <a:pt x="109" y="258"/>
                      </a:ln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0" name="Freeform 92 1">
                  <a:extLst>
                    <a:ext uri="{FF2B5EF4-FFF2-40B4-BE49-F238E27FC236}">
                      <a16:creationId xmlns:a16="http://schemas.microsoft.com/office/drawing/2014/main" id="{8C78297B-33B0-47CF-B333-5A5AAF33B4A7}"/>
                    </a:ext>
                  </a:extLst>
                </p:cNvPr>
                <p:cNvSpPr>
                  <a:spLocks/>
                </p:cNvSpPr>
                <p:nvPr>
                  <p:custDataLst>
                    <p:tags r:id="rId30"/>
                  </p:custDataLst>
                </p:nvPr>
              </p:nvSpPr>
              <p:spPr bwMode="auto">
                <a:xfrm>
                  <a:off x="19850100" y="22199600"/>
                  <a:ext cx="68262" cy="309562"/>
                </a:xfrm>
                <a:custGeom>
                  <a:avLst/>
                  <a:gdLst>
                    <a:gd name="T0" fmla="*/ 116 w 116"/>
                    <a:gd name="T1" fmla="*/ 249 h 499"/>
                    <a:gd name="T2" fmla="*/ 83 w 116"/>
                    <a:gd name="T3" fmla="*/ 94 h 499"/>
                    <a:gd name="T4" fmla="*/ 5 w 116"/>
                    <a:gd name="T5" fmla="*/ 0 h 499"/>
                    <a:gd name="T6" fmla="*/ 0 w 116"/>
                    <a:gd name="T7" fmla="*/ 5 h 499"/>
                    <a:gd name="T8" fmla="*/ 9 w 116"/>
                    <a:gd name="T9" fmla="*/ 16 h 499"/>
                    <a:gd name="T10" fmla="*/ 87 w 116"/>
                    <a:gd name="T11" fmla="*/ 249 h 499"/>
                    <a:gd name="T12" fmla="*/ 6 w 116"/>
                    <a:gd name="T13" fmla="*/ 485 h 499"/>
                    <a:gd name="T14" fmla="*/ 0 w 116"/>
                    <a:gd name="T15" fmla="*/ 494 h 499"/>
                    <a:gd name="T16" fmla="*/ 5 w 116"/>
                    <a:gd name="T17" fmla="*/ 499 h 499"/>
                    <a:gd name="T18" fmla="*/ 84 w 116"/>
                    <a:gd name="T19" fmla="*/ 401 h 499"/>
                    <a:gd name="T20" fmla="*/ 116 w 116"/>
                    <a:gd name="T21" fmla="*/ 249 h 4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16" h="499">
                      <a:moveTo>
                        <a:pt x="116" y="249"/>
                      </a:moveTo>
                      <a:cubicBezTo>
                        <a:pt x="116" y="210"/>
                        <a:pt x="110" y="150"/>
                        <a:pt x="83" y="94"/>
                      </a:cubicBezTo>
                      <a:cubicBezTo>
                        <a:pt x="53" y="32"/>
                        <a:pt x="10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6"/>
                        <a:pt x="0" y="7"/>
                        <a:pt x="9" y="16"/>
                      </a:cubicBezTo>
                      <a:cubicBezTo>
                        <a:pt x="58" y="66"/>
                        <a:pt x="87" y="145"/>
                        <a:pt x="87" y="249"/>
                      </a:cubicBezTo>
                      <a:cubicBezTo>
                        <a:pt x="87" y="335"/>
                        <a:pt x="68" y="422"/>
                        <a:pt x="6" y="485"/>
                      </a:cubicBezTo>
                      <a:cubicBezTo>
                        <a:pt x="0" y="491"/>
                        <a:pt x="0" y="492"/>
                        <a:pt x="0" y="494"/>
                      </a:cubicBezTo>
                      <a:cubicBezTo>
                        <a:pt x="0" y="497"/>
                        <a:pt x="2" y="499"/>
                        <a:pt x="5" y="499"/>
                      </a:cubicBezTo>
                      <a:cubicBezTo>
                        <a:pt x="10" y="499"/>
                        <a:pt x="55" y="465"/>
                        <a:pt x="84" y="401"/>
                      </a:cubicBezTo>
                      <a:cubicBezTo>
                        <a:pt x="110" y="347"/>
                        <a:pt x="116" y="291"/>
                        <a:pt x="116" y="249"/>
                      </a:cubicBezTo>
                    </a:path>
                  </a:pathLst>
                </a:custGeom>
                <a:solidFill>
                  <a:srgbClr val="000000"/>
                </a:solidFill>
                <a:ln w="0">
                  <a:noFill/>
                  <a:prstDash val="solid"/>
                  <a:round/>
                  <a:headEnd/>
                  <a:tailEnd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1" name="Freeform: Shape 290">
                  <a:extLst>
                    <a:ext uri="{FF2B5EF4-FFF2-40B4-BE49-F238E27FC236}">
                      <a16:creationId xmlns:a16="http://schemas.microsoft.com/office/drawing/2014/main" id="{14BEC06E-7AA1-4F46-8ABD-ACE7DE28B5A4}"/>
                    </a:ext>
                  </a:extLst>
                </p:cNvPr>
                <p:cNvSpPr/>
                <p:nvPr>
                  <p:custDataLst>
                    <p:tags r:id="rId31"/>
                  </p:custDataLst>
                </p:nvPr>
              </p:nvSpPr>
              <p:spPr>
                <a:xfrm>
                  <a:off x="16857664" y="22348031"/>
                  <a:ext cx="307976" cy="1111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307976" h="11114">
                      <a:moveTo>
                        <a:pt x="0" y="11113"/>
                      </a:moveTo>
                      <a:lnTo>
                        <a:pt x="307975" y="11113"/>
                      </a:lnTo>
                      <a:lnTo>
                        <a:pt x="30797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F0073ED6-AA7C-4567-8B10-D484CEA42162}"/>
                    </a:ext>
                  </a:extLst>
                </p:cNvPr>
                <p:cNvSpPr/>
                <p:nvPr>
                  <p:custDataLst>
                    <p:tags r:id="rId32"/>
                  </p:custDataLst>
                </p:nvPr>
              </p:nvSpPr>
              <p:spPr>
                <a:xfrm>
                  <a:off x="17049750" y="22383750"/>
                  <a:ext cx="115889" cy="952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15889" h="9526">
                      <a:moveTo>
                        <a:pt x="0" y="9525"/>
                      </a:moveTo>
                      <a:lnTo>
                        <a:pt x="115888" y="9525"/>
                      </a:lnTo>
                      <a:lnTo>
                        <a:pt x="11588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25400" cap="flat" cmpd="sng" algn="ctr">
                  <a:noFill/>
                  <a:prstDash val="solid"/>
                </a:ln>
                <a:effectLst/>
                <a:extLst>
                  <a:ext uri="{91240B29-F687-4F45-9708-019B960494DF}">
                    <a14:hiddenLine xmlns:a14="http://schemas.microsoft.com/office/drawing/2010/main" w="25400" cap="flat" cmpd="sng" algn="ctr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14:hiddenLine>
                  </a:ext>
                </a:ex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69" name="Straight Arrow Connector 268">
                <a:extLst>
                  <a:ext uri="{FF2B5EF4-FFF2-40B4-BE49-F238E27FC236}">
                    <a16:creationId xmlns:a16="http://schemas.microsoft.com/office/drawing/2014/main" id="{4734F481-0233-4727-B6FA-C5FED7036D11}"/>
                  </a:ext>
                </a:extLst>
              </p:cNvPr>
              <p:cNvCxnSpPr/>
              <p:nvPr/>
            </p:nvCxnSpPr>
            <p:spPr>
              <a:xfrm>
                <a:off x="23364243" y="28489601"/>
                <a:ext cx="595631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66" name="Picture 265">
              <a:extLst>
                <a:ext uri="{FF2B5EF4-FFF2-40B4-BE49-F238E27FC236}">
                  <a16:creationId xmlns:a16="http://schemas.microsoft.com/office/drawing/2014/main" id="{9DF51070-013B-4C5F-B411-2F30470FB937}"/>
                </a:ext>
              </a:extLst>
            </p:cNvPr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36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70704" y="28840211"/>
              <a:ext cx="3303619" cy="323048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3BD9F18C-B938-4797-A179-0010F95F6276}"/>
                  </a:ext>
                </a:extLst>
              </p:cNvPr>
              <p:cNvSpPr txBox="1"/>
              <p:nvPr/>
            </p:nvSpPr>
            <p:spPr>
              <a:xfrm>
                <a:off x="6404489" y="8818045"/>
                <a:ext cx="7474806" cy="3178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anose="02020400000000000000"/>
                  </a:rPr>
                  <a:t>ThO: effective electric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𝐸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𝑒𝑓𝑓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 ~ 80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GV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/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cm</m:t>
                    </m:r>
                  </m:oMath>
                </a14:m>
                <a:endParaRPr lang="en-US" sz="2800" dirty="0">
                  <a:latin typeface="+mj-lt"/>
                  <a:ea typeface="Adobe Kaiti Std R" panose="0202040000000000000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anose="02020400000000000000"/>
                  </a:rPr>
                  <a:t>ACME II parameters:</a:t>
                </a:r>
              </a:p>
              <a:p>
                <a:pPr marL="623888" lvl="1" indent="-276225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anose="02020400000000000000"/>
                  </a:rPr>
                  <a:t>Precession time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𝜏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 ~ 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1 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ms</m:t>
                    </m:r>
                  </m:oMath>
                </a14:m>
                <a:r>
                  <a:rPr lang="en-US" sz="2800" dirty="0">
                    <a:latin typeface="+mj-lt"/>
                    <a:ea typeface="Adobe Kaiti Std R" panose="02020400000000000000"/>
                  </a:rPr>
                  <a:t> </a:t>
                </a:r>
              </a:p>
              <a:p>
                <a:pPr marL="623888" lvl="1" indent="-276225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anose="02020400000000000000"/>
                  </a:rPr>
                  <a:t>Measurement contrast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𝐶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 ~ 0.95</m:t>
                    </m:r>
                  </m:oMath>
                </a14:m>
                <a:endParaRPr lang="en-US" sz="2800" dirty="0">
                  <a:latin typeface="+mj-lt"/>
                  <a:ea typeface="Adobe Kaiti Std R" panose="02020400000000000000"/>
                </a:endParaRPr>
              </a:p>
              <a:p>
                <a:pPr marL="623888" lvl="1" indent="-276225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anose="02020400000000000000"/>
                  </a:rPr>
                  <a:t>Detected molecule flux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𝑛</m:t>
                        </m:r>
                      </m:e>
                    </m:acc>
                  </m:oMath>
                </a14:m>
                <a:r>
                  <a:rPr lang="en-US" sz="2800" dirty="0">
                    <a:latin typeface="+mj-lt"/>
                    <a:ea typeface="Adobe Kaiti Std R" panose="0202040000000000000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Adobe Kaiti Std R" panose="02020400000000000000"/>
                      </a:rPr>
                      <m:t>~ 1×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7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Adobe Kaiti Std R" panose="02020400000000000000"/>
                      </a:rPr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𝑠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sz="2800" dirty="0">
                    <a:latin typeface="+mj-lt"/>
                    <a:ea typeface="Adobe Kaiti Std R" panose="02020400000000000000"/>
                  </a:rPr>
                  <a:t> </a:t>
                </a:r>
              </a:p>
              <a:p>
                <a:pPr marL="623888" lvl="1" indent="-276225"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+mj-lt"/>
                    <a:ea typeface="Adobe Kaiti Std R" panose="02020400000000000000"/>
                  </a:rPr>
                  <a:t>Result: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𝑒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=</m:t>
                    </m:r>
                    <m:d>
                      <m:d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−4.3±4.0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×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10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−30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e</m:t>
                    </m:r>
                    <m:r>
                      <a:rPr lang="en-US" sz="2800" b="0" i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cm</m:t>
                    </m:r>
                  </m:oMath>
                </a14:m>
                <a:endParaRPr lang="en-US" sz="2800" b="0" i="0" dirty="0">
                  <a:latin typeface="+mj-lt"/>
                  <a:ea typeface="Adobe Kaiti Std R" panose="02020400000000000000"/>
                </a:endParaRPr>
              </a:p>
              <a:p>
                <a:pPr marL="623888" lvl="1" indent="-276225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  <a:ea typeface="Adobe Kaiti Std R" panose="0202040000000000000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Adobe Kaiti Std R" panose="0202040000000000000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  <a:ea typeface="Adobe Kaiti Std R" panose="0202040000000000000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&lt;1.1×</m:t>
                    </m:r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10</m:t>
                        </m:r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  <a:ea typeface="Adobe Kaiti Std R" panose="02020400000000000000"/>
                          </a:rPr>
                          <m:t>−29</m:t>
                        </m:r>
                      </m:sup>
                    </m:sSup>
                    <m:r>
                      <a:rPr lang="en-US" sz="2800" b="0" i="1" dirty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 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e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⋅</m:t>
                    </m:r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cm</m:t>
                    </m:r>
                    <m:r>
                      <a:rPr lang="en-US" sz="2800" b="0" i="0" dirty="0" smtClean="0">
                        <a:latin typeface="Cambria Math" panose="02040503050406030204" pitchFamily="18" charset="0"/>
                        <a:ea typeface="Adobe Kaiti Std R" panose="02020400000000000000"/>
                      </a:rPr>
                      <m:t> </m:t>
                    </m:r>
                  </m:oMath>
                </a14:m>
                <a:endParaRPr lang="en-US" sz="2800" b="0" dirty="0">
                  <a:latin typeface="+mj-lt"/>
                  <a:ea typeface="Adobe Kaiti Std R" panose="02020400000000000000"/>
                </a:endParaRPr>
              </a:p>
            </p:txBody>
          </p:sp>
        </mc:Choice>
        <mc:Fallback xmlns="">
          <p:sp>
            <p:nvSpPr>
              <p:cNvPr id="315" name="TextBox 314">
                <a:extLst>
                  <a:ext uri="{FF2B5EF4-FFF2-40B4-BE49-F238E27FC236}">
                    <a16:creationId xmlns:a16="http://schemas.microsoft.com/office/drawing/2014/main" id="{3BD9F18C-B938-4797-A179-0010F95F6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489" y="8818045"/>
                <a:ext cx="7474806" cy="3178627"/>
              </a:xfrm>
              <a:prstGeom prst="rect">
                <a:avLst/>
              </a:prstGeom>
              <a:blipFill>
                <a:blip r:embed="rId366"/>
                <a:stretch>
                  <a:fillRect l="-1468" t="-19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B485821A-FED0-42B2-A18D-367B1FDD06BD}"/>
              </a:ext>
            </a:extLst>
          </p:cNvPr>
          <p:cNvCxnSpPr>
            <a:cxnSpLocks/>
          </p:cNvCxnSpPr>
          <p:nvPr/>
        </p:nvCxnSpPr>
        <p:spPr>
          <a:xfrm rot="5400000">
            <a:off x="8629145" y="6884875"/>
            <a:ext cx="10972800" cy="0"/>
          </a:xfrm>
          <a:prstGeom prst="line">
            <a:avLst/>
          </a:prstGeom>
          <a:ln w="127000">
            <a:solidFill>
              <a:schemeClr val="tx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>
            <a:extLst>
              <a:ext uri="{FF2B5EF4-FFF2-40B4-BE49-F238E27FC236}">
                <a16:creationId xmlns:a16="http://schemas.microsoft.com/office/drawing/2014/main" id="{B248C178-B89B-428E-AD33-0B459B5130A1}"/>
              </a:ext>
            </a:extLst>
          </p:cNvPr>
          <p:cNvCxnSpPr>
            <a:cxnSpLocks/>
          </p:cNvCxnSpPr>
          <p:nvPr/>
        </p:nvCxnSpPr>
        <p:spPr>
          <a:xfrm rot="5400000">
            <a:off x="27888190" y="6884875"/>
            <a:ext cx="10972800" cy="0"/>
          </a:xfrm>
          <a:prstGeom prst="line">
            <a:avLst/>
          </a:prstGeom>
          <a:ln w="127000">
            <a:solidFill>
              <a:schemeClr val="tx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212">
            <a:extLst>
              <a:ext uri="{FF2B5EF4-FFF2-40B4-BE49-F238E27FC236}">
                <a16:creationId xmlns:a16="http://schemas.microsoft.com/office/drawing/2014/main" id="{8E85BB16-44B3-40AA-83A0-ECF3D1CC7DCF}"/>
              </a:ext>
            </a:extLst>
          </p:cNvPr>
          <p:cNvCxnSpPr>
            <a:cxnSpLocks/>
          </p:cNvCxnSpPr>
          <p:nvPr/>
        </p:nvCxnSpPr>
        <p:spPr>
          <a:xfrm rot="5400000">
            <a:off x="39023464" y="28588319"/>
            <a:ext cx="5486400" cy="0"/>
          </a:xfrm>
          <a:prstGeom prst="line">
            <a:avLst/>
          </a:prstGeom>
          <a:ln w="127000">
            <a:solidFill>
              <a:schemeClr val="tx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AutoShape 2" descr="https://lh4.googleusercontent.com/VO6RQ57wxQLd-h4C4W-8DZ_5cjYxMn1vdiOsEvJhiLPb5Nv703SRWvDk2VO6Gj2qshjw4KO2vRtUd0dnoaMkwLPpLuMfil4rC6GjWydkamvS6tWMwXK__YZEH_uFZCErzgbwpe7FWAI">
            <a:extLst>
              <a:ext uri="{FF2B5EF4-FFF2-40B4-BE49-F238E27FC236}">
                <a16:creationId xmlns:a16="http://schemas.microsoft.com/office/drawing/2014/main" id="{5EE1995F-F0B4-4AF9-8E0B-93C49145BB3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164800" y="16306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61" name="Table 60">
            <a:extLst>
              <a:ext uri="{FF2B5EF4-FFF2-40B4-BE49-F238E27FC236}">
                <a16:creationId xmlns:a16="http://schemas.microsoft.com/office/drawing/2014/main" id="{9A29307D-52AE-424C-8E6E-F59081B2E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4789453"/>
              </p:ext>
            </p:extLst>
          </p:nvPr>
        </p:nvGraphicFramePr>
        <p:xfrm>
          <a:off x="37658232" y="21798659"/>
          <a:ext cx="8203185" cy="2564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6677">
                  <a:extLst>
                    <a:ext uri="{9D8B030D-6E8A-4147-A177-3AD203B41FA5}">
                      <a16:colId xmlns:a16="http://schemas.microsoft.com/office/drawing/2014/main" val="3164097687"/>
                    </a:ext>
                  </a:extLst>
                </a:gridCol>
                <a:gridCol w="2052113">
                  <a:extLst>
                    <a:ext uri="{9D8B030D-6E8A-4147-A177-3AD203B41FA5}">
                      <a16:colId xmlns:a16="http://schemas.microsoft.com/office/drawing/2014/main" val="2034580930"/>
                    </a:ext>
                  </a:extLst>
                </a:gridCol>
                <a:gridCol w="2734395">
                  <a:extLst>
                    <a:ext uri="{9D8B030D-6E8A-4147-A177-3AD203B41FA5}">
                      <a16:colId xmlns:a16="http://schemas.microsoft.com/office/drawing/2014/main" val="2074083964"/>
                    </a:ext>
                  </a:extLst>
                </a:gridCol>
              </a:tblGrid>
              <a:tr h="459507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Requirement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Measured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9120036"/>
                  </a:ext>
                </a:extLst>
              </a:tr>
              <a:tr h="66702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Photon Detection Efficiency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 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2.5 x PMT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404116"/>
                  </a:ext>
                </a:extLst>
              </a:tr>
              <a:tr h="45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Dark Count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10 </a:t>
                      </a:r>
                      <a:r>
                        <a:rPr lang="en-US" sz="2400" dirty="0" err="1"/>
                        <a:t>Mcps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10 </a:t>
                      </a:r>
                      <a:r>
                        <a:rPr lang="en-US" sz="2400" dirty="0" err="1"/>
                        <a:t>Mcps</a:t>
                      </a:r>
                      <a:r>
                        <a:rPr lang="en-US" sz="2400" dirty="0"/>
                        <a:t>  </a:t>
                      </a:r>
                    </a:p>
                    <a:p>
                      <a:pPr algn="ctr"/>
                      <a:r>
                        <a:rPr lang="en-US" sz="2400" dirty="0"/>
                        <a:t>@ -10 °C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385038"/>
                  </a:ext>
                </a:extLst>
              </a:tr>
              <a:tr h="45950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Cross Talk and After Pulse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&lt; 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~ 15%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862955"/>
                  </a:ext>
                </a:extLst>
              </a:tr>
            </a:tbl>
          </a:graphicData>
        </a:graphic>
      </p:graphicFrame>
      <p:sp>
        <p:nvSpPr>
          <p:cNvPr id="221" name="Rectangle 220">
            <a:extLst>
              <a:ext uri="{FF2B5EF4-FFF2-40B4-BE49-F238E27FC236}">
                <a16:creationId xmlns:a16="http://schemas.microsoft.com/office/drawing/2014/main" id="{C10555DA-F8A5-473C-946B-2A34F14A2566}"/>
              </a:ext>
            </a:extLst>
          </p:cNvPr>
          <p:cNvSpPr/>
          <p:nvPr/>
        </p:nvSpPr>
        <p:spPr>
          <a:xfrm>
            <a:off x="6743702" y="11001484"/>
            <a:ext cx="6559096" cy="955497"/>
          </a:xfrm>
          <a:prstGeom prst="rect">
            <a:avLst/>
          </a:prstGeom>
          <a:noFill/>
          <a:ln w="5080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dobe Kaiti Std R" panose="02020400000000000000" pitchFamily="18" charset="-128"/>
              <a:ea typeface="Adobe Kaiti Std R" panose="02020400000000000000" pitchFamily="18" charset="-128"/>
            </a:endParaRPr>
          </a:p>
        </p:txBody>
      </p:sp>
      <p:pic>
        <p:nvPicPr>
          <p:cNvPr id="205" name="Picture 8" descr="University of Chicago Logo [uchicago.edu] png">
            <a:extLst>
              <a:ext uri="{FF2B5EF4-FFF2-40B4-BE49-F238E27FC236}">
                <a16:creationId xmlns:a16="http://schemas.microsoft.com/office/drawing/2014/main" id="{705280DC-5BF9-42B8-AE27-F3BA442885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7417" y="505205"/>
            <a:ext cx="1051656" cy="13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74FEE08E-C231-468F-A590-A2A2C343C194}"/>
              </a:ext>
            </a:extLst>
          </p:cNvPr>
          <p:cNvPicPr>
            <a:picLocks noChangeAspect="1"/>
          </p:cNvPicPr>
          <p:nvPr/>
        </p:nvPicPr>
        <p:blipFill>
          <a:blip r:embed="rId36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0790" y="506391"/>
            <a:ext cx="1763015" cy="684674"/>
          </a:xfrm>
          <a:prstGeom prst="rect">
            <a:avLst/>
          </a:prstGeom>
        </p:spPr>
      </p:pic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9A61B1CC-0403-40BA-AB11-D62848900A8E}"/>
              </a:ext>
            </a:extLst>
          </p:cNvPr>
          <p:cNvPicPr>
            <a:picLocks noChangeAspect="1"/>
          </p:cNvPicPr>
          <p:nvPr/>
        </p:nvPicPr>
        <p:blipFill>
          <a:blip r:embed="rId36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4871" y="1323724"/>
            <a:ext cx="2739929" cy="535967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B51A98C6-46F3-4A8B-92E5-CA6E466F07AB}"/>
              </a:ext>
            </a:extLst>
          </p:cNvPr>
          <p:cNvSpPr txBox="1"/>
          <p:nvPr/>
        </p:nvSpPr>
        <p:spPr>
          <a:xfrm>
            <a:off x="35089543" y="21314674"/>
            <a:ext cx="22160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  <a:ea typeface="Adobe Kaiti Std R" panose="02020400000000000000" pitchFamily="18" charset="-128"/>
              </a:rPr>
              <a:t>Projected EDM sensitivity gain vs precession time without the electrostatic lens (</a:t>
            </a:r>
            <a:r>
              <a:rPr lang="en-US" sz="1800" b="1" dirty="0">
                <a:latin typeface="+mj-lt"/>
                <a:ea typeface="Adobe Kaiti Std R" panose="02020400000000000000" pitchFamily="18" charset="-128"/>
              </a:rPr>
              <a:t>Red</a:t>
            </a:r>
            <a:r>
              <a:rPr lang="en-US" sz="1800" dirty="0">
                <a:latin typeface="+mj-lt"/>
                <a:ea typeface="Adobe Kaiti Std R" panose="02020400000000000000" pitchFamily="18" charset="-128"/>
              </a:rPr>
              <a:t>), and when combined with the lens (</a:t>
            </a:r>
            <a:r>
              <a:rPr lang="en-US" sz="1800" b="1" dirty="0">
                <a:latin typeface="+mj-lt"/>
                <a:ea typeface="Adobe Kaiti Std R" panose="02020400000000000000" pitchFamily="18" charset="-128"/>
              </a:rPr>
              <a:t>Blue</a:t>
            </a:r>
            <a:r>
              <a:rPr lang="en-US" sz="1800" dirty="0">
                <a:latin typeface="+mj-lt"/>
                <a:ea typeface="Adobe Kaiti Std R" panose="02020400000000000000" pitchFamily="18" charset="-128"/>
              </a:rPr>
              <a:t>).</a:t>
            </a:r>
            <a:endParaRPr lang="en-US" sz="1800" dirty="0">
              <a:latin typeface="+mj-lt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FED5C233-7126-4F8D-A9EC-7AF5777A3273}"/>
              </a:ext>
            </a:extLst>
          </p:cNvPr>
          <p:cNvGrpSpPr/>
          <p:nvPr/>
        </p:nvGrpSpPr>
        <p:grpSpPr>
          <a:xfrm>
            <a:off x="14472285" y="7711063"/>
            <a:ext cx="12730816" cy="5972407"/>
            <a:chOff x="33667111" y="596714"/>
            <a:chExt cx="12730816" cy="5972407"/>
          </a:xfrm>
        </p:grpSpPr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954F7901-79C6-4210-B9C8-C5AD748E7F36}"/>
                </a:ext>
              </a:extLst>
            </p:cNvPr>
            <p:cNvSpPr txBox="1"/>
            <p:nvPr/>
          </p:nvSpPr>
          <p:spPr>
            <a:xfrm>
              <a:off x="33693732" y="596714"/>
              <a:ext cx="7179219" cy="769441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4400" b="1" u="sng" dirty="0">
                  <a:latin typeface="+mj-lt"/>
                  <a:ea typeface="Adobe Kaiti Std R" panose="02020400000000000000" pitchFamily="18" charset="-128"/>
                  <a:cs typeface="Arial" panose="020B0604020202020204" pitchFamily="34" charset="0"/>
                </a:rPr>
                <a:t>Systematic Error Suppression</a:t>
              </a:r>
              <a:endParaRPr lang="en-GB" sz="4400" b="1" u="sng" dirty="0">
                <a:latin typeface="+mj-lt"/>
                <a:ea typeface="Adobe Kaiti Std R" panose="02020400000000000000" pitchFamily="18" charset="-128"/>
                <a:cs typeface="Arial" panose="020B0604020202020204" pitchFamily="34" charset="0"/>
              </a:endParaRPr>
            </a:p>
          </p:txBody>
        </p:sp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23404C80-9CB9-4778-928C-7D5D4B23AD11}"/>
                </a:ext>
              </a:extLst>
            </p:cNvPr>
            <p:cNvSpPr txBox="1"/>
            <p:nvPr/>
          </p:nvSpPr>
          <p:spPr>
            <a:xfrm>
              <a:off x="33667111" y="1398475"/>
              <a:ext cx="12730816" cy="5170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cmr12" panose="020B0500000000000000"/>
                  <a:ea typeface="Adobe Kaiti Std R" panose="02020400000000000000" pitchFamily="18" charset="-128"/>
                </a:rPr>
                <a:t>The largest source of systematic uncertainty in ACME II came from non-reversing electric fields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cmr12" panose="020B0500000000000000"/>
                  <a:ea typeface="Adobe Kaiti Std R" panose="02020400000000000000" pitchFamily="18" charset="-128"/>
                </a:rPr>
                <a:t>Non-reversing electric fields couple to the EDM value through </a:t>
              </a:r>
              <a:r>
                <a:rPr lang="en-US" sz="2800" b="1" dirty="0">
                  <a:latin typeface="cmr12" panose="020B0500000000000000"/>
                  <a:ea typeface="Adobe Kaiti Std R" panose="02020400000000000000" pitchFamily="18" charset="-128"/>
                </a:rPr>
                <a:t>imperfect polarization </a:t>
              </a:r>
              <a:r>
                <a:rPr lang="en-US" sz="2800" dirty="0">
                  <a:latin typeface="cmr12" panose="020B0500000000000000"/>
                  <a:ea typeface="Adobe Kaiti Std R" panose="02020400000000000000" pitchFamily="18" charset="-128"/>
                </a:rPr>
                <a:t>of the cleanup and readout lasers</a:t>
              </a:r>
              <a:endParaRPr lang="en-GB" sz="2800" dirty="0">
                <a:ea typeface="Adobe Kaiti Std R" panose="02020400000000000000" pitchFamily="18" charset="-128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b="1" dirty="0">
                  <a:solidFill>
                    <a:schemeClr val="accent6">
                      <a:lumMod val="75000"/>
                    </a:schemeClr>
                  </a:solidFill>
                  <a:ea typeface="Adobe Kaiti Std R" panose="02020400000000000000" pitchFamily="18" charset="-128"/>
                </a:rPr>
                <a:t>ACME III planned improvement: </a:t>
              </a:r>
              <a:r>
                <a:rPr lang="en-GB" sz="2800" dirty="0">
                  <a:ea typeface="Adobe Kaiti Std R" panose="02020400000000000000" pitchFamily="18" charset="-128"/>
                </a:rPr>
                <a:t>Produce new transparent field plates with</a:t>
              </a:r>
              <a:r>
                <a:rPr lang="en-GB" sz="2800" b="1" dirty="0">
                  <a:ea typeface="Adobe Kaiti Std R" panose="02020400000000000000" pitchFamily="18" charset="-128"/>
                </a:rPr>
                <a:t> improved optical properties to reduce polarization imperfections</a:t>
              </a:r>
              <a:r>
                <a:rPr lang="en-GB" sz="2800" dirty="0">
                  <a:ea typeface="Adobe Kaiti Std R" panose="02020400000000000000" pitchFamily="18" charset="-128"/>
                </a:rPr>
                <a:t>, that have flat, parallel, and smooth surfaces.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dirty="0">
                  <a:ea typeface="Adobe Kaiti Std R" panose="02020400000000000000" pitchFamily="18" charset="-128"/>
                </a:rPr>
                <a:t>Use SF57HTUltra glass to reduce the stress-optic coefficient by </a:t>
              </a:r>
              <a:r>
                <a:rPr lang="en-GB" sz="2800" b="1" dirty="0">
                  <a:ea typeface="Adobe Kaiti Std R" panose="02020400000000000000" pitchFamily="18" charset="-128"/>
                </a:rPr>
                <a:t>~40x </a:t>
              </a:r>
              <a:r>
                <a:rPr lang="en-GB" sz="2800" dirty="0">
                  <a:ea typeface="Adobe Kaiti Std R" panose="02020400000000000000" pitchFamily="18" charset="-128"/>
                </a:rPr>
                <a:t>versus ACME II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GB" sz="2800" dirty="0">
                  <a:ea typeface="Adobe Kaiti Std R" panose="02020400000000000000" pitchFamily="18" charset="-128"/>
                </a:rPr>
                <a:t>Field plates must also be increased in size to match the increased 1m precession length, requiring composite field plates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800" dirty="0"/>
                <a:t>For more information see poster </a:t>
              </a:r>
              <a:r>
                <a:rPr lang="en-US" sz="2800" b="1" dirty="0"/>
                <a:t>N01.00100</a:t>
              </a:r>
              <a:endParaRPr lang="en-GB" sz="2800" dirty="0">
                <a:latin typeface="+mj-lt"/>
                <a:ea typeface="Adobe Kaiti Std R" panose="02020400000000000000" pitchFamily="18" charset="-128"/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endParaRPr lang="en-GB" sz="2200" dirty="0">
                <a:latin typeface="+mj-lt"/>
                <a:ea typeface="Adobe Kaiti Std R" panose="02020400000000000000" pitchFamily="18" charset="-128"/>
              </a:endParaRPr>
            </a:p>
          </p:txBody>
        </p:sp>
      </p:grpSp>
      <p:pic>
        <p:nvPicPr>
          <p:cNvPr id="37" name="Picture 36" descr="A picture containing light&#10;&#10;Description automatically generated">
            <a:extLst>
              <a:ext uri="{FF2B5EF4-FFF2-40B4-BE49-F238E27FC236}">
                <a16:creationId xmlns:a16="http://schemas.microsoft.com/office/drawing/2014/main" id="{59926DB8-181A-4A2D-B7D8-0D9BB437A883}"/>
              </a:ext>
            </a:extLst>
          </p:cNvPr>
          <p:cNvPicPr>
            <a:picLocks noChangeAspect="1"/>
          </p:cNvPicPr>
          <p:nvPr/>
        </p:nvPicPr>
        <p:blipFill>
          <a:blip r:embed="rId37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8025" y="8836352"/>
            <a:ext cx="6876099" cy="323818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31DBDBDF-BD74-404D-A76E-1A9908DE6E90}"/>
              </a:ext>
            </a:extLst>
          </p:cNvPr>
          <p:cNvPicPr>
            <a:picLocks noChangeAspect="1"/>
          </p:cNvPicPr>
          <p:nvPr/>
        </p:nvPicPr>
        <p:blipFill>
          <a:blip r:embed="rId371"/>
          <a:stretch>
            <a:fillRect/>
          </a:stretch>
        </p:blipFill>
        <p:spPr>
          <a:xfrm>
            <a:off x="17028393" y="25702224"/>
            <a:ext cx="2570957" cy="3427942"/>
          </a:xfrm>
          <a:prstGeom prst="rect">
            <a:avLst/>
          </a:prstGeom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20971F66-C047-43FD-AF52-7A6FC9370685}"/>
              </a:ext>
            </a:extLst>
          </p:cNvPr>
          <p:cNvGrpSpPr/>
          <p:nvPr/>
        </p:nvGrpSpPr>
        <p:grpSpPr>
          <a:xfrm>
            <a:off x="33567130" y="7865047"/>
            <a:ext cx="12535491" cy="4377010"/>
            <a:chOff x="33567130" y="8512824"/>
            <a:chExt cx="12535491" cy="4377010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BDC1827-55DC-4103-8079-9D6ADC4F8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72"/>
            <a:stretch>
              <a:fillRect/>
            </a:stretch>
          </p:blipFill>
          <p:spPr>
            <a:xfrm>
              <a:off x="33567130" y="8512824"/>
              <a:ext cx="6370295" cy="4377010"/>
            </a:xfrm>
            <a:prstGeom prst="rect">
              <a:avLst/>
            </a:prstGeom>
          </p:spPr>
        </p:pic>
        <p:pic>
          <p:nvPicPr>
            <p:cNvPr id="77" name="Picture 76">
              <a:extLst>
                <a:ext uri="{FF2B5EF4-FFF2-40B4-BE49-F238E27FC236}">
                  <a16:creationId xmlns:a16="http://schemas.microsoft.com/office/drawing/2014/main" id="{8C71A3AF-6479-4F97-AF69-3CFE52FF1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73"/>
            <a:stretch>
              <a:fillRect/>
            </a:stretch>
          </p:blipFill>
          <p:spPr>
            <a:xfrm>
              <a:off x="40148153" y="8550575"/>
              <a:ext cx="5954468" cy="4307228"/>
            </a:xfrm>
            <a:prstGeom prst="rect">
              <a:avLst/>
            </a:prstGeom>
          </p:spPr>
        </p:pic>
      </p:grpSp>
      <p:sp>
        <p:nvSpPr>
          <p:cNvPr id="84" name="TextBox 83">
            <a:extLst>
              <a:ext uri="{FF2B5EF4-FFF2-40B4-BE49-F238E27FC236}">
                <a16:creationId xmlns:a16="http://schemas.microsoft.com/office/drawing/2014/main" id="{0924F851-9904-41B6-8903-F9BC076EFAF7}"/>
              </a:ext>
            </a:extLst>
          </p:cNvPr>
          <p:cNvSpPr txBox="1"/>
          <p:nvPr/>
        </p:nvSpPr>
        <p:spPr>
          <a:xfrm>
            <a:off x="33711593" y="12181752"/>
            <a:ext cx="11873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+mj-lt"/>
              </a:rPr>
              <a:t>Designs for the 3-layer mu metal magnetic shields (left), and the self shielding cosine theta and gradient coils (right).</a:t>
            </a:r>
          </a:p>
        </p:txBody>
      </p:sp>
    </p:spTree>
    <p:extLst>
      <p:ext uri="{BB962C8B-B14F-4D97-AF65-F5344CB8AC3E}">
        <p14:creationId xmlns:p14="http://schemas.microsoft.com/office/powerpoint/2010/main" val="213127932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9282"/>
  <p:tag name="ORIGINALWIDTH" val="49.28578"/>
  <p:tag name="LATEXADDIN" val="\documentclass{article}&#10;\usepackage{amsmath}&#10;\usepackage{braket}&#10;\pagestyle{empty}&#10;\begin{document}&#10;&#10;$\ket{+1}+\ket{-1}$&#10;&#10;\end{document}"/>
  <p:tag name="IGUANATEXSIZE" val="14"/>
  <p:tag name="IGUANATEXCURSOR" val="1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135"/>
  <p:tag name="ORIGINALWIDTH" val="2.525581"/>
  <p:tag name="LATEXADDIN" val="\documentclass{article}&#10;\usepackage{amsmath}&#10;\usepackage{braket}&#10;\pagestyle{empty}&#10;\begin{document}&#10;&#10;$\frac{1}{\sqrt{2}}(e^{i\phi}\ket{-1}+e^{-i\phi}\ket{+1})$&#10;&#10;\end{document}&#10;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1814"/>
  <p:tag name="ORIGINALWIDTH" val="6.149241"/>
  <p:tag name="EMFCHILD" val="Tru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135"/>
  <p:tag name="ORIGINALWIDTH" val="3.129507"/>
  <p:tag name="EMFCHILD" val="Tru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2.360852"/>
  <p:tag name="EMFCHILD" val="Tru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1542"/>
  <p:tag name="ORIGINALWIDTH" val="3.898162"/>
  <p:tag name="EMFCHILD" val="Tru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51157"/>
  <p:tag name="ORIGINALWIDTH" val="2.196157"/>
  <p:tag name="EMFCHILD" val="Tru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8274"/>
  <p:tag name="ORIGINALWIDTH" val="4.117778"/>
  <p:tag name="EMFCHILD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0.4392315"/>
  <p:tag name="EMFCHILD" val="Tru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392311"/>
  <p:tag name="ORIGINALWIDTH" val="6.204127"/>
  <p:tag name="EMFCHILD" val="Tru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505"/>
  <p:tag name="ORIGINALWIDTH" val="3.349123"/>
  <p:tag name="EMFCHILD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49.19647"/>
  <p:tag name="LATEXADDIN" val="\documentclass{article}&#10;\usepackage{amsmath}&#10;\usepackage{braket}&#10;\pagestyle{empty}&#10;\begin{document}&#10;&#10;$\ket{+1}+\ket{-1}$&#10;&#10;\end{document}"/>
  <p:tag name="IGUANATEXSIZE" val="14"/>
  <p:tag name="IGUANATEXCURSOR" val="1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2.251044"/>
  <p:tag name="EMFCHILD" val="Tru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505"/>
  <p:tag name="ORIGINALWIDTH" val="6.69828"/>
  <p:tag name="EMFCHILD" val="Tru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831542"/>
  <p:tag name="ORIGINALWIDTH" val="3.843276"/>
  <p:tag name="EMFCHILD" val="Tru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294233"/>
  <p:tag name="ORIGINALWIDTH" val="4.831546"/>
  <p:tag name="EMFCHILD" val="Tru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5.051157"/>
  <p:tag name="ORIGINALWIDTH" val="2.141236"/>
  <p:tag name="EMFCHILD" val="Tru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.698274"/>
  <p:tag name="ORIGINALWIDTH" val="4.062891"/>
  <p:tag name="EMFCHILD" val="Tru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0.3843102"/>
  <p:tag name="EMFCHILD" val="Tru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505"/>
  <p:tag name="ORIGINALWIDTH" val="6.753167"/>
  <p:tag name="EMFCHILD" val="Tru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505"/>
  <p:tag name="ORIGINALWIDTH" val="3.349123"/>
  <p:tag name="EMFCHILD" val="Tru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2.251044"/>
  <p:tag name="EMFCHILD" val="Tru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49.19647"/>
  <p:tag name="LATEXADDIN" val="\documentclass{article}&#10;\usepackage{amsmath}&#10;\usepackage{braket}&#10;\pagestyle{empty}&#10;\begin{document}&#10;&#10;$\ket{+1}-\ket{-1}$&#10;&#10;\end{document}"/>
  <p:tag name="IGUANATEXSIZE" val="14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2.360852"/>
  <p:tag name="EMFCHILD" val="Tru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43791"/>
  <p:tag name="ORIGINALWIDTH" val="10.6514"/>
  <p:tag name="EMFCHILD" val="Tru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294579"/>
  <p:tag name="ORIGINALWIDTH" val="4.008039"/>
  <p:tag name="EMFCHILD" val="Tru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135"/>
  <p:tag name="ORIGINALWIDTH" val="2.580501"/>
  <p:tag name="LATEXADDIN" val="\documentclass{article}&#10;\usepackage{amsmath}&#10;\usepackage{braket}&#10;\pagestyle{empty}&#10;\begin{document}&#10;&#10;$\frac{1}{\sqrt{2}}(\ket{-1}+\ket{+1})$&#10;&#10;\end{document}&#10;"/>
  <p:tag name="IGUANATEXSIZE" val="20"/>
  <p:tag name="IGUANATEXCURSOR" val="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21814"/>
  <p:tag name="ORIGINALWIDTH" val="6.204159"/>
  <p:tag name="EMFCHILD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4.94135"/>
  <p:tag name="ORIGINALWIDTH" val="3.12954"/>
  <p:tag name="EMFCHILD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2.360886"/>
  <p:tag name="EMFCHILD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0.3843447"/>
  <p:tag name="EMFCHILD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392311"/>
  <p:tag name="ORIGINALWIDTH" val="6.259046"/>
  <p:tag name="EMFCHILD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505"/>
  <p:tag name="ORIGINALWIDTH" val="3.294235"/>
  <p:tag name="EMFCHILD" val="Tru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9293"/>
  <p:tag name="ORIGINALWIDTH" val="10.89289"/>
  <p:tag name="LATEXADDIN" val="\documentclass{article}&#10;\usepackage{amsmath}&#10;\usepackage{braket}&#10;\pagestyle{empty}&#10;\begin{document}&#10;&#10;$\ket{0}$&#10;&#10;\end{document}"/>
  <p:tag name="IGUANATEXSIZE" val="14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2.251078"/>
  <p:tag name="EMFCHILD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505"/>
  <p:tag name="ORIGINALWIDTH" val="6.753199"/>
  <p:tag name="EMFCHILD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0.3843447"/>
  <p:tag name="EMFCHILD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505"/>
  <p:tag name="ORIGINALWIDTH" val="6.753199"/>
  <p:tag name="EMFCHILD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137505"/>
  <p:tag name="ORIGINALWIDTH" val="3.349156"/>
  <p:tag name="EMFCHILD" val="Tru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2.251078"/>
  <p:tag name="EMFCHILD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70624"/>
  <p:tag name="ORIGINALWIDTH" val="2.360886"/>
  <p:tag name="EMFCHILD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843791"/>
  <p:tag name="ORIGINALWIDTH" val="10.70632"/>
  <p:tag name="EMFCHILD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3294579"/>
  <p:tag name="ORIGINALWIDTH" val="4.062924"/>
  <p:tag name="EMFCHILD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0.357143"/>
  <p:tag name="LATEXADDIN" val="\documentclass{article}&#10;\usepackage{amsmath}&#10;\usepackage{braket}&#10;\pagestyle{empty}&#10;\begin{document}&#10;&#10;$\ket{+1}-\ket{-1}$&#10;&#10;\end{document}"/>
  <p:tag name="IGUANATEXSIZE" val="14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10.89292"/>
  <p:tag name="LATEXADDIN" val="\documentclass{article}&#10;\usepackage{amsmath}&#10;\usepackage{braket}&#10;\pagestyle{empty}&#10;\begin{document}&#10;&#10;$\ket{0}$&#10;&#10;\end{document}"/>
  <p:tag name="IGUANATEXSIZE" val="14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10753"/>
  <p:tag name="ORIGINALWIDTH" val="6.696458"/>
  <p:tag name="EMFCHILD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439"/>
  <p:tag name="ORIGINALWIDTH" val="3.303601"/>
  <p:tag name="EMFCHILD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2.321429"/>
  <p:tag name="EMFCHILD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464574"/>
  <p:tag name="ORIGINALWIDTH" val="6.160744"/>
  <p:tag name="EMFCHILD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0.357143"/>
  <p:tag name="EMFCHILD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464574"/>
  <p:tag name="ORIGINALWIDTH" val="6.160744"/>
  <p:tag name="EMFCHILD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439"/>
  <p:tag name="ORIGINALWIDTH" val="3.392858"/>
  <p:tag name="EMFCHILD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2.232172"/>
  <p:tag name="EMFCHILD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0.4464568"/>
  <p:tag name="LATEXADDIN" val="\documentclass{article}&#10;\usepackage{amsmath}&#10;\usepackage{braket}&#10;\pagestyle{empty}&#10;\begin{document}&#10;&#10;$\ket{0}$&#10;&#10;\end{document}"/>
  <p:tag name="IGUANATEXSIZE" val="14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89327"/>
  <p:tag name="ORIGINALWIDTH" val="4.910744"/>
  <p:tag name="EMFCHILD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49.19647"/>
  <p:tag name="LATEXADDIN" val="\documentclass{article}&#10;\usepackage{amsmath}&#10;\usepackage{braket}&#10;\pagestyle{empty}&#10;\begin{document}&#10;&#10;$\ket{+1}-\ket{-1}$&#10;&#10;\end{document}"/>
  <p:tag name="IGUANATEXSIZE" val="14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2.589314"/>
  <p:tag name="EMFCHILD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9293"/>
  <p:tag name="ORIGINALWIDTH" val="0.4464559"/>
  <p:tag name="LATEXADDIN" val="\documentclass{article}&#10;\usepackage{amsmath}&#10;\usepackage{braket}&#10;\pagestyle{empty}&#10;\begin{document}&#10;&#10;$\ket{0}$&#10;&#10;\end{document}"/>
  <p:tag name="IGUANATEXSIZE" val="14"/>
  <p:tag name="IGUANATEXCURSOR" val="1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500068"/>
  <p:tag name="ORIGINALWIDTH" val="4.910733"/>
  <p:tag name="EMFCHILD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9293"/>
  <p:tag name="ORIGINALWIDTH" val="2.589309"/>
  <p:tag name="EMFCHILD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0.357143"/>
  <p:tag name="LATEXADDIN" val="\documentclass{article}&#10;\usepackage{amsmath}&#10;\usepackage{braket}&#10;\pagestyle{empty}&#10;\begin{document}&#10;&#10;$\ket{+1}-\ket{-1}$&#10;&#10;\end{document}"/>
  <p:tag name="IGUANATEXSIZE" val="14"/>
  <p:tag name="IGUANATEXCURSOR" val="11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10753"/>
  <p:tag name="ORIGINALWIDTH" val="6.696458"/>
  <p:tag name="EMFCHILD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439"/>
  <p:tag name="ORIGINALWIDTH" val="3.303601"/>
  <p:tag name="EMFCHILD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2.321429"/>
  <p:tag name="EMFCHILD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464574"/>
  <p:tag name="ORIGINALWIDTH" val="6.160744"/>
  <p:tag name="EMFCHILD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0.357143"/>
  <p:tag name="EMFCHILD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58.9802"/>
  <p:tag name="ORIGINALWIDTH" val="1625.797"/>
  <p:tag name="LATEXADDIN" val="\documentclass{article}&#10;\usepackage{amsmath}&#10;\pagestyle{empty}&#10;\begin{document}&#10;&#10;$\frac{\phi}{\tau} = -(\tilde{\mathcal{B}}g_1 \mu_B \mathcal{B}_z + \tilde{\mathcal{N}}\tilde{\mathcal{E}}d_e \mathcal{E}_{eff})$&#10;&#10;&#10;\end{document}"/>
  <p:tag name="IGUANATEXSIZE" val="20"/>
  <p:tag name="IGUANATEXCURSOR" val="20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464574"/>
  <p:tag name="ORIGINALWIDTH" val="6.160744"/>
  <p:tag name="EMFCHILD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439"/>
  <p:tag name="ORIGINALWIDTH" val="3.392858"/>
  <p:tag name="EMFCHILD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2.232172"/>
  <p:tag name="EMFCHILD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0.357143"/>
  <p:tag name="LATEXADDIN" val="\documentclass{article}&#10;\usepackage{amsmath}&#10;\usepackage{braket}&#10;\pagestyle{empty}&#10;\begin{document}&#10;&#10;$\ket{+1}+\ket{-1}$&#10;&#10;\end{document}"/>
  <p:tag name="IGUANATEXSIZE" val="14"/>
  <p:tag name="IGUANATEXCURSOR" val="1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10753"/>
  <p:tag name="ORIGINALWIDTH" val="6.696458"/>
  <p:tag name="EMFCHILD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439"/>
  <p:tag name="ORIGINALWIDTH" val="3.303601"/>
  <p:tag name="EMFCHILD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2.321429"/>
  <p:tag name="EMFCHILD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410753"/>
  <p:tag name="ORIGINALWIDTH" val="6.696458"/>
  <p:tag name="EMFCHILD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0.357143"/>
  <p:tag name="EMFCHILD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464574"/>
  <p:tag name="ORIGINALWIDTH" val="6.160744"/>
  <p:tag name="EMFCHILD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98874"/>
  <p:tag name="ORIGINALWIDTH" val="70.77116"/>
  <p:tag name="LATEXADDIN" val="\documentclass{article}&#10;\usepackage{amsmath}&#10;\usepackage{braket}&#10;\pagestyle{empty}&#10;\begin{document}&#10;&#10;$\frac{1}{\sqrt{2}}(\ket{-1}+\ket{+1})$&#10;&#10;\end{document}&#10;"/>
  <p:tag name="IGUANATEXSIZE" val="20"/>
  <p:tag name="IGUANATEXCURSOR" val="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439"/>
  <p:tag name="ORIGINALWIDTH" val="3.392858"/>
  <p:tag name="EMFCHILD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98219"/>
  <p:tag name="ORIGINALWIDTH" val="2.232172"/>
  <p:tag name="EMFCHILD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9282"/>
  <p:tag name="ORIGINALWIDTH" val="0.357143"/>
  <p:tag name="LATEXADDIN" val="\documentclass{article}&#10;\usepackage{amsmath}&#10;\usepackage{braket}&#10;\pagestyle{empty}&#10;\begin{document}&#10;&#10;$\ket{+1}+\ket{-1}$&#10;&#10;\end{document}"/>
  <p:tag name="IGUANATEXSIZE" val="14"/>
  <p:tag name="IGUANATEXCURSOR" val="12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  <p:tag name="EMFCHILD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383"/>
  <p:tag name="ORIGINALWIDTH" val="6.696458"/>
  <p:tag name="EMFCHILD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383"/>
  <p:tag name="ORIGINALWIDTH" val="3.303601"/>
  <p:tag name="EMFCHILD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9282"/>
  <p:tag name="ORIGINALWIDTH" val="2.232172"/>
  <p:tag name="EMFCHILD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383"/>
  <p:tag name="ORIGINALWIDTH" val="6.696458"/>
  <p:tag name="EMFCHILD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9282"/>
  <p:tag name="ORIGINALWIDTH" val="0.4464568"/>
  <p:tag name="EMFCHILD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0.4464011"/>
  <p:tag name="ORIGINALWIDTH" val="6.160744"/>
  <p:tag name="EMFCHILD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.321383"/>
  <p:tag name="ORIGINALWIDTH" val="3.392858"/>
  <p:tag name="EMFCHILD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.98874"/>
  <p:tag name="ORIGINALWIDTH" val="105.8547"/>
  <p:tag name="LATEXADDIN" val="\documentclass{article}&#10;\usepackage{amsmath}&#10;\usepackage{braket}&#10;\pagestyle{empty}&#10;\begin{document}&#10;&#10;$\frac{1}{\sqrt{2}}(e^{i\phi}\ket{-1}+e^{-i\phi}\ket{+1})$&#10;&#10;\end{document}&#10;"/>
  <p:tag name="IGUANATEXSIZE" val="20"/>
  <p:tag name="IGUANATEXCURSOR" val="14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.89282"/>
  <p:tag name="ORIGINALWIDTH" val="2.232172"/>
  <p:tag name="EMFCHILD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45275</TotalTime>
  <Words>1214</Words>
  <Application>Microsoft Office PowerPoint</Application>
  <PresentationFormat>Custom</PresentationFormat>
  <Paragraphs>137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Adobe Kaiti Std R</vt:lpstr>
      <vt:lpstr>Adobee Garamond Pro Bold</vt:lpstr>
      <vt:lpstr>Arial</vt:lpstr>
      <vt:lpstr>Calibri</vt:lpstr>
      <vt:lpstr>Cambria Math</vt:lpstr>
      <vt:lpstr>cmr12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</dc:creator>
  <cp:lastModifiedBy>ACME</cp:lastModifiedBy>
  <cp:revision>1243</cp:revision>
  <cp:lastPrinted>2017-06-02T19:33:31Z</cp:lastPrinted>
  <dcterms:created xsi:type="dcterms:W3CDTF">2013-05-26T20:46:56Z</dcterms:created>
  <dcterms:modified xsi:type="dcterms:W3CDTF">2021-05-31T19:53:16Z</dcterms:modified>
</cp:coreProperties>
</file>