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4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DFF"/>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7315" autoAdjust="0"/>
    <p:restoredTop sz="95558" autoAdjust="0"/>
  </p:normalViewPr>
  <p:slideViewPr>
    <p:cSldViewPr snapToGrid="0">
      <p:cViewPr>
        <p:scale>
          <a:sx n="33" d="100"/>
          <a:sy n="33" d="100"/>
        </p:scale>
        <p:origin x="30" y="-1014"/>
      </p:cViewPr>
      <p:guideLst>
        <p:guide orient="horz" pos="10368"/>
        <p:guide pos="14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6/2/2017</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02/06/2017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02/06/2017</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image" Target="../media/image20.png"/><Relationship Id="rId345" Type="http://schemas.openxmlformats.org/officeDocument/2006/relationships/image" Target="../media/image37.png"/><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image" Target="../media/image7.png"/><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image" Target="../media/image13.png"/><Relationship Id="rId335" Type="http://schemas.openxmlformats.org/officeDocument/2006/relationships/image" Target="../media/image33.png"/><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325" Type="http://schemas.openxmlformats.org/officeDocument/2006/relationships/image" Target="../media/image21.png"/><Relationship Id="rId346" Type="http://schemas.openxmlformats.org/officeDocument/2006/relationships/image" Target="../media/image38.svg"/><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image" Target="../media/image8.png"/><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315" Type="http://schemas.openxmlformats.org/officeDocument/2006/relationships/image" Target="../media/image14.png"/><Relationship Id="rId336" Type="http://schemas.openxmlformats.org/officeDocument/2006/relationships/image" Target="../media/image27.emf"/><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8" Type="http://schemas.openxmlformats.org/officeDocument/2006/relationships/tags" Target="../tags/tag238.xml"/><Relationship Id="rId23" Type="http://schemas.openxmlformats.org/officeDocument/2006/relationships/tags" Target="../tags/tag23.xml"/><Relationship Id="rId119" Type="http://schemas.openxmlformats.org/officeDocument/2006/relationships/tags" Target="../tags/tag119.xml"/><Relationship Id="rId326" Type="http://schemas.openxmlformats.org/officeDocument/2006/relationships/image" Target="../media/image22.png"/><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image" Target="../media/image9.png"/><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16" Type="http://schemas.openxmlformats.org/officeDocument/2006/relationships/image" Target="../media/image15.png"/><Relationship Id="rId337" Type="http://schemas.openxmlformats.org/officeDocument/2006/relationships/image" Target="../media/image28.emf"/><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image" Target="../media/image100.png"/><Relationship Id="rId332" Type="http://schemas.openxmlformats.org/officeDocument/2006/relationships/image" Target="../media/image26.jpeg"/><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183" Type="http://schemas.openxmlformats.org/officeDocument/2006/relationships/tags" Target="../tags/tag183.xml"/><Relationship Id="rId213" Type="http://schemas.openxmlformats.org/officeDocument/2006/relationships/tags" Target="../tags/tag213.xml"/><Relationship Id="rId218" Type="http://schemas.openxmlformats.org/officeDocument/2006/relationships/tags" Target="../tags/tag218.xml"/><Relationship Id="rId234" Type="http://schemas.openxmlformats.org/officeDocument/2006/relationships/tags" Target="../tags/tag234.xml"/><Relationship Id="rId239" Type="http://schemas.openxmlformats.org/officeDocument/2006/relationships/slideLayout" Target="../slideLayouts/slideLayout1.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22" Type="http://schemas.openxmlformats.org/officeDocument/2006/relationships/image" Target="../media/image18.png"/><Relationship Id="rId327" Type="http://schemas.openxmlformats.org/officeDocument/2006/relationships/image" Target="../media/image23.svg"/><Relationship Id="rId343" Type="http://schemas.openxmlformats.org/officeDocument/2006/relationships/image" Target="../media/image35.png"/><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199" Type="http://schemas.openxmlformats.org/officeDocument/2006/relationships/tags" Target="../tags/tag199.xml"/><Relationship Id="rId203" Type="http://schemas.openxmlformats.org/officeDocument/2006/relationships/tags" Target="../tags/tag203.xml"/><Relationship Id="rId208" Type="http://schemas.openxmlformats.org/officeDocument/2006/relationships/tags" Target="../tags/tag208.xml"/><Relationship Id="rId229" Type="http://schemas.openxmlformats.org/officeDocument/2006/relationships/tags" Target="../tags/tag229.xml"/><Relationship Id="rId19" Type="http://schemas.openxmlformats.org/officeDocument/2006/relationships/tags" Target="../tags/tag19.xml"/><Relationship Id="rId224" Type="http://schemas.openxmlformats.org/officeDocument/2006/relationships/tags" Target="../tags/tag224.xml"/><Relationship Id="rId240" Type="http://schemas.openxmlformats.org/officeDocument/2006/relationships/notesSlide" Target="../notesSlides/notesSlide1.xml"/><Relationship Id="rId245" Type="http://schemas.openxmlformats.org/officeDocument/2006/relationships/image" Target="../media/image5.png"/><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image" Target="../media/image11.png"/><Relationship Id="rId317" Type="http://schemas.openxmlformats.org/officeDocument/2006/relationships/image" Target="../media/image16.png"/><Relationship Id="rId333" Type="http://schemas.openxmlformats.org/officeDocument/2006/relationships/image" Target="../media/image29.png"/><Relationship Id="rId338" Type="http://schemas.openxmlformats.org/officeDocument/2006/relationships/image" Target="../media/image29.JP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189" Type="http://schemas.openxmlformats.org/officeDocument/2006/relationships/tags" Target="../tags/tag189.xml"/><Relationship Id="rId219" Type="http://schemas.openxmlformats.org/officeDocument/2006/relationships/tags" Target="../tags/tag219.xml"/><Relationship Id="rId3" Type="http://schemas.openxmlformats.org/officeDocument/2006/relationships/tags" Target="../tags/tag3.xml"/><Relationship Id="rId214" Type="http://schemas.openxmlformats.org/officeDocument/2006/relationships/tags" Target="../tags/tag214.xml"/><Relationship Id="rId230" Type="http://schemas.openxmlformats.org/officeDocument/2006/relationships/tags" Target="../tags/tag230.xml"/><Relationship Id="rId235" Type="http://schemas.openxmlformats.org/officeDocument/2006/relationships/tags" Target="../tags/tag235.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23" Type="http://schemas.openxmlformats.org/officeDocument/2006/relationships/image" Target="../media/image19.png"/><Relationship Id="rId328" Type="http://schemas.openxmlformats.org/officeDocument/2006/relationships/image" Target="../media/image24.png"/><Relationship Id="rId344" Type="http://schemas.openxmlformats.org/officeDocument/2006/relationships/image" Target="../media/image36.svg"/><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79" Type="http://schemas.openxmlformats.org/officeDocument/2006/relationships/tags" Target="../tags/tag179.xml"/><Relationship Id="rId195" Type="http://schemas.openxmlformats.org/officeDocument/2006/relationships/tags" Target="../tags/tag195.xml"/><Relationship Id="rId209" Type="http://schemas.openxmlformats.org/officeDocument/2006/relationships/tags" Target="../tags/tag209.xml"/><Relationship Id="rId190" Type="http://schemas.openxmlformats.org/officeDocument/2006/relationships/tags" Target="../tags/tag190.xml"/><Relationship Id="rId204" Type="http://schemas.openxmlformats.org/officeDocument/2006/relationships/tags" Target="../tags/tag204.xml"/><Relationship Id="rId220" Type="http://schemas.openxmlformats.org/officeDocument/2006/relationships/tags" Target="../tags/tag220.xml"/><Relationship Id="rId225" Type="http://schemas.openxmlformats.org/officeDocument/2006/relationships/tags" Target="../tags/tag225.xml"/><Relationship Id="rId241" Type="http://schemas.openxmlformats.org/officeDocument/2006/relationships/image" Target="../media/image1.png"/><Relationship Id="rId246" Type="http://schemas.openxmlformats.org/officeDocument/2006/relationships/image" Target="../media/image6.svg"/><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image" Target="../media/image12.tiff"/><Relationship Id="rId318" Type="http://schemas.openxmlformats.org/officeDocument/2006/relationships/image" Target="../media/image17.png"/><Relationship Id="rId339" Type="http://schemas.openxmlformats.org/officeDocument/2006/relationships/image" Target="../media/image30.png"/><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tags" Target="../tags/tag169.xml"/><Relationship Id="rId185" Type="http://schemas.openxmlformats.org/officeDocument/2006/relationships/tags" Target="../tags/tag185.xml"/><Relationship Id="rId334" Type="http://schemas.openxmlformats.org/officeDocument/2006/relationships/image" Target="../media/image28.png"/><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10" Type="http://schemas.openxmlformats.org/officeDocument/2006/relationships/tags" Target="../tags/tag210.xml"/><Relationship Id="rId215" Type="http://schemas.openxmlformats.org/officeDocument/2006/relationships/tags" Target="../tags/tag215.xml"/><Relationship Id="rId236" Type="http://schemas.openxmlformats.org/officeDocument/2006/relationships/tags" Target="../tags/tag236.xml"/><Relationship Id="rId26" Type="http://schemas.openxmlformats.org/officeDocument/2006/relationships/tags" Target="../tags/tag26.xml"/><Relationship Id="rId231" Type="http://schemas.openxmlformats.org/officeDocument/2006/relationships/tags" Target="../tags/tag231.xml"/><Relationship Id="rId329" Type="http://schemas.openxmlformats.org/officeDocument/2006/relationships/image" Target="../media/image25.png"/><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image" Target="../media/image31.png"/><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image" Target="../media/image2.svg"/><Relationship Id="rId319" Type="http://schemas.openxmlformats.org/officeDocument/2006/relationships/image" Target="../media/image150.png"/><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image" Target="../media/image250.png"/><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309" Type="http://schemas.openxmlformats.org/officeDocument/2006/relationships/image" Target="../media/image80.png"/><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image" Target="../media/image160.png"/><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image" Target="../media/image32.png"/><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image" Target="../media/image3.png"/><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image" Target="../media/image10.png"/><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image" Target="../media/image25.jpeg"/><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image" Target="../media/image170.png"/><Relationship Id="rId342" Type="http://schemas.openxmlformats.org/officeDocument/2006/relationships/image" Target="../media/image34.png"/><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 name="Graphic 1215"/>
          <p:cNvPicPr>
            <a:picLocks noChangeAspect="1"/>
          </p:cNvPicPr>
          <p:nvPr/>
        </p:nvPicPr>
        <p:blipFill>
          <a:blip r:embed="rId241">
            <a:extLst>
              <a:ext uri="{96DAC541-7B7A-43D3-8B79-37D633B846F1}">
                <asvg:svgBlip xmlns:asvg="http://schemas.microsoft.com/office/drawing/2016/SVG/main" r:embed="rId242"/>
              </a:ext>
            </a:extLst>
          </a:blip>
          <a:stretch>
            <a:fillRect/>
          </a:stretch>
        </p:blipFill>
        <p:spPr>
          <a:xfrm>
            <a:off x="29646722" y="21281087"/>
            <a:ext cx="3838989" cy="2208734"/>
          </a:xfrm>
          <a:prstGeom prst="rect">
            <a:avLst/>
          </a:prstGeom>
        </p:spPr>
      </p:pic>
      <p:pic>
        <p:nvPicPr>
          <p:cNvPr id="218" name="Graphic 217"/>
          <p:cNvPicPr>
            <a:picLocks noChangeAspect="1"/>
          </p:cNvPicPr>
          <p:nvPr/>
        </p:nvPicPr>
        <p:blipFill>
          <a:blip r:embed="rId243">
            <a:extLst>
              <a:ext uri="{96DAC541-7B7A-43D3-8B79-37D633B846F1}">
                <asvg:svgBlip xmlns:asvg="http://schemas.microsoft.com/office/drawing/2016/SVG/main" r:embed="rId244"/>
              </a:ext>
            </a:extLst>
          </a:blip>
          <a:stretch>
            <a:fillRect/>
          </a:stretch>
        </p:blipFill>
        <p:spPr>
          <a:xfrm>
            <a:off x="4485157" y="27675053"/>
            <a:ext cx="5299648" cy="2393389"/>
          </a:xfrm>
          <a:prstGeom prst="rect">
            <a:avLst/>
          </a:prstGeom>
        </p:spPr>
      </p:pic>
      <p:pic>
        <p:nvPicPr>
          <p:cNvPr id="217" name="Graphic 216"/>
          <p:cNvPicPr>
            <a:picLocks noChangeAspect="1"/>
          </p:cNvPicPr>
          <p:nvPr/>
        </p:nvPicPr>
        <p:blipFill>
          <a:blip r:embed="rId245">
            <a:extLst>
              <a:ext uri="{96DAC541-7B7A-43D3-8B79-37D633B846F1}">
                <asvg:svgBlip xmlns:asvg="http://schemas.microsoft.com/office/drawing/2016/SVG/main" r:embed="rId246"/>
              </a:ext>
            </a:extLst>
          </a:blip>
          <a:stretch>
            <a:fillRect/>
          </a:stretch>
        </p:blipFill>
        <p:spPr>
          <a:xfrm>
            <a:off x="40090032" y="11408574"/>
            <a:ext cx="4741998" cy="3751226"/>
          </a:xfrm>
          <a:prstGeom prst="rect">
            <a:avLst/>
          </a:prstGeom>
        </p:spPr>
      </p:pic>
      <p:pic>
        <p:nvPicPr>
          <p:cNvPr id="54" name="Picture 53"/>
          <p:cNvPicPr>
            <a:picLocks noChangeAspect="1"/>
          </p:cNvPicPr>
          <p:nvPr/>
        </p:nvPicPr>
        <p:blipFill>
          <a:blip r:embed="rId247" cstate="print">
            <a:extLst>
              <a:ext uri="{28A0092B-C50C-407E-A947-70E740481C1C}">
                <a14:useLocalDpi xmlns:a14="http://schemas.microsoft.com/office/drawing/2010/main" val="0"/>
              </a:ext>
            </a:extLst>
          </a:blip>
          <a:stretch>
            <a:fillRect/>
          </a:stretch>
        </p:blipFill>
        <p:spPr>
          <a:xfrm>
            <a:off x="840986" y="6761081"/>
            <a:ext cx="5493133" cy="4092618"/>
          </a:xfrm>
          <a:prstGeom prst="rect">
            <a:avLst/>
          </a:prstGeom>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0" y="167706"/>
            <a:ext cx="46657925" cy="3631763"/>
          </a:xfrm>
          <a:prstGeom prst="rect">
            <a:avLst/>
          </a:prstGeom>
          <a:noFill/>
        </p:spPr>
        <p:txBody>
          <a:bodyPr wrap="square" rtlCol="0">
            <a:spAutoFit/>
          </a:bodyPr>
          <a:lstStyle/>
          <a:p>
            <a:pPr algn="ctr"/>
            <a:r>
              <a:rPr lang="en-US" b="1" dirty="0"/>
              <a:t>Progress Towards an Order of Magnitude Improvement on </a:t>
            </a:r>
          </a:p>
          <a:p>
            <a:pPr algn="ctr"/>
            <a:r>
              <a:rPr lang="en-US" b="1" dirty="0"/>
              <a:t>the Measurement of the Electron Electric Dipole Moment</a:t>
            </a:r>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62812"/>
            <a:ext cx="46657925" cy="1015663"/>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Daniel Ang,</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Zack Lasner,</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Cristian Panda,</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Adam West,</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Elizabeth P. West,</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Xing Wu</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University</a:t>
            </a: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248" cstate="print">
            <a:extLst>
              <a:ext uri="{28A0092B-C50C-407E-A947-70E740481C1C}">
                <a14:useLocalDpi xmlns:a14="http://schemas.microsoft.com/office/drawing/2010/main" val="0"/>
              </a:ext>
            </a:extLst>
          </a:blip>
          <a:srcRect/>
          <a:stretch>
            <a:fillRect/>
          </a:stretch>
        </p:blipFill>
        <p:spPr bwMode="auto">
          <a:xfrm>
            <a:off x="2609278" y="289694"/>
            <a:ext cx="2314436"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249" cstate="print">
            <a:extLst>
              <a:ext uri="{28A0092B-C50C-407E-A947-70E740481C1C}">
                <a14:useLocalDpi xmlns:a14="http://schemas.microsoft.com/office/drawing/2010/main"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450492" y="41251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63" name="TextBox 162"/>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164" name="Rectangle 163"/>
          <p:cNvSpPr/>
          <p:nvPr/>
        </p:nvSpPr>
        <p:spPr>
          <a:xfrm>
            <a:off x="7419202" y="4947249"/>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mc:AlternateContent xmlns:mc="http://schemas.openxmlformats.org/markup-compatibility/2006" xmlns:a14="http://schemas.microsoft.com/office/drawing/2010/main">
        <mc:Choice Requires="a14">
          <p:sp>
            <p:nvSpPr>
              <p:cNvPr id="195" name="TextBox 194"/>
              <p:cNvSpPr txBox="1"/>
              <p:nvPr/>
            </p:nvSpPr>
            <p:spPr>
              <a:xfrm>
                <a:off x="53372" y="5434216"/>
                <a:ext cx="3487723" cy="565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𝑑</m:t>
                          </m:r>
                        </m:sub>
                      </m:sSub>
                      <m:r>
                        <a:rPr lang="en-US" sz="3200" i="1">
                          <a:latin typeface="Cambria Math" panose="02040503050406030204" pitchFamily="18" charset="0"/>
                        </a:rPr>
                        <m:t>=−</m:t>
                      </m:r>
                      <m:sSub>
                        <m:sSubPr>
                          <m:ctrlPr>
                            <a:rPr lang="en-US" sz="3200" b="0" i="1" smtClean="0">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𝑑</m:t>
                              </m:r>
                            </m:e>
                          </m:acc>
                        </m:e>
                        <m:sub>
                          <m:r>
                            <a:rPr lang="en-US" sz="3200" b="0" i="1" smtClean="0">
                              <a:latin typeface="Cambria Math" panose="02040503050406030204" pitchFamily="18" charset="0"/>
                            </a:rPr>
                            <m:t>𝑒</m:t>
                          </m:r>
                        </m:sub>
                      </m:sSub>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ea typeface="Cambria Math" panose="02040503050406030204" pitchFamily="18" charset="0"/>
                            </a:rPr>
                            <m:t>ℇ</m:t>
                          </m:r>
                        </m:e>
                      </m:acc>
                    </m:oMath>
                  </m:oMathPara>
                </a14:m>
                <a:endParaRPr lang="en-US" sz="3200" dirty="0"/>
              </a:p>
            </p:txBody>
          </p:sp>
        </mc:Choice>
        <mc:Fallback xmlns="">
          <p:sp>
            <p:nvSpPr>
              <p:cNvPr id="195" name="TextBox 194"/>
              <p:cNvSpPr txBox="1">
                <a:spLocks noRot="1" noChangeAspect="1" noMove="1" noResize="1" noEditPoints="1" noAdjustHandles="1" noChangeArrowheads="1" noChangeShapeType="1" noTextEdit="1"/>
              </p:cNvSpPr>
              <p:nvPr/>
            </p:nvSpPr>
            <p:spPr>
              <a:xfrm>
                <a:off x="53372" y="5434216"/>
                <a:ext cx="3487723" cy="565348"/>
              </a:xfrm>
              <a:prstGeom prst="rect">
                <a:avLst/>
              </a:prstGeom>
              <a:blipFill>
                <a:blip r:embed="rId309"/>
                <a:stretch>
                  <a:fillRect/>
                </a:stretch>
              </a:blipFill>
            </p:spPr>
            <p:txBody>
              <a:bodyPr/>
              <a:lstStyle/>
              <a:p>
                <a:r>
                  <a:rPr lang="en-US">
                    <a:noFill/>
                  </a:rPr>
                  <a:t> </a:t>
                </a:r>
              </a:p>
            </p:txBody>
          </p:sp>
        </mc:Fallback>
      </mc:AlternateContent>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310" cstate="print">
              <a:extLst>
                <a:ext uri="{28A0092B-C50C-407E-A947-70E740481C1C}">
                  <a14:useLocalDpi xmlns:a14="http://schemas.microsoft.com/office/drawing/2010/main"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mc:AlternateContent xmlns:mc="http://schemas.openxmlformats.org/markup-compatibility/2006" xmlns:a14="http://schemas.microsoft.com/office/drawing/2010/main">
        <mc:Choice Requires="a14">
          <p:sp>
            <p:nvSpPr>
              <p:cNvPr id="260" name="TextBox 259"/>
              <p:cNvSpPr txBox="1"/>
              <p:nvPr/>
            </p:nvSpPr>
            <p:spPr>
              <a:xfrm>
                <a:off x="6744190" y="11543515"/>
                <a:ext cx="6308060" cy="4207690"/>
              </a:xfrm>
              <a:prstGeom prst="rect">
                <a:avLst/>
              </a:prstGeom>
              <a:noFill/>
            </p:spPr>
            <p:txBody>
              <a:bodyPr wrap="square" rtlCol="0">
                <a:spAutoFit/>
              </a:bodyPr>
              <a:lstStyle/>
              <a:p>
                <a:pPr>
                  <a:spcBef>
                    <a:spcPts val="600"/>
                  </a:spcBef>
                </a:pPr>
                <a:r>
                  <a:rPr lang="en-US" sz="2200" dirty="0">
                    <a:latin typeface="Adobe Kaiti Std R" panose="02020400000000000000" pitchFamily="18" charset="-128"/>
                    <a:ea typeface="Adobe Kaiti Std R" panose="02020400000000000000" pitchFamily="18" charset="-128"/>
                  </a:rPr>
                  <a:t>Effective electric field </a:t>
                </a:r>
                <a14:m>
                  <m:oMath xmlns:m="http://schemas.openxmlformats.org/officeDocument/2006/math">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ℇ</m:t>
                        </m:r>
                      </m:e>
                      <m:sub>
                        <m:r>
                          <a:rPr lang="en-US" sz="2200" i="1">
                            <a:latin typeface="Cambria Math" panose="02040503050406030204" pitchFamily="18" charset="0"/>
                            <a:ea typeface="Cambria Math" panose="02040503050406030204" pitchFamily="18" charset="0"/>
                          </a:rPr>
                          <m:t>𝑒𝑓𝑓</m:t>
                        </m:r>
                      </m:sub>
                    </m:sSub>
                  </m:oMath>
                </a14:m>
                <a:r>
                  <a:rPr lang="en-US" sz="2200" dirty="0">
                    <a:latin typeface="Adobe Kaiti Std R" panose="02020400000000000000" pitchFamily="18" charset="-128"/>
                    <a:ea typeface="Adobe Kaiti Std R" panose="02020400000000000000" pitchFamily="18" charset="-128"/>
                    <a:cs typeface="Times New Roman"/>
                  </a:rPr>
                  <a:t>: ~80 GV/cm</a:t>
                </a: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Precession time </a:t>
                </a:r>
                <a14:m>
                  <m:oMath xmlns:m="http://schemas.openxmlformats.org/officeDocument/2006/math">
                    <m:r>
                      <a:rPr lang="en-US" sz="2200" i="1">
                        <a:latin typeface="Cambria Math" panose="02040503050406030204" pitchFamily="18" charset="0"/>
                        <a:ea typeface="Cambria Math" panose="02040503050406030204" pitchFamily="18" charset="0"/>
                        <a:cs typeface="Times New Roman"/>
                      </a:rPr>
                      <m:t>𝜏</m:t>
                    </m:r>
                  </m:oMath>
                </a14:m>
                <a:r>
                  <a:rPr lang="en-US" sz="2200" dirty="0">
                    <a:latin typeface="Adobe Kaiti Std R" panose="02020400000000000000" pitchFamily="18" charset="-128"/>
                    <a:ea typeface="Adobe Kaiti Std R" panose="02020400000000000000" pitchFamily="18" charset="-128"/>
                    <a:cs typeface="Times New Roman"/>
                  </a:rPr>
                  <a:t>: ~1 </a:t>
                </a:r>
                <a:r>
                  <a:rPr lang="en-US" sz="2200" dirty="0" err="1">
                    <a:latin typeface="Adobe Kaiti Std R" panose="02020400000000000000" pitchFamily="18" charset="-128"/>
                    <a:ea typeface="Adobe Kaiti Std R" panose="02020400000000000000" pitchFamily="18" charset="-128"/>
                    <a:cs typeface="Times New Roman"/>
                  </a:rPr>
                  <a:t>ms</a:t>
                </a:r>
                <a:endParaRPr lang="en-US" sz="2200" dirty="0">
                  <a:latin typeface="Adobe Kaiti Std R" panose="02020400000000000000" pitchFamily="18" charset="-128"/>
                  <a:ea typeface="Adobe Kaiti Std R" panose="02020400000000000000" pitchFamily="18" charset="-128"/>
                  <a:cs typeface="Times New Roman"/>
                </a:endParaRP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Measurement contrast </a:t>
                </a:r>
                <a14:m>
                  <m:oMath xmlns:m="http://schemas.openxmlformats.org/officeDocument/2006/math">
                    <m:r>
                      <a:rPr lang="en-US" sz="2200" i="1">
                        <a:latin typeface="Cambria Math" panose="02040503050406030204" pitchFamily="18" charset="0"/>
                        <a:ea typeface="Adobe Kaiti Std R" panose="02020400000000000000" pitchFamily="18" charset="-128"/>
                        <a:cs typeface="Times New Roman"/>
                      </a:rPr>
                      <m:t>𝐶</m:t>
                    </m:r>
                  </m:oMath>
                </a14:m>
                <a:r>
                  <a:rPr lang="en-US" sz="2200" dirty="0">
                    <a:latin typeface="Adobe Kaiti Std R" panose="02020400000000000000" pitchFamily="18" charset="-128"/>
                    <a:ea typeface="Adobe Kaiti Std R" panose="02020400000000000000" pitchFamily="18" charset="-128"/>
                  </a:rPr>
                  <a:t>: ~0.95</a:t>
                </a: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Integration time </a:t>
                </a:r>
                <a14:m>
                  <m:oMath xmlns:m="http://schemas.openxmlformats.org/officeDocument/2006/math">
                    <m:r>
                      <a:rPr lang="en-US" sz="2200" i="1">
                        <a:latin typeface="Cambria Math" panose="02040503050406030204" pitchFamily="18" charset="0"/>
                        <a:ea typeface="Adobe Kaiti Std R" panose="02020400000000000000" pitchFamily="18" charset="-128"/>
                      </a:rPr>
                      <m:t>𝑇</m:t>
                    </m:r>
                  </m:oMath>
                </a14:m>
                <a:r>
                  <a:rPr lang="en-US" sz="2200" dirty="0">
                    <a:latin typeface="Adobe Kaiti Std R" panose="02020400000000000000" pitchFamily="18" charset="-128"/>
                    <a:ea typeface="Adobe Kaiti Std R" panose="02020400000000000000" pitchFamily="18" charset="-128"/>
                    <a:cs typeface="Times New Roman"/>
                  </a:rPr>
                  <a:t>: set at ~340 hours</a:t>
                </a: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(Detected) molecule flux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𝑛</m:t>
                        </m:r>
                      </m:e>
                    </m:acc>
                  </m:oMath>
                </a14:m>
                <a:r>
                  <a:rPr lang="en-US" sz="2200" dirty="0">
                    <a:latin typeface="Adobe Kaiti Std R" panose="02020400000000000000" pitchFamily="18" charset="-128"/>
                    <a:ea typeface="Adobe Kaiti Std R" panose="02020400000000000000" pitchFamily="18" charset="-128"/>
                    <a:cs typeface="Times New Roman"/>
                  </a:rPr>
                  <a:t>:</a:t>
                </a:r>
                <a:br>
                  <a:rPr lang="en-US" sz="2200" dirty="0">
                    <a:latin typeface="Adobe Kaiti Std R" panose="02020400000000000000" pitchFamily="18" charset="-128"/>
                    <a:ea typeface="Adobe Kaiti Std R" panose="02020400000000000000" pitchFamily="18" charset="-128"/>
                    <a:cs typeface="Times New Roman"/>
                  </a:rPr>
                </a:br>
                <a:r>
                  <a:rPr lang="en-US" sz="2200" dirty="0">
                    <a:latin typeface="Adobe Kaiti Std R" panose="02020400000000000000" pitchFamily="18" charset="-128"/>
                    <a:ea typeface="Adobe Kaiti Std R" panose="02020400000000000000" pitchFamily="18" charset="-128"/>
                    <a:cs typeface="Times New Roman"/>
                  </a:rPr>
                  <a:t>ACME I: ~ </a:t>
                </a:r>
                <a14:m>
                  <m:oMath xmlns:m="http://schemas.openxmlformats.org/officeDocument/2006/math">
                    <m:r>
                      <a:rPr lang="en-US" sz="2200" i="1">
                        <a:latin typeface="Cambria Math" panose="02040503050406030204" pitchFamily="18" charset="0"/>
                        <a:ea typeface="Adobe Kaiti Std R" panose="02020400000000000000" pitchFamily="18" charset="-128"/>
                      </a:rPr>
                      <m:t>3</m:t>
                    </m:r>
                    <m:r>
                      <a:rPr lang="en-US" sz="2200" i="1">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4</m:t>
                        </m:r>
                      </m:sup>
                    </m:sSup>
                    <m:r>
                      <a:rPr lang="en-US" sz="2200" b="0" i="1" smtClean="0">
                        <a:latin typeface="Cambria Math" panose="02040503050406030204" pitchFamily="18" charset="0"/>
                        <a:ea typeface="Cambria Math" panose="02040503050406030204" pitchFamily="18" charset="0"/>
                      </a:rPr>
                      <m:t> </m:t>
                    </m:r>
                    <m:sSup>
                      <m:sSupPr>
                        <m:ctrlPr>
                          <a:rPr lang="en-US" sz="2200" b="0" i="1" smtClean="0">
                            <a:latin typeface="Cambria Math" panose="02040503050406030204" pitchFamily="18" charset="0"/>
                            <a:ea typeface="Cambria Math" panose="02040503050406030204" pitchFamily="18" charset="0"/>
                          </a:rPr>
                        </m:ctrlPr>
                      </m:sSupPr>
                      <m:e>
                        <m:r>
                          <m:rPr>
                            <m:sty m:val="p"/>
                          </m:rPr>
                          <a:rPr lang="en-US" sz="2200" b="0" i="0" smtClean="0">
                            <a:latin typeface="Cambria Math" panose="02040503050406030204" pitchFamily="18" charset="0"/>
                            <a:ea typeface="Cambria Math" panose="02040503050406030204" pitchFamily="18" charset="0"/>
                          </a:rPr>
                          <m:t>s</m:t>
                        </m:r>
                      </m:e>
                      <m:sup>
                        <m:r>
                          <a:rPr lang="en-US" sz="2200" b="0" i="1" smtClean="0">
                            <a:latin typeface="Cambria Math" panose="02040503050406030204" pitchFamily="18" charset="0"/>
                            <a:ea typeface="Cambria Math" panose="02040503050406030204" pitchFamily="18" charset="0"/>
                          </a:rPr>
                          <m:t>−1</m:t>
                        </m:r>
                      </m:sup>
                    </m:sSup>
                  </m:oMath>
                </a14:m>
                <a:br>
                  <a:rPr lang="en-US" sz="2200" dirty="0">
                    <a:latin typeface="Adobe Kaiti Std R" panose="02020400000000000000" pitchFamily="18" charset="-128"/>
                    <a:ea typeface="Adobe Kaiti Std R" panose="02020400000000000000" pitchFamily="18" charset="-128"/>
                    <a:cs typeface="Times New Roman"/>
                  </a:rPr>
                </a:br>
                <a:r>
                  <a:rPr lang="en-US" sz="2200" dirty="0">
                    <a:latin typeface="Adobe Kaiti Std R" panose="02020400000000000000" pitchFamily="18" charset="-128"/>
                    <a:ea typeface="Adobe Kaiti Std R" panose="02020400000000000000" pitchFamily="18" charset="-128"/>
                    <a:cs typeface="Times New Roman"/>
                  </a:rPr>
                  <a:t>ACME II: ~ </a:t>
                </a:r>
                <a14:m>
                  <m:oMath xmlns:m="http://schemas.openxmlformats.org/officeDocument/2006/math">
                    <m:r>
                      <a:rPr lang="en-US" sz="2200">
                        <a:latin typeface="Cambria Math" panose="02040503050406030204" pitchFamily="18" charset="0"/>
                        <a:ea typeface="Adobe Kaiti Std R" panose="02020400000000000000" pitchFamily="18" charset="-128"/>
                      </a:rPr>
                      <m:t>1</m:t>
                    </m:r>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7</m:t>
                        </m:r>
                      </m:sup>
                    </m:sSup>
                    <m:r>
                      <a:rPr lang="en-US" sz="2200" i="1">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ea typeface="Cambria Math" panose="02040503050406030204" pitchFamily="18" charset="0"/>
                          </a:rPr>
                        </m:ctrlPr>
                      </m:sSupPr>
                      <m:e>
                        <m:r>
                          <m:rPr>
                            <m:sty m:val="p"/>
                          </m:rPr>
                          <a:rPr lang="en-US" sz="2200">
                            <a:latin typeface="Cambria Math" panose="02040503050406030204" pitchFamily="18" charset="0"/>
                            <a:ea typeface="Cambria Math" panose="02040503050406030204" pitchFamily="18" charset="0"/>
                          </a:rPr>
                          <m:t>s</m:t>
                        </m:r>
                      </m:e>
                      <m:sup>
                        <m:r>
                          <a:rPr lang="en-US" sz="2200" i="1">
                            <a:latin typeface="Cambria Math" panose="02040503050406030204" pitchFamily="18" charset="0"/>
                            <a:ea typeface="Cambria Math" panose="02040503050406030204" pitchFamily="18" charset="0"/>
                          </a:rPr>
                          <m:t>−1</m:t>
                        </m:r>
                      </m:sup>
                    </m:sSup>
                  </m:oMath>
                </a14:m>
                <a:endParaRPr lang="en-US" sz="2200" baseline="30000" dirty="0">
                  <a:latin typeface="Adobe Kaiti Std R" panose="02020400000000000000" pitchFamily="18" charset="-128"/>
                  <a:ea typeface="Adobe Kaiti Std R" panose="02020400000000000000" pitchFamily="18" charset="-128"/>
                  <a:cs typeface="Times New Roman"/>
                </a:endParaRP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ACME I result: </a:t>
                </a:r>
                <a14:m>
                  <m:oMath xmlns:m="http://schemas.openxmlformats.org/officeDocument/2006/math">
                    <m:sSub>
                      <m:sSubPr>
                        <m:ctrlPr>
                          <a:rPr lang="en-US" sz="2200" i="1">
                            <a:latin typeface="Cambria Math" panose="02040503050406030204" pitchFamily="18" charset="0"/>
                            <a:ea typeface="Adobe Kaiti Std R" panose="02020400000000000000" pitchFamily="18" charset="-128"/>
                            <a:cs typeface="Times New Roman"/>
                          </a:rPr>
                        </m:ctrlPr>
                      </m:sSubPr>
                      <m:e>
                        <m:r>
                          <a:rPr lang="en-US" sz="2200" i="1">
                            <a:latin typeface="Cambria Math" panose="02040503050406030204" pitchFamily="18" charset="0"/>
                            <a:ea typeface="Adobe Kaiti Std R" panose="02020400000000000000" pitchFamily="18" charset="-128"/>
                            <a:cs typeface="Times New Roman"/>
                          </a:rPr>
                          <m:t>𝑑</m:t>
                        </m:r>
                      </m:e>
                      <m:sub>
                        <m:r>
                          <a:rPr lang="en-US" sz="2200" i="1">
                            <a:latin typeface="Cambria Math" panose="02040503050406030204" pitchFamily="18" charset="0"/>
                            <a:ea typeface="Adobe Kaiti Std R" panose="02020400000000000000" pitchFamily="18" charset="-128"/>
                            <a:cs typeface="Times New Roman"/>
                          </a:rPr>
                          <m:t>𝑒</m:t>
                        </m:r>
                      </m:sub>
                    </m:sSub>
                    <m:r>
                      <a:rPr lang="en-US" sz="2200" i="1">
                        <a:latin typeface="Cambria Math" panose="02040503050406030204" pitchFamily="18" charset="0"/>
                        <a:ea typeface="Adobe Kaiti Std R" panose="02020400000000000000" pitchFamily="18" charset="-128"/>
                        <a:cs typeface="Times New Roman"/>
                      </a:rPr>
                      <m:t>=</m:t>
                    </m:r>
                    <m:sSup>
                      <m:sSupPr>
                        <m:ctrlPr>
                          <a:rPr lang="en-US" sz="2200" i="1">
                            <a:latin typeface="Cambria Math" panose="02040503050406030204" pitchFamily="18" charset="0"/>
                            <a:ea typeface="Adobe Kaiti Std R" panose="02020400000000000000" pitchFamily="18" charset="-128"/>
                            <a:cs typeface="Times New Roman"/>
                          </a:rPr>
                        </m:ctrlPr>
                      </m:sSupPr>
                      <m:e>
                        <m:r>
                          <a:rPr lang="en-US" sz="2200" i="1">
                            <a:latin typeface="Cambria Math" panose="02040503050406030204" pitchFamily="18" charset="0"/>
                            <a:ea typeface="Adobe Kaiti Std R" panose="02020400000000000000" pitchFamily="18" charset="-128"/>
                            <a:cs typeface="Times New Roman"/>
                          </a:rPr>
                          <m:t>(−2.2 </m:t>
                        </m:r>
                        <m:r>
                          <a:rPr lang="en-US" sz="2200" i="1">
                            <a:latin typeface="Cambria Math" panose="02040503050406030204" pitchFamily="18" charset="0"/>
                            <a:ea typeface="Cambria Math" panose="02040503050406030204" pitchFamily="18" charset="0"/>
                            <a:cs typeface="Times New Roman"/>
                          </a:rPr>
                          <m:t>±4.8 )×</m:t>
                        </m:r>
                        <m:r>
                          <a:rPr lang="en-US" sz="2200" i="1">
                            <a:latin typeface="Cambria Math" panose="02040503050406030204" pitchFamily="18" charset="0"/>
                            <a:ea typeface="Adobe Kaiti Std R" panose="02020400000000000000" pitchFamily="18" charset="-128"/>
                            <a:cs typeface="Times New Roman"/>
                          </a:rPr>
                          <m:t>10</m:t>
                        </m:r>
                      </m:e>
                      <m:sup>
                        <m:r>
                          <a:rPr lang="en-US" sz="2200" i="1">
                            <a:latin typeface="Cambria Math" panose="02040503050406030204" pitchFamily="18" charset="0"/>
                            <a:ea typeface="Adobe Kaiti Std R" panose="02020400000000000000" pitchFamily="18" charset="-128"/>
                            <a:cs typeface="Times New Roman"/>
                          </a:rPr>
                          <m:t>−29</m:t>
                        </m:r>
                      </m:sup>
                    </m:sSup>
                    <m:r>
                      <a:rPr lang="en-US" sz="2200">
                        <a:latin typeface="Cambria Math" panose="02040503050406030204" pitchFamily="18" charset="0"/>
                        <a:ea typeface="Adobe Kaiti Std R" panose="02020400000000000000" pitchFamily="18" charset="-128"/>
                        <a:cs typeface="Times New Roman"/>
                      </a:rPr>
                      <m:t> </m:t>
                    </m:r>
                    <m:r>
                      <m:rPr>
                        <m:sty m:val="p"/>
                      </m:rPr>
                      <a:rPr lang="en-US" sz="2200">
                        <a:latin typeface="Cambria Math" panose="02040503050406030204" pitchFamily="18" charset="0"/>
                        <a:ea typeface="Adobe Kaiti Std R" panose="02020400000000000000" pitchFamily="18" charset="-128"/>
                        <a:cs typeface="Times New Roman"/>
                      </a:rPr>
                      <m:t>e</m:t>
                    </m:r>
                    <m:r>
                      <a:rPr lang="en-US" sz="2200">
                        <a:latin typeface="Cambria Math" panose="02040503050406030204" pitchFamily="18" charset="0"/>
                        <a:ea typeface="Cambria Math" panose="02040503050406030204" pitchFamily="18" charset="0"/>
                        <a:cs typeface="Times New Roman"/>
                      </a:rPr>
                      <m:t>∙</m:t>
                    </m:r>
                    <m:r>
                      <m:rPr>
                        <m:sty m:val="p"/>
                      </m:rPr>
                      <a:rPr lang="en-US" sz="2200">
                        <a:latin typeface="Cambria Math" panose="02040503050406030204" pitchFamily="18" charset="0"/>
                        <a:ea typeface="Cambria Math" panose="02040503050406030204" pitchFamily="18" charset="0"/>
                        <a:cs typeface="Times New Roman"/>
                      </a:rPr>
                      <m:t>cm</m:t>
                    </m:r>
                  </m:oMath>
                </a14:m>
                <a:br>
                  <a:rPr lang="en-US" sz="2200" dirty="0">
                    <a:latin typeface="Adobe Kaiti Std R" panose="02020400000000000000" pitchFamily="18" charset="-128"/>
                    <a:ea typeface="Adobe Kaiti Std R" panose="02020400000000000000" pitchFamily="18" charset="-128"/>
                    <a:cs typeface="Times New Roman"/>
                  </a:rPr>
                </a:b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Cambria Math" panose="02040503050406030204" pitchFamily="18" charset="0"/>
                          <a:cs typeface="Times New Roman"/>
                        </a:rPr>
                        <m:t>⇒</m:t>
                      </m:r>
                      <m:d>
                        <m:dPr>
                          <m:begChr m:val="|"/>
                          <m:endChr m:val="|"/>
                          <m:ctrlPr>
                            <a:rPr lang="en-US" sz="2200" i="1" smtClean="0">
                              <a:latin typeface="Cambria Math" panose="02040503050406030204" pitchFamily="18" charset="0"/>
                              <a:ea typeface="Cambria Math" panose="02040503050406030204" pitchFamily="18" charset="0"/>
                              <a:cs typeface="Times New Roman"/>
                            </a:rPr>
                          </m:ctrlPr>
                        </m:dPr>
                        <m:e>
                          <m:sSub>
                            <m:sSubPr>
                              <m:ctrlPr>
                                <a:rPr lang="en-US" sz="2200" b="1" i="1">
                                  <a:latin typeface="Cambria Math" panose="02040503050406030204" pitchFamily="18" charset="0"/>
                                  <a:ea typeface="Adobe Kaiti Std R" panose="02020400000000000000" pitchFamily="18" charset="-128"/>
                                  <a:cs typeface="Times New Roman"/>
                                </a:rPr>
                              </m:ctrlPr>
                            </m:sSubPr>
                            <m:e>
                              <m:r>
                                <a:rPr lang="en-US" sz="2200" b="1" i="1">
                                  <a:latin typeface="Cambria Math" panose="02040503050406030204" pitchFamily="18" charset="0"/>
                                  <a:ea typeface="Adobe Kaiti Std R" panose="02020400000000000000" pitchFamily="18" charset="-128"/>
                                  <a:cs typeface="Times New Roman"/>
                                </a:rPr>
                                <m:t>𝒅</m:t>
                              </m:r>
                            </m:e>
                            <m:sub>
                              <m:r>
                                <a:rPr lang="en-US" sz="2200" b="1" i="1">
                                  <a:latin typeface="Cambria Math" panose="02040503050406030204" pitchFamily="18" charset="0"/>
                                  <a:ea typeface="Adobe Kaiti Std R" panose="02020400000000000000" pitchFamily="18" charset="-128"/>
                                  <a:cs typeface="Times New Roman"/>
                                </a:rPr>
                                <m:t>𝒆</m:t>
                              </m:r>
                            </m:sub>
                          </m:sSub>
                        </m:e>
                      </m:d>
                      <m:r>
                        <a:rPr lang="en-US" sz="2200" b="1" i="1" smtClean="0">
                          <a:latin typeface="Cambria Math" panose="02040503050406030204" pitchFamily="18" charset="0"/>
                          <a:ea typeface="Adobe Kaiti Std R" panose="02020400000000000000" pitchFamily="18" charset="-128"/>
                          <a:cs typeface="Times New Roman"/>
                        </a:rPr>
                        <m:t>&lt;</m:t>
                      </m:r>
                      <m:r>
                        <a:rPr lang="en-US" sz="2200" b="1" i="1" smtClean="0">
                          <a:latin typeface="Cambria Math" panose="02040503050406030204" pitchFamily="18" charset="0"/>
                          <a:ea typeface="Adobe Kaiti Std R" panose="02020400000000000000" pitchFamily="18" charset="-128"/>
                          <a:cs typeface="Times New Roman"/>
                        </a:rPr>
                        <m:t>𝟗</m:t>
                      </m:r>
                      <m:r>
                        <a:rPr lang="en-US" sz="2200" b="1" i="1" smtClean="0">
                          <a:latin typeface="Cambria Math" panose="02040503050406030204" pitchFamily="18" charset="0"/>
                          <a:ea typeface="Adobe Kaiti Std R" panose="02020400000000000000" pitchFamily="18" charset="-128"/>
                          <a:cs typeface="Times New Roman"/>
                        </a:rPr>
                        <m:t>.</m:t>
                      </m:r>
                      <m:r>
                        <a:rPr lang="en-US" sz="2200" b="1" i="1" smtClean="0">
                          <a:latin typeface="Cambria Math" panose="02040503050406030204" pitchFamily="18" charset="0"/>
                          <a:ea typeface="Adobe Kaiti Std R" panose="02020400000000000000" pitchFamily="18" charset="-128"/>
                          <a:cs typeface="Times New Roman"/>
                        </a:rPr>
                        <m:t>𝟑</m:t>
                      </m:r>
                      <m:sSup>
                        <m:sSupPr>
                          <m:ctrlPr>
                            <a:rPr lang="en-US" sz="2200" b="1" i="1">
                              <a:latin typeface="Cambria Math" panose="02040503050406030204" pitchFamily="18" charset="0"/>
                              <a:ea typeface="Adobe Kaiti Std R" panose="02020400000000000000" pitchFamily="18" charset="-128"/>
                              <a:cs typeface="Times New Roman"/>
                            </a:rPr>
                          </m:ctrlPr>
                        </m:sSupPr>
                        <m:e>
                          <m:r>
                            <a:rPr lang="en-US" sz="2200" b="1" i="1" smtClean="0">
                              <a:latin typeface="Cambria Math" panose="02040503050406030204" pitchFamily="18" charset="0"/>
                              <a:ea typeface="Adobe Kaiti Std R" panose="02020400000000000000" pitchFamily="18" charset="-128"/>
                              <a:cs typeface="Times New Roman"/>
                            </a:rPr>
                            <m:t> </m:t>
                          </m:r>
                          <m:r>
                            <a:rPr lang="en-US" sz="2200" b="1" i="1">
                              <a:latin typeface="Cambria Math" panose="02040503050406030204" pitchFamily="18" charset="0"/>
                              <a:ea typeface="Cambria Math" panose="02040503050406030204" pitchFamily="18" charset="0"/>
                              <a:cs typeface="Times New Roman"/>
                            </a:rPr>
                            <m:t>×</m:t>
                          </m:r>
                          <m:r>
                            <a:rPr lang="en-US" sz="2200" b="1" i="1">
                              <a:latin typeface="Cambria Math" panose="02040503050406030204" pitchFamily="18" charset="0"/>
                              <a:ea typeface="Adobe Kaiti Std R" panose="02020400000000000000" pitchFamily="18" charset="-128"/>
                              <a:cs typeface="Times New Roman"/>
                            </a:rPr>
                            <m:t>𝟏𝟎</m:t>
                          </m:r>
                        </m:e>
                        <m:sup>
                          <m:r>
                            <a:rPr lang="en-US" sz="2200" b="1" i="1">
                              <a:latin typeface="Cambria Math" panose="02040503050406030204" pitchFamily="18" charset="0"/>
                              <a:ea typeface="Adobe Kaiti Std R" panose="02020400000000000000" pitchFamily="18" charset="-128"/>
                              <a:cs typeface="Times New Roman"/>
                            </a:rPr>
                            <m:t>−</m:t>
                          </m:r>
                          <m:r>
                            <a:rPr lang="en-US" sz="2200" b="1" i="1" smtClean="0">
                              <a:latin typeface="Cambria Math" panose="02040503050406030204" pitchFamily="18" charset="0"/>
                              <a:ea typeface="Adobe Kaiti Std R" panose="02020400000000000000" pitchFamily="18" charset="-128"/>
                              <a:cs typeface="Times New Roman"/>
                            </a:rPr>
                            <m:t>𝟐𝟗</m:t>
                          </m:r>
                        </m:sup>
                      </m:sSup>
                      <m:r>
                        <a:rPr lang="en-US" sz="2200" b="1">
                          <a:latin typeface="Cambria Math" panose="02040503050406030204" pitchFamily="18" charset="0"/>
                          <a:ea typeface="Adobe Kaiti Std R" panose="02020400000000000000" pitchFamily="18" charset="-128"/>
                          <a:cs typeface="Times New Roman"/>
                        </a:rPr>
                        <m:t> </m:t>
                      </m:r>
                      <m:r>
                        <a:rPr lang="en-US" sz="2200" b="1" i="1">
                          <a:latin typeface="Cambria Math" panose="02040503050406030204" pitchFamily="18" charset="0"/>
                          <a:ea typeface="Adobe Kaiti Std R" panose="02020400000000000000" pitchFamily="18" charset="-128"/>
                          <a:cs typeface="Times New Roman"/>
                        </a:rPr>
                        <m:t>𝐞</m:t>
                      </m:r>
                      <m:r>
                        <a:rPr lang="en-US" sz="2200" b="1">
                          <a:latin typeface="Cambria Math" panose="02040503050406030204" pitchFamily="18" charset="0"/>
                          <a:ea typeface="Cambria Math" panose="02040503050406030204" pitchFamily="18" charset="0"/>
                          <a:cs typeface="Times New Roman"/>
                        </a:rPr>
                        <m:t>∙</m:t>
                      </m:r>
                      <m:r>
                        <a:rPr lang="en-US" sz="2200" b="1" i="1">
                          <a:latin typeface="Cambria Math" panose="02040503050406030204" pitchFamily="18" charset="0"/>
                          <a:ea typeface="Cambria Math" panose="02040503050406030204" pitchFamily="18" charset="0"/>
                          <a:cs typeface="Times New Roman"/>
                        </a:rPr>
                        <m:t>𝐜𝐦</m:t>
                      </m:r>
                    </m:oMath>
                  </m:oMathPara>
                </a14:m>
                <a:endParaRPr lang="en-US" sz="2200" b="1" dirty="0">
                  <a:latin typeface="Adobe Kaiti Std R" panose="02020400000000000000" pitchFamily="18" charset="-128"/>
                  <a:ea typeface="Adobe Kaiti Std R" panose="02020400000000000000" pitchFamily="18" charset="-128"/>
                  <a:cs typeface="Times New Roman"/>
                </a:endParaRPr>
              </a:p>
              <a:p>
                <a:pPr>
                  <a:spcBef>
                    <a:spcPts val="600"/>
                  </a:spcBef>
                </a:pPr>
                <a:r>
                  <a:rPr lang="en-US" sz="2200" dirty="0">
                    <a:latin typeface="Adobe Kaiti Std R" panose="02020400000000000000" pitchFamily="18" charset="-128"/>
                    <a:ea typeface="Adobe Kaiti Std R" panose="02020400000000000000" pitchFamily="18" charset="-128"/>
                    <a:cs typeface="Times New Roman"/>
                  </a:rPr>
                  <a:t>Projected ACME II sensitivity: </a:t>
                </a:r>
                <a14:m>
                  <m:oMath xmlns:m="http://schemas.openxmlformats.org/officeDocument/2006/math">
                    <m:r>
                      <a:rPr lang="en-US" sz="2200" b="1" i="1">
                        <a:latin typeface="Cambria Math" panose="02040503050406030204" pitchFamily="18" charset="0"/>
                        <a:ea typeface="Adobe Kaiti Std R" panose="02020400000000000000" pitchFamily="18" charset="-128"/>
                        <a:cs typeface="Times New Roman"/>
                      </a:rPr>
                      <m:t>𝜹</m:t>
                    </m:r>
                    <m:sSub>
                      <m:sSubPr>
                        <m:ctrlPr>
                          <a:rPr lang="en-US" sz="2200" b="1" i="1">
                            <a:latin typeface="Cambria Math" panose="02040503050406030204" pitchFamily="18" charset="0"/>
                            <a:ea typeface="Adobe Kaiti Std R" panose="02020400000000000000" pitchFamily="18" charset="-128"/>
                            <a:cs typeface="Times New Roman"/>
                          </a:rPr>
                        </m:ctrlPr>
                      </m:sSubPr>
                      <m:e>
                        <m:r>
                          <a:rPr lang="en-US" sz="2200" b="1" i="1">
                            <a:latin typeface="Cambria Math" panose="02040503050406030204" pitchFamily="18" charset="0"/>
                            <a:ea typeface="Adobe Kaiti Std R" panose="02020400000000000000" pitchFamily="18" charset="-128"/>
                            <a:cs typeface="Times New Roman"/>
                          </a:rPr>
                          <m:t>𝒅</m:t>
                        </m:r>
                      </m:e>
                      <m:sub>
                        <m:r>
                          <a:rPr lang="en-US" sz="2200" b="1" i="1">
                            <a:latin typeface="Cambria Math" panose="02040503050406030204" pitchFamily="18" charset="0"/>
                            <a:ea typeface="Adobe Kaiti Std R" panose="02020400000000000000" pitchFamily="18" charset="-128"/>
                            <a:cs typeface="Times New Roman"/>
                          </a:rPr>
                          <m:t>𝒆</m:t>
                        </m:r>
                      </m:sub>
                    </m:sSub>
                    <m:r>
                      <a:rPr lang="en-US" sz="2200" b="1" i="1">
                        <a:latin typeface="Cambria Math" panose="02040503050406030204" pitchFamily="18" charset="0"/>
                        <a:ea typeface="Adobe Kaiti Std R" panose="02020400000000000000" pitchFamily="18" charset="-128"/>
                        <a:cs typeface="Times New Roman"/>
                      </a:rPr>
                      <m:t>~</m:t>
                    </m:r>
                    <m:sSup>
                      <m:sSupPr>
                        <m:ctrlPr>
                          <a:rPr lang="en-US" sz="2200" b="1" i="1">
                            <a:latin typeface="Cambria Math" panose="02040503050406030204" pitchFamily="18" charset="0"/>
                            <a:ea typeface="Adobe Kaiti Std R" panose="02020400000000000000" pitchFamily="18" charset="-128"/>
                            <a:cs typeface="Times New Roman"/>
                          </a:rPr>
                        </m:ctrlPr>
                      </m:sSupPr>
                      <m:e>
                        <m:r>
                          <a:rPr lang="en-US" sz="2200" b="1" i="1">
                            <a:latin typeface="Cambria Math" panose="02040503050406030204" pitchFamily="18" charset="0"/>
                            <a:ea typeface="Adobe Kaiti Std R" panose="02020400000000000000" pitchFamily="18" charset="-128"/>
                            <a:cs typeface="Times New Roman"/>
                          </a:rPr>
                          <m:t>𝟏𝟎</m:t>
                        </m:r>
                      </m:e>
                      <m:sup>
                        <m:r>
                          <a:rPr lang="en-US" sz="2200" b="1" i="1">
                            <a:latin typeface="Cambria Math" panose="02040503050406030204" pitchFamily="18" charset="0"/>
                            <a:ea typeface="Adobe Kaiti Std R" panose="02020400000000000000" pitchFamily="18" charset="-128"/>
                            <a:cs typeface="Times New Roman"/>
                          </a:rPr>
                          <m:t>−</m:t>
                        </m:r>
                        <m:r>
                          <a:rPr lang="en-US" sz="2200" b="1" i="1">
                            <a:latin typeface="Cambria Math" panose="02040503050406030204" pitchFamily="18" charset="0"/>
                            <a:ea typeface="Adobe Kaiti Std R" panose="02020400000000000000" pitchFamily="18" charset="-128"/>
                            <a:cs typeface="Times New Roman"/>
                          </a:rPr>
                          <m:t>𝟐𝟗</m:t>
                        </m:r>
                      </m:sup>
                    </m:sSup>
                    <m:r>
                      <a:rPr lang="en-US" sz="2200" b="1" i="1">
                        <a:latin typeface="Cambria Math" panose="02040503050406030204" pitchFamily="18" charset="0"/>
                        <a:ea typeface="Adobe Kaiti Std R" panose="02020400000000000000" pitchFamily="18" charset="-128"/>
                        <a:cs typeface="Times New Roman"/>
                      </a:rPr>
                      <m:t> </m:t>
                    </m:r>
                    <m:r>
                      <a:rPr lang="en-US" sz="2200" b="1">
                        <a:latin typeface="Cambria Math" panose="02040503050406030204" pitchFamily="18" charset="0"/>
                        <a:ea typeface="Adobe Kaiti Std R" panose="02020400000000000000" pitchFamily="18" charset="-128"/>
                        <a:cs typeface="Times New Roman"/>
                      </a:rPr>
                      <m:t>𝐞</m:t>
                    </m:r>
                    <m:r>
                      <a:rPr lang="en-US" sz="2200" b="1">
                        <a:latin typeface="Cambria Math" panose="02040503050406030204" pitchFamily="18" charset="0"/>
                        <a:ea typeface="Cambria Math" panose="02040503050406030204" pitchFamily="18" charset="0"/>
                        <a:cs typeface="Times New Roman"/>
                      </a:rPr>
                      <m:t>∙</m:t>
                    </m:r>
                    <m:r>
                      <a:rPr lang="en-US" sz="2200" b="1">
                        <a:latin typeface="Cambria Math" panose="02040503050406030204" pitchFamily="18" charset="0"/>
                        <a:ea typeface="Cambria Math" panose="02040503050406030204" pitchFamily="18" charset="0"/>
                        <a:cs typeface="Times New Roman"/>
                      </a:rPr>
                      <m:t>𝐜𝐦</m:t>
                    </m:r>
                  </m:oMath>
                </a14:m>
                <a:br>
                  <a:rPr lang="en-US" sz="2200" dirty="0">
                    <a:latin typeface="Adobe Kaiti Std R" panose="02020400000000000000" pitchFamily="18" charset="-128"/>
                    <a:ea typeface="Adobe Kaiti Std R" panose="02020400000000000000" pitchFamily="18" charset="-128"/>
                    <a:cs typeface="Times New Roman"/>
                  </a:rPr>
                </a:br>
                <a:endParaRPr lang="en-US" sz="2200" b="1" baseline="30000" dirty="0">
                  <a:latin typeface="Adobe Kaiti Std R" panose="02020400000000000000" pitchFamily="18" charset="-128"/>
                  <a:ea typeface="Adobe Kaiti Std R" panose="02020400000000000000" pitchFamily="18" charset="-128"/>
                  <a:cs typeface="Times New Roman"/>
                </a:endParaRPr>
              </a:p>
            </p:txBody>
          </p:sp>
        </mc:Choice>
        <mc:Fallback xmlns="">
          <p:sp>
            <p:nvSpPr>
              <p:cNvPr id="260" name="TextBox 259"/>
              <p:cNvSpPr txBox="1">
                <a:spLocks noRot="1" noChangeAspect="1" noMove="1" noResize="1" noEditPoints="1" noAdjustHandles="1" noChangeArrowheads="1" noChangeShapeType="1" noTextEdit="1"/>
              </p:cNvSpPr>
              <p:nvPr/>
            </p:nvSpPr>
            <p:spPr>
              <a:xfrm>
                <a:off x="6744190" y="11543515"/>
                <a:ext cx="6308060" cy="4207690"/>
              </a:xfrm>
              <a:prstGeom prst="rect">
                <a:avLst/>
              </a:prstGeom>
              <a:blipFill>
                <a:blip r:embed="rId311"/>
                <a:stretch>
                  <a:fillRect l="-1256" t="-870"/>
                </a:stretch>
              </a:blipFill>
            </p:spPr>
            <p:txBody>
              <a:bodyPr/>
              <a:lstStyle/>
              <a:p>
                <a:r>
                  <a:rPr lang="en-US">
                    <a:noFill/>
                  </a:rPr>
                  <a:t> </a:t>
                </a:r>
              </a:p>
            </p:txBody>
          </p:sp>
        </mc:Fallback>
      </mc:AlternateContent>
      <p:grpSp>
        <p:nvGrpSpPr>
          <p:cNvPr id="12" name="Group 11"/>
          <p:cNvGrpSpPr/>
          <p:nvPr/>
        </p:nvGrpSpPr>
        <p:grpSpPr>
          <a:xfrm>
            <a:off x="14246922" y="11209915"/>
            <a:ext cx="18971670" cy="8241538"/>
            <a:chOff x="506075" y="17497908"/>
            <a:chExt cx="20285278" cy="9167767"/>
          </a:xfrm>
        </p:grpSpPr>
        <p:pic>
          <p:nvPicPr>
            <p:cNvPr id="134" name="Picture 133"/>
            <p:cNvPicPr>
              <a:picLocks noChangeAspect="1"/>
            </p:cNvPicPr>
            <p:nvPr/>
          </p:nvPicPr>
          <p:blipFill>
            <a:blip r:embed="rId312" cstate="print"/>
            <a:stretch>
              <a:fillRect/>
            </a:stretch>
          </p:blipFill>
          <p:spPr>
            <a:xfrm>
              <a:off x="506075" y="17718893"/>
              <a:ext cx="20285278" cy="8946782"/>
            </a:xfrm>
            <a:prstGeom prst="rect">
              <a:avLst/>
            </a:prstGeom>
          </p:spPr>
        </p:pic>
        <p:sp>
          <p:nvSpPr>
            <p:cNvPr id="271" name="TextBox 270"/>
            <p:cNvSpPr txBox="1"/>
            <p:nvPr/>
          </p:nvSpPr>
          <p:spPr>
            <a:xfrm>
              <a:off x="1213376" y="18152940"/>
              <a:ext cx="699259" cy="830997"/>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6" y="18114351"/>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5" y="17698853"/>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19" y="17576843"/>
              <a:ext cx="699259" cy="830996"/>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3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45448" y="288012"/>
            <a:ext cx="2109216" cy="2121408"/>
          </a:xfrm>
          <a:prstGeom prst="rect">
            <a:avLst/>
          </a:prstGeom>
        </p:spPr>
      </p:pic>
      <p:sp>
        <p:nvSpPr>
          <p:cNvPr id="314" name="Rectangle 313"/>
          <p:cNvSpPr/>
          <p:nvPr/>
        </p:nvSpPr>
        <p:spPr>
          <a:xfrm>
            <a:off x="34116133" y="31938097"/>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314" cstate="print">
            <a:extLst>
              <a:ext uri="{28A0092B-C50C-407E-A947-70E740481C1C}">
                <a14:useLocalDpi xmlns:a14="http://schemas.microsoft.com/office/drawing/2010/main"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710796" y="11082879"/>
            <a:ext cx="5003702" cy="3976028"/>
            <a:chOff x="5644293" y="5785747"/>
            <a:chExt cx="4689936" cy="3494788"/>
          </a:xfrm>
        </p:grpSpPr>
        <p:pic>
          <p:nvPicPr>
            <p:cNvPr id="174" name="Picture 173"/>
            <p:cNvPicPr>
              <a:picLocks noChangeAspect="1"/>
            </p:cNvPicPr>
            <p:nvPr/>
          </p:nvPicPr>
          <p:blipFill>
            <a:blip r:embed="rId315" cstate="print">
              <a:extLst>
                <a:ext uri="{28A0092B-C50C-407E-A947-70E740481C1C}">
                  <a14:useLocalDpi xmlns:a14="http://schemas.microsoft.com/office/drawing/2010/main" val="0"/>
                </a:ext>
              </a:extLst>
            </a:blip>
            <a:stretch>
              <a:fillRect/>
            </a:stretch>
          </p:blipFill>
          <p:spPr>
            <a:xfrm>
              <a:off x="5644293" y="5785747"/>
              <a:ext cx="4689936" cy="2280697"/>
            </a:xfrm>
            <a:prstGeom prst="rect">
              <a:avLst/>
            </a:prstGeom>
          </p:spPr>
        </p:pic>
        <mc:AlternateContent xmlns:mc="http://schemas.openxmlformats.org/markup-compatibility/2006" xmlns:a14="http://schemas.microsoft.com/office/drawing/2010/main">
          <mc:Choice Requires="a14">
            <p:sp>
              <p:nvSpPr>
                <p:cNvPr id="347" name="TextBox 346"/>
                <p:cNvSpPr txBox="1"/>
                <p:nvPr/>
              </p:nvSpPr>
              <p:spPr>
                <a:xfrm>
                  <a:off x="6484098" y="8267885"/>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xmlns="">
            <p:sp>
              <p:nvSpPr>
                <p:cNvPr id="347" name="TextBox 346"/>
                <p:cNvSpPr txBox="1">
                  <a:spLocks noRot="1" noChangeAspect="1" noMove="1" noResize="1" noEditPoints="1" noAdjustHandles="1" noChangeArrowheads="1" noChangeShapeType="1" noTextEdit="1"/>
                </p:cNvSpPr>
                <p:nvPr/>
              </p:nvSpPr>
              <p:spPr>
                <a:xfrm>
                  <a:off x="6484098" y="8267885"/>
                  <a:ext cx="3343818" cy="1012650"/>
                </a:xfrm>
                <a:prstGeom prst="rect">
                  <a:avLst/>
                </a:prstGeom>
                <a:blipFill>
                  <a:blip r:embed="rId316"/>
                  <a:stretch>
                    <a:fillRect/>
                  </a:stretch>
                </a:blipFill>
              </p:spPr>
              <p:txBody>
                <a:bodyPr/>
                <a:lstStyle/>
                <a:p>
                  <a:r>
                    <a:rPr lang="en-US">
                      <a:noFill/>
                    </a:rPr>
                    <a:t> </a:t>
                  </a:r>
                </a:p>
              </p:txBody>
            </p:sp>
          </mc:Fallback>
        </mc:AlternateContent>
      </p:grpSp>
      <p:sp>
        <p:nvSpPr>
          <p:cNvPr id="362" name="TextBox 361"/>
          <p:cNvSpPr txBox="1"/>
          <p:nvPr/>
        </p:nvSpPr>
        <p:spPr>
          <a:xfrm>
            <a:off x="34011392" y="2903004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971798"/>
            <a:ext cx="12149828" cy="377129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364" name="Rectangle 363"/>
          <p:cNvSpPr/>
          <p:nvPr/>
        </p:nvSpPr>
        <p:spPr>
          <a:xfrm>
            <a:off x="34028947" y="29748163"/>
            <a:ext cx="11462267" cy="2708434"/>
          </a:xfrm>
          <a:prstGeom prst="rect">
            <a:avLst/>
          </a:prstGeom>
        </p:spPr>
        <p:txBody>
          <a:bodyPr wrap="square">
            <a:spAutoFit/>
          </a:bodyPr>
          <a:lstStyle/>
          <a:p>
            <a:r>
              <a:rPr lang="en-US" sz="2000" b="1" dirty="0">
                <a:solidFill>
                  <a:prstClr val="black"/>
                </a:solidFill>
                <a:latin typeface="Adobe Kaiti Std R" panose="02020400000000000000" pitchFamily="18" charset="-128"/>
                <a:ea typeface="Adobe Kaiti Std R" panose="02020400000000000000" pitchFamily="18" charset="-128"/>
              </a:rPr>
              <a:t>ACME I result: </a:t>
            </a:r>
            <a:r>
              <a:rPr lang="en-US"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a:solidFill>
                  <a:prstClr val="black"/>
                </a:solidFill>
                <a:latin typeface="Adobe Kaiti Std R" panose="02020400000000000000" pitchFamily="18" charset="-128"/>
                <a:ea typeface="Adobe Kaiti Std R" panose="02020400000000000000" pitchFamily="18" charset="-128"/>
              </a:rPr>
              <a:t>Science</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343</a:t>
            </a:r>
            <a:r>
              <a:rPr lang="fr-FR" sz="2000" dirty="0">
                <a:solidFill>
                  <a:prstClr val="black"/>
                </a:solidFill>
                <a:latin typeface="Adobe Kaiti Std R" panose="02020400000000000000" pitchFamily="18" charset="-128"/>
                <a:ea typeface="Adobe Kaiti Std R" panose="02020400000000000000" pitchFamily="18" charset="-128"/>
              </a:rPr>
              <a:t>, p. 269-272 (2014)</a:t>
            </a:r>
          </a:p>
          <a:p>
            <a:r>
              <a:rPr lang="fr-FR" sz="2000" b="1" dirty="0">
                <a:solidFill>
                  <a:prstClr val="black"/>
                </a:solidFill>
                <a:latin typeface="Adobe Kaiti Std R" panose="02020400000000000000" pitchFamily="18" charset="-128"/>
                <a:ea typeface="Adobe Kaiti Std R" panose="02020400000000000000" pitchFamily="18" charset="-128"/>
              </a:rPr>
              <a:t>ACME I </a:t>
            </a:r>
            <a:r>
              <a:rPr lang="fr-FR" sz="2000" b="1" dirty="0" err="1">
                <a:solidFill>
                  <a:prstClr val="black"/>
                </a:solidFill>
                <a:latin typeface="Adobe Kaiti Std R" panose="02020400000000000000" pitchFamily="18" charset="-128"/>
                <a:ea typeface="Adobe Kaiti Std R" panose="02020400000000000000" pitchFamily="18" charset="-128"/>
              </a:rPr>
              <a:t>detailed</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report: </a:t>
            </a:r>
            <a:r>
              <a:rPr lang="fr-FR" sz="2000" dirty="0">
                <a:solidFill>
                  <a:prstClr val="black"/>
                </a:solidFill>
                <a:latin typeface="Adobe Kaiti Std R" panose="02020400000000000000" pitchFamily="18" charset="-128"/>
                <a:ea typeface="Adobe Kaiti Std R" panose="02020400000000000000" pitchFamily="18" charset="-128"/>
              </a:rPr>
              <a:t>J Baron et al., arXiv:1612.09318</a:t>
            </a:r>
          </a:p>
          <a:p>
            <a:r>
              <a:rPr lang="en-US" sz="2000" b="1" dirty="0">
                <a:latin typeface="Adobe Kaiti Std R" panose="02020400000000000000" pitchFamily="18" charset="-128"/>
                <a:ea typeface="Adobe Kaiti Std R" panose="02020400000000000000" pitchFamily="18" charset="-128"/>
              </a:rPr>
              <a:t>STIRAP state preparation</a:t>
            </a:r>
            <a:r>
              <a:rPr lang="en-US" sz="2000" dirty="0">
                <a:latin typeface="Adobe Kaiti Std R" panose="02020400000000000000" pitchFamily="18" charset="-128"/>
                <a:ea typeface="Adobe Kaiti Std R" panose="02020400000000000000" pitchFamily="18" charset="-128"/>
              </a:rPr>
              <a:t>: C.D. Panda et al., Phys. Rev. A </a:t>
            </a:r>
            <a:r>
              <a:rPr lang="en-US" sz="2000" b="1" dirty="0">
                <a:latin typeface="Adobe Kaiti Std R" panose="02020400000000000000" pitchFamily="18" charset="-128"/>
                <a:ea typeface="Adobe Kaiti Std R" panose="02020400000000000000" pitchFamily="18" charset="-128"/>
              </a:rPr>
              <a:t>93</a:t>
            </a:r>
            <a:r>
              <a:rPr lang="en-US" sz="2000" dirty="0">
                <a:latin typeface="Adobe Kaiti Std R" panose="02020400000000000000" pitchFamily="18" charset="-128"/>
                <a:ea typeface="Adobe Kaiti Std R" panose="02020400000000000000" pitchFamily="18" charset="-128"/>
              </a:rPr>
              <a:t>, 052110 (2016)</a:t>
            </a:r>
          </a:p>
          <a:p>
            <a:r>
              <a:rPr lang="en-GB" sz="2000" b="1" dirty="0">
                <a:solidFill>
                  <a:prstClr val="black"/>
                </a:solidFill>
                <a:latin typeface="Adobe Kaiti Std R" panose="02020400000000000000" pitchFamily="18" charset="-128"/>
                <a:ea typeface="Adobe Kaiti Std R" panose="02020400000000000000" pitchFamily="18" charset="-128"/>
              </a:rPr>
              <a:t>Previous </a:t>
            </a:r>
            <a:r>
              <a:rPr lang="en-GB" sz="2000" b="1" dirty="0" err="1">
                <a:solidFill>
                  <a:prstClr val="black"/>
                </a:solidFill>
                <a:latin typeface="Adobe Kaiti Std R" panose="02020400000000000000" pitchFamily="18" charset="-128"/>
                <a:ea typeface="Adobe Kaiti Std R" panose="02020400000000000000" pitchFamily="18" charset="-128"/>
              </a:rPr>
              <a:t>eEDM</a:t>
            </a:r>
            <a:r>
              <a:rPr lang="en-GB" sz="2000" b="1" dirty="0">
                <a:solidFill>
                  <a:prstClr val="black"/>
                </a:solidFill>
                <a:latin typeface="Adobe Kaiti Std R" panose="02020400000000000000" pitchFamily="18" charset="-128"/>
                <a:ea typeface="Adobe Kaiti Std R" panose="02020400000000000000" pitchFamily="18" charset="-128"/>
              </a:rPr>
              <a:t> Limit: </a:t>
            </a:r>
            <a:r>
              <a:rPr lang="en-GB" sz="2000" dirty="0">
                <a:solidFill>
                  <a:prstClr val="black"/>
                </a:solidFill>
                <a:latin typeface="Adobe Kaiti Std R" panose="02020400000000000000" pitchFamily="18" charset="-128"/>
                <a:ea typeface="Adobe Kaiti Std R" panose="02020400000000000000" pitchFamily="18" charset="-128"/>
              </a:rPr>
              <a:t>J. J. Hudson et al., </a:t>
            </a:r>
            <a:r>
              <a:rPr lang="en-GB" sz="2000" i="1" dirty="0">
                <a:solidFill>
                  <a:prstClr val="black"/>
                </a:solidFill>
                <a:latin typeface="Adobe Kaiti Std R" panose="02020400000000000000" pitchFamily="18" charset="-128"/>
                <a:ea typeface="Adobe Kaiti Std R" panose="02020400000000000000" pitchFamily="18" charset="-128"/>
              </a:rPr>
              <a:t>Nature</a:t>
            </a:r>
            <a:r>
              <a:rPr lang="en-GB" sz="2000" dirty="0">
                <a:solidFill>
                  <a:prstClr val="black"/>
                </a:solidFill>
                <a:latin typeface="Adobe Kaiti Std R" panose="02020400000000000000" pitchFamily="18" charset="-128"/>
                <a:ea typeface="Adobe Kaiti Std R" panose="02020400000000000000" pitchFamily="18" charset="-128"/>
              </a:rPr>
              <a:t> </a:t>
            </a:r>
            <a:r>
              <a:rPr lang="en-GB" sz="2000" b="1" dirty="0">
                <a:solidFill>
                  <a:prstClr val="black"/>
                </a:solidFill>
                <a:latin typeface="Adobe Kaiti Std R" panose="02020400000000000000" pitchFamily="18" charset="-128"/>
                <a:ea typeface="Adobe Kaiti Std R" panose="02020400000000000000" pitchFamily="18" charset="-128"/>
              </a:rPr>
              <a:t>473</a:t>
            </a:r>
            <a:r>
              <a:rPr lang="en-GB" sz="2000" dirty="0">
                <a:solidFill>
                  <a:prstClr val="black"/>
                </a:solidFill>
                <a:latin typeface="Adobe Kaiti Std R" panose="02020400000000000000" pitchFamily="18" charset="-128"/>
                <a:ea typeface="Adobe Kaiti Std R" panose="02020400000000000000" pitchFamily="18" charset="-128"/>
              </a:rPr>
              <a:t>, 7348 (2011)</a:t>
            </a:r>
          </a:p>
          <a:p>
            <a:pPr lvl="0"/>
            <a:r>
              <a:rPr lang="en-GB" sz="2000" b="1" dirty="0" err="1">
                <a:solidFill>
                  <a:prstClr val="black"/>
                </a:solidFill>
                <a:latin typeface="Adobe Kaiti Std R" panose="02020400000000000000" pitchFamily="18" charset="-128"/>
                <a:ea typeface="Adobe Kaiti Std R" panose="02020400000000000000" pitchFamily="18" charset="-128"/>
              </a:rPr>
              <a:t>E</a:t>
            </a:r>
            <a:r>
              <a:rPr lang="en-GB" sz="2000" b="1" baseline="-25000" dirty="0" err="1">
                <a:solidFill>
                  <a:prstClr val="black"/>
                </a:solidFill>
                <a:latin typeface="Adobe Kaiti Std R" panose="02020400000000000000" pitchFamily="18" charset="-128"/>
                <a:ea typeface="Adobe Kaiti Std R" panose="02020400000000000000" pitchFamily="18" charset="-128"/>
              </a:rPr>
              <a:t>eff</a:t>
            </a:r>
            <a:r>
              <a:rPr lang="en-GB" sz="2000" b="1" dirty="0">
                <a:solidFill>
                  <a:prstClr val="black"/>
                </a:solidFill>
                <a:latin typeface="Adobe Kaiti Std R" panose="02020400000000000000" pitchFamily="18" charset="-128"/>
                <a:ea typeface="Adobe Kaiti Std R" panose="02020400000000000000" pitchFamily="18" charset="-128"/>
              </a:rPr>
              <a:t> Calculations: </a:t>
            </a:r>
            <a:r>
              <a:rPr lang="en-US" sz="2000" dirty="0">
                <a:solidFill>
                  <a:prstClr val="black"/>
                </a:solidFill>
                <a:latin typeface="Adobe Kaiti Std R" panose="02020400000000000000" pitchFamily="18" charset="-128"/>
                <a:ea typeface="Adobe Kaiti Std R" panose="02020400000000000000" pitchFamily="18" charset="-128"/>
              </a:rPr>
              <a:t>L. V. </a:t>
            </a:r>
            <a:r>
              <a:rPr lang="en-US" sz="2000" dirty="0" err="1">
                <a:solidFill>
                  <a:prstClr val="black"/>
                </a:solidFill>
                <a:latin typeface="Adobe Kaiti Std R" panose="02020400000000000000" pitchFamily="18" charset="-128"/>
                <a:ea typeface="Adobe Kaiti Std R" panose="02020400000000000000" pitchFamily="18" charset="-128"/>
              </a:rPr>
              <a:t>Skripnikov</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Chem. Phys. </a:t>
            </a:r>
            <a:r>
              <a:rPr lang="en-US" sz="2000" b="1" dirty="0">
                <a:solidFill>
                  <a:prstClr val="black"/>
                </a:solidFill>
                <a:latin typeface="Adobe Kaiti Std R" panose="02020400000000000000" pitchFamily="18" charset="-128"/>
                <a:ea typeface="Adobe Kaiti Std R" panose="02020400000000000000" pitchFamily="18" charset="-128"/>
              </a:rPr>
              <a:t>142 </a:t>
            </a:r>
            <a:r>
              <a:rPr lang="en-US" sz="2000" dirty="0">
                <a:solidFill>
                  <a:prstClr val="black"/>
                </a:solidFill>
                <a:latin typeface="Adobe Kaiti Std R" panose="02020400000000000000" pitchFamily="18" charset="-128"/>
                <a:ea typeface="Adobe Kaiti Std R" panose="02020400000000000000" pitchFamily="18" charset="-128"/>
              </a:rPr>
              <a:t>024301 (2015), T. </a:t>
            </a:r>
            <a:r>
              <a:rPr lang="en-US" sz="2000" dirty="0" err="1">
                <a:solidFill>
                  <a:prstClr val="black"/>
                </a:solidFill>
                <a:latin typeface="Adobe Kaiti Std R" panose="02020400000000000000" pitchFamily="18" charset="-128"/>
                <a:ea typeface="Adobe Kaiti Std R" panose="02020400000000000000" pitchFamily="18" charset="-128"/>
              </a:rPr>
              <a:t>Fleig</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Mol. Spec. </a:t>
            </a:r>
            <a:r>
              <a:rPr lang="en-US" sz="2000" b="1" dirty="0">
                <a:solidFill>
                  <a:prstClr val="black"/>
                </a:solidFill>
                <a:latin typeface="Adobe Kaiti Std R" panose="02020400000000000000" pitchFamily="18" charset="-128"/>
                <a:ea typeface="Adobe Kaiti Std R" panose="02020400000000000000" pitchFamily="18" charset="-128"/>
              </a:rPr>
              <a:t>300</a:t>
            </a:r>
            <a:r>
              <a:rPr lang="en-US" sz="2000" dirty="0">
                <a:solidFill>
                  <a:prstClr val="black"/>
                </a:solidFill>
                <a:latin typeface="Adobe Kaiti Std R" panose="02020400000000000000" pitchFamily="18" charset="-128"/>
                <a:ea typeface="Adobe Kaiti Std R" panose="02020400000000000000" pitchFamily="18" charset="-128"/>
              </a:rPr>
              <a:t> p. 16-21 (2014)</a:t>
            </a:r>
          </a:p>
          <a:p>
            <a:pPr lvl="0"/>
            <a:r>
              <a:rPr lang="en-US" sz="2000" b="1" dirty="0">
                <a:solidFill>
                  <a:prstClr val="black"/>
                </a:solidFill>
                <a:latin typeface="Adobe Kaiti Std R" panose="02020400000000000000" pitchFamily="18" charset="-128"/>
                <a:ea typeface="Adobe Kaiti Std R" panose="02020400000000000000" pitchFamily="18" charset="-128"/>
              </a:rPr>
              <a:t>EDM &amp; SUSY: </a:t>
            </a:r>
            <a:r>
              <a:rPr lang="en-US" sz="2000" dirty="0">
                <a:solidFill>
                  <a:prstClr val="black"/>
                </a:solidFill>
                <a:latin typeface="Adobe Kaiti Std R" panose="02020400000000000000" pitchFamily="18" charset="-128"/>
                <a:ea typeface="Adobe Kaiti Std R" panose="02020400000000000000" pitchFamily="18" charset="-128"/>
              </a:rPr>
              <a:t>J.</a:t>
            </a:r>
            <a:r>
              <a:rPr lang="en-US" sz="2000" b="1" dirty="0">
                <a:solidFill>
                  <a:prstClr val="black"/>
                </a:solidFill>
                <a:latin typeface="Adobe Kaiti Std R" panose="02020400000000000000" pitchFamily="18" charset="-128"/>
                <a:ea typeface="Adobe Kaiti Std R" panose="02020400000000000000" pitchFamily="18" charset="-128"/>
              </a:rPr>
              <a:t> </a:t>
            </a:r>
            <a:r>
              <a:rPr lang="en-US" sz="2000" dirty="0">
                <a:solidFill>
                  <a:prstClr val="black"/>
                </a:solidFill>
                <a:latin typeface="Adobe Kaiti Std R" panose="02020400000000000000" pitchFamily="18" charset="-128"/>
                <a:ea typeface="Adobe Kaiti Std R" panose="02020400000000000000" pitchFamily="18" charset="-128"/>
              </a:rPr>
              <a:t>Feng, </a:t>
            </a:r>
            <a:r>
              <a:rPr lang="en-US" sz="2000" dirty="0" err="1">
                <a:solidFill>
                  <a:prstClr val="black"/>
                </a:solidFill>
                <a:latin typeface="Adobe Kaiti Std R" panose="02020400000000000000" pitchFamily="18" charset="-128"/>
                <a:ea typeface="Adobe Kaiti Std R" panose="02020400000000000000" pitchFamily="18" charset="-128"/>
              </a:rPr>
              <a:t>Annu</a:t>
            </a:r>
            <a:r>
              <a:rPr lang="en-US" sz="2000" dirty="0">
                <a:solidFill>
                  <a:prstClr val="black"/>
                </a:solidFill>
                <a:latin typeface="Adobe Kaiti Std R" panose="02020400000000000000" pitchFamily="18" charset="-128"/>
                <a:ea typeface="Adobe Kaiti Std R" panose="02020400000000000000" pitchFamily="18" charset="-128"/>
              </a:rPr>
              <a:t>. Rev. </a:t>
            </a:r>
            <a:r>
              <a:rPr lang="en-US" sz="2000" dirty="0" err="1">
                <a:solidFill>
                  <a:prstClr val="black"/>
                </a:solidFill>
                <a:latin typeface="Adobe Kaiti Std R" panose="02020400000000000000" pitchFamily="18" charset="-128"/>
                <a:ea typeface="Adobe Kaiti Std R" panose="02020400000000000000" pitchFamily="18" charset="-128"/>
              </a:rPr>
              <a:t>Nucl</a:t>
            </a:r>
            <a:r>
              <a:rPr lang="en-US" sz="2000" dirty="0">
                <a:solidFill>
                  <a:prstClr val="black"/>
                </a:solidFill>
                <a:latin typeface="Adobe Kaiti Std R" panose="02020400000000000000" pitchFamily="18" charset="-128"/>
                <a:ea typeface="Adobe Kaiti Std R" panose="02020400000000000000" pitchFamily="18" charset="-128"/>
              </a:rPr>
              <a:t>. Part. Sci., 63:351-82 (2013)</a:t>
            </a:r>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438" name="Rectangle 437"/>
          <p:cNvSpPr/>
          <p:nvPr/>
        </p:nvSpPr>
        <p:spPr>
          <a:xfrm>
            <a:off x="33849096" y="18768201"/>
            <a:ext cx="12139184" cy="7087157"/>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439" name="TextBox 438"/>
          <p:cNvSpPr txBox="1"/>
          <p:nvPr/>
        </p:nvSpPr>
        <p:spPr>
          <a:xfrm>
            <a:off x="34057699" y="18874098"/>
            <a:ext cx="1033747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Statistical Gains Versus ACME I</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21" name="Group 20"/>
          <p:cNvGrpSpPr/>
          <p:nvPr/>
        </p:nvGrpSpPr>
        <p:grpSpPr>
          <a:xfrm>
            <a:off x="3233074" y="4921913"/>
            <a:ext cx="4056783" cy="1644464"/>
            <a:chOff x="699945" y="6012314"/>
            <a:chExt cx="4556132" cy="2119934"/>
          </a:xfrm>
        </p:grpSpPr>
        <p:pic>
          <p:nvPicPr>
            <p:cNvPr id="57" name="Picture 56"/>
            <p:cNvPicPr>
              <a:picLocks noChangeAspect="1"/>
            </p:cNvPicPr>
            <p:nvPr/>
          </p:nvPicPr>
          <p:blipFill>
            <a:blip r:embed="rId317" cstate="print">
              <a:extLst>
                <a:ext uri="{28A0092B-C50C-407E-A947-70E740481C1C}">
                  <a14:useLocalDpi xmlns:a14="http://schemas.microsoft.com/office/drawing/2010/main" val="0"/>
                </a:ext>
              </a:extLst>
            </a:blip>
            <a:stretch>
              <a:fillRect/>
            </a:stretch>
          </p:blipFill>
          <p:spPr>
            <a:xfrm>
              <a:off x="3920937" y="6260355"/>
              <a:ext cx="1335140" cy="1798476"/>
            </a:xfrm>
            <a:prstGeom prst="rect">
              <a:avLst/>
            </a:prstGeom>
          </p:spPr>
        </p:pic>
        <p:pic>
          <p:nvPicPr>
            <p:cNvPr id="58" name="Picture 57"/>
            <p:cNvPicPr>
              <a:picLocks noChangeAspect="1"/>
            </p:cNvPicPr>
            <p:nvPr/>
          </p:nvPicPr>
          <p:blipFill>
            <a:blip r:embed="rId318" cstate="print">
              <a:extLst>
                <a:ext uri="{28A0092B-C50C-407E-A947-70E740481C1C}">
                  <a14:useLocalDpi xmlns:a14="http://schemas.microsoft.com/office/drawing/2010/main" val="0"/>
                </a:ext>
              </a:extLst>
            </a:blip>
            <a:stretch>
              <a:fillRect/>
            </a:stretch>
          </p:blipFill>
          <p:spPr>
            <a:xfrm>
              <a:off x="699945" y="6012314"/>
              <a:ext cx="1560711" cy="1975275"/>
            </a:xfrm>
            <a:prstGeom prst="rect">
              <a:avLst/>
            </a:prstGeom>
          </p:spPr>
        </p:pic>
        <p:cxnSp>
          <p:nvCxnSpPr>
            <p:cNvPr id="60" name="Straight Arrow Connector 59"/>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xmlns="">
            <p:sp>
              <p:nvSpPr>
                <p:cNvPr id="61" name="TextBox 60"/>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1" name="TextBox 460"/>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3" name="TextBox 462"/>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4" name="TextBox 463"/>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6" name="TextBox 465"/>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23"/>
                  <a:stretch>
                    <a:fillRect/>
                  </a:stretch>
                </a:blipFill>
              </p:spPr>
              <p:txBody>
                <a:bodyPr/>
                <a:lstStyle/>
                <a:p>
                  <a:r>
                    <a:rPr lang="en-US">
                      <a:noFill/>
                    </a:rPr>
                    <a:t> </a:t>
                  </a:r>
                </a:p>
              </p:txBody>
            </p:sp>
          </mc:Fallback>
        </mc:AlternateContent>
      </p:grpSp>
      <p:grpSp>
        <p:nvGrpSpPr>
          <p:cNvPr id="84" name="Group 83"/>
          <p:cNvGrpSpPr/>
          <p:nvPr/>
        </p:nvGrpSpPr>
        <p:grpSpPr>
          <a:xfrm>
            <a:off x="438230" y="15763921"/>
            <a:ext cx="12870867" cy="5936794"/>
            <a:chOff x="20570062" y="10491242"/>
            <a:chExt cx="11095471" cy="5936794"/>
          </a:xfrm>
        </p:grpSpPr>
        <p:sp>
          <p:nvSpPr>
            <p:cNvPr id="208" name="TextBox 207"/>
            <p:cNvSpPr txBox="1"/>
            <p:nvPr/>
          </p:nvSpPr>
          <p:spPr>
            <a:xfrm>
              <a:off x="20708340" y="10601342"/>
              <a:ext cx="734481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1. Buffer gas beam source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523" name="Rectangle 52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01" name="Group 100"/>
          <p:cNvGrpSpPr/>
          <p:nvPr/>
        </p:nvGrpSpPr>
        <p:grpSpPr>
          <a:xfrm>
            <a:off x="23224370" y="19956420"/>
            <a:ext cx="10279428" cy="4863614"/>
            <a:chOff x="20570062" y="10491242"/>
            <a:chExt cx="11095471" cy="5936794"/>
          </a:xfrm>
        </p:grpSpPr>
        <p:sp>
          <p:nvSpPr>
            <p:cNvPr id="102" name="TextBox 10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5. State Readout</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03" name="Rectangle 10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13" name="TextBox 112"/>
          <p:cNvSpPr txBox="1"/>
          <p:nvPr/>
        </p:nvSpPr>
        <p:spPr>
          <a:xfrm>
            <a:off x="692550" y="16527684"/>
            <a:ext cx="12359700" cy="1785104"/>
          </a:xfrm>
          <a:prstGeom prst="rect">
            <a:avLst/>
          </a:prstGeom>
          <a:noFill/>
        </p:spPr>
        <p:txBody>
          <a:bodyPr wrap="square" rtlCol="0">
            <a:spAutoFit/>
          </a:bodyPr>
          <a:lstStyle/>
          <a:p>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in the gas phase is produced through </a:t>
            </a:r>
            <a:r>
              <a:rPr lang="en-US" sz="2200" b="1" dirty="0">
                <a:latin typeface="Adobe Kaiti Std R" panose="02020400000000000000" pitchFamily="18" charset="-128"/>
                <a:ea typeface="Adobe Kaiti Std R" panose="02020400000000000000" pitchFamily="18" charset="-128"/>
              </a:rPr>
              <a:t>pulsed ablation of a ceramic ThO</a:t>
            </a:r>
            <a:r>
              <a:rPr lang="en-US" sz="2200" b="1" baseline="-25000" dirty="0">
                <a:latin typeface="Adobe Kaiti Std R" panose="02020400000000000000" pitchFamily="18" charset="-128"/>
                <a:ea typeface="Adobe Kaiti Std R" panose="02020400000000000000" pitchFamily="18" charset="-128"/>
              </a:rPr>
              <a:t>2</a:t>
            </a:r>
            <a:r>
              <a:rPr lang="en-US" sz="2200" b="1" dirty="0">
                <a:latin typeface="Adobe Kaiti Std R" panose="02020400000000000000" pitchFamily="18" charset="-128"/>
                <a:ea typeface="Adobe Kaiti Std R" panose="02020400000000000000" pitchFamily="18" charset="-128"/>
              </a:rPr>
              <a:t> target </a:t>
            </a:r>
            <a:r>
              <a:rPr lang="en-US" sz="2200" dirty="0">
                <a:latin typeface="Adobe Kaiti Std R" panose="02020400000000000000" pitchFamily="18" charset="-128"/>
                <a:ea typeface="Adobe Kaiti Std R" panose="02020400000000000000" pitchFamily="18" charset="-128"/>
              </a:rPr>
              <a:t>with an </a:t>
            </a:r>
            <a:r>
              <a:rPr lang="en-US" sz="2200" dirty="0" err="1">
                <a:latin typeface="Adobe Kaiti Std R" panose="02020400000000000000" pitchFamily="18" charset="-128"/>
                <a:ea typeface="Adobe Kaiti Std R" panose="02020400000000000000" pitchFamily="18" charset="-128"/>
              </a:rPr>
              <a:t>Nd:YAG</a:t>
            </a:r>
            <a:r>
              <a:rPr lang="en-US" sz="2200" dirty="0">
                <a:latin typeface="Adobe Kaiti Std R" panose="02020400000000000000" pitchFamily="18" charset="-128"/>
                <a:ea typeface="Adobe Kaiti Std R" panose="02020400000000000000" pitchFamily="18" charset="-128"/>
              </a:rPr>
              <a:t> laser. Ablation is performed at 50 Hz in a cryogenic buffer gas cell. The </a:t>
            </a:r>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molecules thermalize with and are entrained in the flow of the neon buffer gas. The molecular beam is cooled to 4 K. Each pulse produces a flux of ~10</a:t>
            </a:r>
            <a:r>
              <a:rPr lang="en-US" sz="2200" baseline="30000" dirty="0">
                <a:latin typeface="Adobe Kaiti Std R" panose="02020400000000000000" pitchFamily="18" charset="-128"/>
                <a:ea typeface="Adobe Kaiti Std R" panose="02020400000000000000" pitchFamily="18" charset="-128"/>
              </a:rPr>
              <a:t>11 </a:t>
            </a:r>
            <a:r>
              <a:rPr lang="en-US" sz="2200" dirty="0">
                <a:latin typeface="Adobe Kaiti Std R" panose="02020400000000000000" pitchFamily="18" charset="-128"/>
                <a:ea typeface="Adobe Kaiti Std R" panose="02020400000000000000" pitchFamily="18" charset="-128"/>
              </a:rPr>
              <a:t>molecules per </a:t>
            </a:r>
            <a:r>
              <a:rPr lang="en-US" sz="2200" dirty="0" err="1">
                <a:latin typeface="Adobe Kaiti Std R" panose="02020400000000000000" pitchFamily="18" charset="-128"/>
                <a:ea typeface="Adobe Kaiti Std R" panose="02020400000000000000" pitchFamily="18" charset="-128"/>
              </a:rPr>
              <a:t>steradian</a:t>
            </a:r>
            <a:r>
              <a:rPr lang="en-US" sz="2200" dirty="0">
                <a:latin typeface="Adobe Kaiti Std R" panose="02020400000000000000" pitchFamily="18" charset="-128"/>
                <a:ea typeface="Adobe Kaiti Std R" panose="02020400000000000000" pitchFamily="18" charset="-128"/>
              </a:rPr>
              <a:t> in the electro-vibrational ground state.</a:t>
            </a:r>
          </a:p>
        </p:txBody>
      </p:sp>
      <p:sp>
        <p:nvSpPr>
          <p:cNvPr id="116" name="TextBox 115"/>
          <p:cNvSpPr txBox="1"/>
          <p:nvPr/>
        </p:nvSpPr>
        <p:spPr>
          <a:xfrm>
            <a:off x="13784611" y="20835783"/>
            <a:ext cx="8538460" cy="178510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The molecules in the prepared state </a:t>
            </a:r>
            <a:r>
              <a:rPr lang="en-US" sz="2200" b="1" dirty="0" err="1">
                <a:latin typeface="Adobe Kaiti Std R" panose="02020400000000000000" pitchFamily="18" charset="-128"/>
                <a:ea typeface="Adobe Kaiti Std R" panose="02020400000000000000" pitchFamily="18" charset="-128"/>
              </a:rPr>
              <a:t>precess</a:t>
            </a:r>
            <a:r>
              <a:rPr lang="en-US" sz="2200" b="1" dirty="0">
                <a:latin typeface="Adobe Kaiti Std R" panose="02020400000000000000" pitchFamily="18" charset="-128"/>
                <a:ea typeface="Adobe Kaiti Std R" panose="02020400000000000000" pitchFamily="18" charset="-128"/>
              </a:rPr>
              <a:t> and acquire phase </a:t>
            </a:r>
            <a:r>
              <a:rPr lang="en-US" sz="2200" dirty="0">
                <a:latin typeface="Adobe Kaiti Std R" panose="02020400000000000000" pitchFamily="18" charset="-128"/>
                <a:ea typeface="Adobe Kaiti Std R" panose="02020400000000000000" pitchFamily="18" charset="-128"/>
              </a:rPr>
              <a:t>as they fly through the electric and magnetic fields of the interaction region.</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120" name="Group 119"/>
          <p:cNvGrpSpPr/>
          <p:nvPr/>
        </p:nvGrpSpPr>
        <p:grpSpPr>
          <a:xfrm>
            <a:off x="13690842" y="25086712"/>
            <a:ext cx="19812642" cy="7656376"/>
            <a:chOff x="20570893" y="10276523"/>
            <a:chExt cx="11095471" cy="5936794"/>
          </a:xfrm>
        </p:grpSpPr>
        <p:sp>
          <p:nvSpPr>
            <p:cNvPr id="121" name="TextBox 120"/>
            <p:cNvSpPr txBox="1"/>
            <p:nvPr/>
          </p:nvSpPr>
          <p:spPr>
            <a:xfrm>
              <a:off x="20709170" y="10386623"/>
              <a:ext cx="10853068" cy="1092387"/>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20570893" y="10276523"/>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mc:AlternateContent xmlns:mc="http://schemas.openxmlformats.org/markup-compatibility/2006" xmlns:a14="http://schemas.microsoft.com/office/drawing/2010/main">
          <mc:Choice Requires="a14">
            <p:sp>
              <p:nvSpPr>
                <p:cNvPr id="123" name="TextBox 122"/>
                <p:cNvSpPr txBox="1"/>
                <p:nvPr/>
              </p:nvSpPr>
              <p:spPr>
                <a:xfrm>
                  <a:off x="20717744" y="10969508"/>
                  <a:ext cx="4423257" cy="4852581"/>
                </a:xfrm>
                <a:prstGeom prst="rect">
                  <a:avLst/>
                </a:prstGeom>
                <a:noFill/>
              </p:spPr>
              <p:txBody>
                <a:bodyPr wrap="square" rtlCol="0">
                  <a:spAutoFit/>
                </a:bodyPr>
                <a:lstStyle/>
                <a:p>
                  <a:r>
                    <a:rPr lang="en-GB" sz="2200" dirty="0">
                      <a:latin typeface="Adobe Kaiti Std R" panose="02020400000000000000" pitchFamily="18" charset="-128"/>
                      <a:ea typeface="Adobe Kaiti Std R" panose="02020400000000000000" pitchFamily="18" charset="-128"/>
                    </a:rPr>
                    <a:t>The spin precession is performed with different configurations of parameters that switch the sign of the different terms that contribute to the phase.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enables us to </a:t>
                  </a:r>
                  <a:r>
                    <a:rPr lang="en-GB" sz="2200" b="1" dirty="0">
                      <a:latin typeface="Adobe Kaiti Std R" panose="02020400000000000000" pitchFamily="18" charset="-128"/>
                      <a:ea typeface="Adobe Kaiti Std R" panose="02020400000000000000" pitchFamily="18" charset="-128"/>
                    </a:rPr>
                    <a:t>extract the EDM contribution to the phase </a:t>
                  </a:r>
                  <a:r>
                    <a:rPr lang="en-GB" sz="2200" dirty="0">
                      <a:latin typeface="Adobe Kaiti Std R" panose="02020400000000000000" pitchFamily="18" charset="-128"/>
                      <a:ea typeface="Adobe Kaiti Std R" panose="02020400000000000000" pitchFamily="18" charset="-128"/>
                    </a:rPr>
                    <a:t>by performing “</a:t>
                  </a:r>
                  <a:r>
                    <a:rPr lang="en-GB" sz="2200" b="1" dirty="0">
                      <a:latin typeface="Adobe Kaiti Std R" panose="02020400000000000000" pitchFamily="18" charset="-128"/>
                      <a:ea typeface="Adobe Kaiti Std R" panose="02020400000000000000" pitchFamily="18" charset="-128"/>
                    </a:rPr>
                    <a:t>parity sums” </a:t>
                  </a:r>
                  <a:r>
                    <a:rPr lang="en-GB" sz="2200" dirty="0">
                      <a:latin typeface="Adobe Kaiti Std R" panose="02020400000000000000" pitchFamily="18" charset="-128"/>
                      <a:ea typeface="Adobe Kaiti Std R" panose="02020400000000000000" pitchFamily="18" charset="-128"/>
                    </a:rPr>
                    <a:t>of the different phases taken under different conditions, and also diagnose and suppress known systematic errors.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By performing the experiment with different values of</a:t>
                  </a:r>
                  <a14:m>
                    <m:oMath xmlns:m="http://schemas.openxmlformats.org/officeDocument/2006/math">
                      <m:r>
                        <a:rPr lang="en-US" sz="2200">
                          <a:latin typeface="Cambria Math" panose="02040503050406030204" pitchFamily="18" charset="0"/>
                          <a:ea typeface="Adobe Kaiti Std R" panose="02020400000000000000" pitchFamily="18" charset="-128"/>
                        </a:rPr>
                        <m:t> </m:t>
                      </m:r>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𝐵</m:t>
                          </m:r>
                        </m:e>
                      </m:acc>
                    </m:oMath>
                  </a14:m>
                  <a:r>
                    <a:rPr lang="en-GB" sz="2200" dirty="0">
                      <a:latin typeface="Adobe Kaiti Std R" panose="02020400000000000000" pitchFamily="18" charset="-128"/>
                      <a:ea typeface="Adobe Kaiti Std R" panose="02020400000000000000" pitchFamily="18" charset="-128"/>
                    </a:rPr>
                    <a:t> we can extract </a:t>
                  </a:r>
                  <a:r>
                    <a:rPr lang="en-GB" sz="2200" b="1" dirty="0">
                      <a:latin typeface="Adobe Kaiti Std R" panose="02020400000000000000" pitchFamily="18" charset="-128"/>
                      <a:ea typeface="Adobe Kaiti Std R" panose="02020400000000000000" pitchFamily="18" charset="-128"/>
                    </a:rPr>
                    <a:t>the EDM channel </a:t>
                  </a:r>
                  <a14:m>
                    <m:oMath xmlns:m="http://schemas.openxmlformats.org/officeDocument/2006/math">
                      <m:sSup>
                        <m:sSupPr>
                          <m:ctrlPr>
                            <a:rPr lang="en-US" sz="2200" b="1" i="1">
                              <a:latin typeface="Cambria Math" panose="02040503050406030204" pitchFamily="18" charset="0"/>
                              <a:ea typeface="Cambria Math" panose="02040503050406030204" pitchFamily="18" charset="0"/>
                            </a:rPr>
                          </m:ctrlPr>
                        </m:sSupPr>
                        <m:e>
                          <m:r>
                            <a:rPr lang="en-US" sz="2200" b="1" i="1">
                              <a:latin typeface="Cambria Math" panose="02040503050406030204" pitchFamily="18" charset="0"/>
                              <a:ea typeface="Cambria Math" panose="02040503050406030204" pitchFamily="18" charset="0"/>
                            </a:rPr>
                            <m:t>𝝓</m:t>
                          </m:r>
                        </m:e>
                        <m:sup>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𝑵</m:t>
                              </m:r>
                            </m:e>
                          </m:acc>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𝑬</m:t>
                              </m:r>
                            </m:e>
                          </m:acc>
                        </m:sup>
                      </m:sSup>
                    </m:oMath>
                  </a14:m>
                  <a:r>
                    <a:rPr lang="en-GB" sz="2200" dirty="0">
                      <a:latin typeface="Adobe Kaiti Std R" panose="02020400000000000000" pitchFamily="18" charset="-128"/>
                      <a:ea typeface="Adobe Kaiti Std R" panose="02020400000000000000" pitchFamily="18" charset="-128"/>
                    </a:rPr>
                    <a:t>,</a:t>
                  </a:r>
                  <a:r>
                    <a:rPr lang="en-GB" sz="2200" b="1" dirty="0">
                      <a:latin typeface="Adobe Kaiti Std R" panose="02020400000000000000" pitchFamily="18" charset="-128"/>
                      <a:ea typeface="Adobe Kaiti Std R" panose="02020400000000000000" pitchFamily="18" charset="-128"/>
                    </a:rPr>
                    <a:t> </a:t>
                  </a:r>
                  <a:r>
                    <a:rPr lang="en-GB" sz="2200" dirty="0">
                      <a:latin typeface="Adobe Kaiti Std R" panose="02020400000000000000" pitchFamily="18" charset="-128"/>
                      <a:ea typeface="Adobe Kaiti Std R" panose="02020400000000000000" pitchFamily="18" charset="-128"/>
                    </a:rPr>
                    <a:t>the component of the phase which is odd under reversal of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measurement scheme results in robust suppression of systematic effects: any imperfections in the system would have to be correlated with</a:t>
                  </a:r>
                  <a:r>
                    <a:rPr lang="en-US" sz="2200" dirty="0">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GB"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to become a source of systematic error.</a:t>
                  </a:r>
                </a:p>
                <a:p>
                  <a:endParaRPr lang="en-GB" sz="2200" dirty="0">
                    <a:latin typeface="Adobe Kaiti Std R" panose="02020400000000000000" pitchFamily="18" charset="-128"/>
                    <a:ea typeface="Adobe Kaiti Std R" panose="02020400000000000000" pitchFamily="18" charset="-128"/>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20717744" y="10969508"/>
                  <a:ext cx="4423257" cy="4852581"/>
                </a:xfrm>
                <a:prstGeom prst="rect">
                  <a:avLst/>
                </a:prstGeom>
                <a:blipFill>
                  <a:blip r:embed="rId324"/>
                  <a:stretch>
                    <a:fillRect l="-1003" t="-682" r="-3086"/>
                  </a:stretch>
                </a:blipFill>
              </p:spPr>
              <p:txBody>
                <a:bodyPr/>
                <a:lstStyle/>
                <a:p>
                  <a:r>
                    <a:rPr lang="en-US">
                      <a:noFill/>
                    </a:rPr>
                    <a:t> </a:t>
                  </a:r>
                </a:p>
              </p:txBody>
            </p:sp>
          </mc:Fallback>
        </mc:AlternateContent>
      </p:grpSp>
      <p:sp>
        <p:nvSpPr>
          <p:cNvPr id="125" name="TextBox 124"/>
          <p:cNvSpPr txBox="1"/>
          <p:nvPr/>
        </p:nvSpPr>
        <p:spPr>
          <a:xfrm>
            <a:off x="34116133" y="4243692"/>
            <a:ext cx="1085306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Systematic Search &amp; Characterization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grpSp>
        <p:nvGrpSpPr>
          <p:cNvPr id="126" name="Group 125"/>
          <p:cNvGrpSpPr/>
          <p:nvPr/>
        </p:nvGrpSpPr>
        <p:grpSpPr>
          <a:xfrm>
            <a:off x="33855270" y="4079450"/>
            <a:ext cx="12133010" cy="14362516"/>
            <a:chOff x="20570062" y="10491242"/>
            <a:chExt cx="11095471" cy="5936794"/>
          </a:xfrm>
        </p:grpSpPr>
        <p:sp>
          <p:nvSpPr>
            <p:cNvPr id="128" name="Rectangle 127"/>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mc:AlternateContent xmlns:mc="http://schemas.openxmlformats.org/markup-compatibility/2006" xmlns:a14="http://schemas.microsoft.com/office/drawing/2010/main">
          <mc:Choice Requires="a14">
            <p:sp>
              <p:nvSpPr>
                <p:cNvPr id="129" name="TextBox 128"/>
                <p:cNvSpPr txBox="1"/>
                <p:nvPr/>
              </p:nvSpPr>
              <p:spPr>
                <a:xfrm>
                  <a:off x="20808618" y="10836901"/>
                  <a:ext cx="10549265" cy="1924312"/>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Other possible sources of systematic error are checked by intentionally exaggerating various imperfections in the system and measuring their effect on the EDM channel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𝜔</m:t>
                          </m:r>
                        </m:e>
                        <m:sup>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sup>
                      </m:sSup>
                      <m:r>
                        <a:rPr lang="en-US" sz="2400" b="0" i="1" smtClean="0">
                          <a:latin typeface="Cambria Math" panose="02040503050406030204" pitchFamily="18" charset="0"/>
                          <a:ea typeface="Adobe Kaiti Std R" panose="02020400000000000000" pitchFamily="18" charset="-128"/>
                        </a:rPr>
                        <m:t>=</m:t>
                      </m:r>
                      <m:f>
                        <m:fPr>
                          <m:ctrlPr>
                            <a:rPr lang="en-US" sz="2400" b="0" i="1" smtClean="0">
                              <a:latin typeface="Cambria Math" panose="02040503050406030204" pitchFamily="18" charset="0"/>
                              <a:ea typeface="Adobe Kaiti Std R" panose="02020400000000000000" pitchFamily="18" charset="-128"/>
                            </a:rPr>
                          </m:ctrlPr>
                        </m:fPr>
                        <m:num>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𝜙</m:t>
                              </m:r>
                            </m:e>
                            <m:sup>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sup>
                          </m:sSup>
                          <m:r>
                            <m:rPr>
                              <m:nor/>
                            </m:rPr>
                            <a:rPr lang="en-US" sz="2400" dirty="0">
                              <a:latin typeface="Adobe Kaiti Std R" panose="02020400000000000000" pitchFamily="18" charset="-128"/>
                              <a:ea typeface="Adobe Kaiti Std R" panose="02020400000000000000" pitchFamily="18" charset="-128"/>
                            </a:rPr>
                            <m:t> </m:t>
                          </m:r>
                        </m:num>
                        <m:den>
                          <m:r>
                            <a:rPr lang="en-US" sz="2400" b="0" i="1" smtClean="0">
                              <a:latin typeface="Cambria Math" panose="02040503050406030204" pitchFamily="18" charset="0"/>
                              <a:ea typeface="Adobe Kaiti Std R" panose="02020400000000000000" pitchFamily="18" charset="-128"/>
                            </a:rPr>
                            <m:t>𝜏</m:t>
                          </m:r>
                        </m:den>
                      </m:f>
                    </m:oMath>
                  </a14:m>
                  <a:r>
                    <a:rPr lang="en-US" sz="2200" dirty="0">
                      <a:latin typeface="Adobe Kaiti Std R" panose="02020400000000000000" pitchFamily="18" charset="-128"/>
                      <a:ea typeface="Adobe Kaiti Std R" panose="02020400000000000000" pitchFamily="18" charset="-128"/>
                    </a:rPr>
                    <a:t> , where </a:t>
                  </a:r>
                  <a14:m>
                    <m:oMath xmlns:m="http://schemas.openxmlformats.org/officeDocument/2006/math">
                      <m:r>
                        <a:rPr lang="en-US" sz="2200" b="0" i="1" smtClean="0">
                          <a:latin typeface="Cambria Math" panose="02040503050406030204" pitchFamily="18" charset="0"/>
                          <a:ea typeface="Adobe Kaiti Std R" panose="02020400000000000000" pitchFamily="18" charset="-128"/>
                        </a:rPr>
                        <m:t>𝜏</m:t>
                      </m:r>
                    </m:oMath>
                  </a14:m>
                  <a:r>
                    <a:rPr lang="en-US" sz="2200" dirty="0">
                      <a:latin typeface="Adobe Kaiti Std R" panose="02020400000000000000" pitchFamily="18" charset="-128"/>
                      <a:ea typeface="Adobe Kaiti Std R" panose="02020400000000000000" pitchFamily="18" charset="-128"/>
                    </a:rPr>
                    <a:t> is the precession time.</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We have checked the main contributions to systematic error budget in ACME I and confirmed that they are all suppressed to below anticipated ACME II </a:t>
                  </a:r>
                  <a:r>
                    <a:rPr lang="en-US" sz="2200" dirty="0" err="1">
                      <a:latin typeface="Adobe Kaiti Std R" panose="02020400000000000000" pitchFamily="18" charset="-128"/>
                      <a:ea typeface="Adobe Kaiti Std R" panose="02020400000000000000" pitchFamily="18" charset="-128"/>
                    </a:rPr>
                    <a:t>senstivity</a:t>
                  </a:r>
                  <a:r>
                    <a:rPr lang="en-US" sz="2200" dirty="0">
                      <a:latin typeface="Adobe Kaiti Std R" panose="02020400000000000000" pitchFamily="18" charset="-128"/>
                      <a:ea typeface="Adobe Kaiti Std R" panose="02020400000000000000" pitchFamily="18" charset="-128"/>
                    </a:rPr>
                    <a:t> levels. We are currently investigating secondary effects showing up in other (non-EDM) channels and continue varying system parameters, looking for possible shifts in the EDM channel.</a:t>
                  </a:r>
                </a:p>
                <a:p>
                  <a:endParaRPr lang="en-US" sz="2200" dirty="0">
                    <a:latin typeface="Adobe Kaiti Std R" panose="02020400000000000000" pitchFamily="18" charset="-128"/>
                    <a:ea typeface="Adobe Kaiti Std R" panose="02020400000000000000" pitchFamily="18" charset="-128"/>
                  </a:endParaRPr>
                </a:p>
                <a:p>
                  <a:endParaRPr lang="en-US" sz="2200" dirty="0">
                    <a:latin typeface="Adobe Kaiti Std R" panose="02020400000000000000" pitchFamily="18" charset="-128"/>
                    <a:ea typeface="Adobe Kaiti Std R" panose="02020400000000000000" pitchFamily="18" charset="-128"/>
                  </a:endParaRPr>
                </a:p>
                <a:p>
                  <a:endParaRPr lang="en-US" sz="2200" dirty="0">
                    <a:latin typeface="Adobe Kaiti Std R" panose="02020400000000000000" pitchFamily="18" charset="-128"/>
                    <a:ea typeface="Adobe Kaiti Std R" panose="02020400000000000000" pitchFamily="18" charset="-128"/>
                  </a:endParaRPr>
                </a:p>
                <a:p>
                  <a:endParaRPr lang="en-US" sz="2200" dirty="0">
                    <a:latin typeface="Adobe Kaiti Std R" panose="02020400000000000000" pitchFamily="18" charset="-128"/>
                    <a:ea typeface="Adobe Kaiti Std R" panose="02020400000000000000" pitchFamily="18" charset="-128"/>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20808618" y="10836901"/>
                  <a:ext cx="10549265" cy="1924312"/>
                </a:xfrm>
                <a:prstGeom prst="rect">
                  <a:avLst/>
                </a:prstGeom>
                <a:blipFill>
                  <a:blip r:embed="rId325"/>
                  <a:stretch>
                    <a:fillRect l="-687" t="-962" r="-740"/>
                  </a:stretch>
                </a:blipFill>
              </p:spPr>
              <p:txBody>
                <a:bodyPr/>
                <a:lstStyle/>
                <a:p>
                  <a:r>
                    <a:rPr lang="en-US">
                      <a:noFill/>
                    </a:rPr>
                    <a:t> </a:t>
                  </a:r>
                </a:p>
              </p:txBody>
            </p:sp>
          </mc:Fallback>
        </mc:AlternateContent>
      </p:grpSp>
      <p:grpSp>
        <p:nvGrpSpPr>
          <p:cNvPr id="91" name="Group 90"/>
          <p:cNvGrpSpPr/>
          <p:nvPr/>
        </p:nvGrpSpPr>
        <p:grpSpPr>
          <a:xfrm>
            <a:off x="13671932" y="19956419"/>
            <a:ext cx="9362261" cy="4863614"/>
            <a:chOff x="20570062" y="10491242"/>
            <a:chExt cx="11095471" cy="5936794"/>
          </a:xfrm>
        </p:grpSpPr>
        <p:sp>
          <p:nvSpPr>
            <p:cNvPr id="92" name="TextBox 9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4. State Precession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3" name="Rectangle 9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94" name="TextBox 93"/>
          <p:cNvSpPr txBox="1"/>
          <p:nvPr/>
        </p:nvSpPr>
        <p:spPr>
          <a:xfrm>
            <a:off x="23343005" y="20742614"/>
            <a:ext cx="6021639" cy="415498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At the end of the interaction region, the final state is </a:t>
            </a:r>
            <a:r>
              <a:rPr lang="en-US" sz="2200" b="1" dirty="0">
                <a:latin typeface="Adobe Kaiti Std R" panose="02020400000000000000" pitchFamily="18" charset="-128"/>
                <a:ea typeface="Adobe Kaiti Std R" panose="02020400000000000000" pitchFamily="18" charset="-128"/>
              </a:rPr>
              <a:t>projected to a pair of orthogonal basis vectors </a:t>
            </a:r>
            <a:r>
              <a:rPr lang="en-US" sz="2200" dirty="0">
                <a:latin typeface="Adobe Kaiti Std R" panose="02020400000000000000" pitchFamily="18" charset="-128"/>
                <a:ea typeface="Adobe Kaiti Std R" panose="02020400000000000000" pitchFamily="18" charset="-128"/>
              </a:rPr>
              <a:t>by subjecting the molecules to a 703 nm probe laser (on the H-I transition) with linear polarization rapidly switched (200 kHz) between x and y. </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We </a:t>
            </a:r>
            <a:r>
              <a:rPr lang="en-US" sz="2200" b="1" dirty="0">
                <a:latin typeface="Adobe Kaiti Std R" panose="02020400000000000000" pitchFamily="18" charset="-128"/>
                <a:ea typeface="Adobe Kaiti Std R" panose="02020400000000000000" pitchFamily="18" charset="-128"/>
              </a:rPr>
              <a:t>collect the 512 nm fluorescence </a:t>
            </a:r>
            <a:r>
              <a:rPr lang="en-US" sz="2200" dirty="0">
                <a:latin typeface="Adobe Kaiti Std R" panose="02020400000000000000" pitchFamily="18" charset="-128"/>
                <a:ea typeface="Adobe Kaiti Std R" panose="02020400000000000000" pitchFamily="18" charset="-128"/>
              </a:rPr>
              <a:t>using PMTs as the molecules in the short-lived I-state decay back to the ground state.</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47" name="Group 46"/>
          <p:cNvGrpSpPr/>
          <p:nvPr/>
        </p:nvGrpSpPr>
        <p:grpSpPr>
          <a:xfrm>
            <a:off x="13977698" y="22692931"/>
            <a:ext cx="4314233" cy="2003614"/>
            <a:chOff x="13977698" y="22692931"/>
            <a:chExt cx="4314233" cy="2003614"/>
          </a:xfrm>
        </p:grpSpPr>
        <p:pic>
          <p:nvPicPr>
            <p:cNvPr id="36" name="Graphic 35"/>
            <p:cNvPicPr>
              <a:picLocks noChangeAspect="1"/>
            </p:cNvPicPr>
            <p:nvPr/>
          </p:nvPicPr>
          <p:blipFill>
            <a:blip r:embed="rId326" cstate="print">
              <a:extLst>
                <a:ext uri="{96DAC541-7B7A-43D3-8B79-37D633B846F1}">
                  <asvg:svgBlip xmlns:asvg="http://schemas.microsoft.com/office/drawing/2016/SVG/main" r:embed="rId327"/>
                </a:ext>
              </a:extLst>
            </a:blip>
            <a:stretch>
              <a:fillRect/>
            </a:stretch>
          </p:blipFill>
          <p:spPr>
            <a:xfrm>
              <a:off x="13977698" y="22692931"/>
              <a:ext cx="4314233" cy="2003614"/>
            </a:xfrm>
            <a:prstGeom prst="rect">
              <a:avLst/>
            </a:prstGeom>
          </p:spPr>
        </p:pic>
        <p:grpSp>
          <p:nvGrpSpPr>
            <p:cNvPr id="46" name="Group 45"/>
            <p:cNvGrpSpPr>
              <a:grpSpLocks noChangeAspect="1"/>
            </p:cNvGrpSpPr>
            <p:nvPr>
              <p:custDataLst>
                <p:tags r:id="rId235"/>
              </p:custDataLst>
            </p:nvPr>
          </p:nvGrpSpPr>
          <p:grpSpPr>
            <a:xfrm>
              <a:off x="16456036" y="23098126"/>
              <a:ext cx="771525" cy="431800"/>
              <a:chOff x="16456036" y="23098126"/>
              <a:chExt cx="771525" cy="431800"/>
            </a:xfrm>
          </p:grpSpPr>
          <p:sp>
            <p:nvSpPr>
              <p:cNvPr id="37" name="Freeform 15"/>
              <p:cNvSpPr>
                <a:spLocks/>
              </p:cNvSpPr>
              <p:nvPr>
                <p:custDataLst>
                  <p:tags r:id="rId236"/>
                </p:custDataLst>
              </p:nvPr>
            </p:nvSpPr>
            <p:spPr bwMode="auto">
              <a:xfrm>
                <a:off x="16456036" y="23099714"/>
                <a:ext cx="242888" cy="349250"/>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7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7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4"/>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7"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7"/>
                      <a:pt x="178" y="27"/>
                    </a:cubicBezTo>
                    <a:cubicBezTo>
                      <a:pt x="188" y="27"/>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4"/>
                      <a:pt x="234" y="0"/>
                      <a:pt x="211" y="0"/>
                    </a:cubicBezTo>
                    <a:cubicBezTo>
                      <a:pt x="143"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p:custDataLst>
                  <p:tags r:id="rId237"/>
                </p:custDataLst>
              </p:nvPr>
            </p:nvSpPr>
            <p:spPr bwMode="auto">
              <a:xfrm>
                <a:off x="16762424" y="23387051"/>
                <a:ext cx="52388" cy="142875"/>
              </a:xfrm>
              <a:custGeom>
                <a:avLst/>
                <a:gdLst>
                  <a:gd name="T0" fmla="*/ 58 w 58"/>
                  <a:gd name="T1" fmla="*/ 52 h 149"/>
                  <a:gd name="T2" fmla="*/ 26 w 58"/>
                  <a:gd name="T3" fmla="*/ 0 h 149"/>
                  <a:gd name="T4" fmla="*/ 0 w 58"/>
                  <a:gd name="T5" fmla="*/ 26 h 149"/>
                  <a:gd name="T6" fmla="*/ 26 w 58"/>
                  <a:gd name="T7" fmla="*/ 53 h 149"/>
                  <a:gd name="T8" fmla="*/ 44 w 58"/>
                  <a:gd name="T9" fmla="*/ 46 h 149"/>
                  <a:gd name="T10" fmla="*/ 46 w 58"/>
                  <a:gd name="T11" fmla="*/ 45 h 149"/>
                  <a:gd name="T12" fmla="*/ 47 w 58"/>
                  <a:gd name="T13" fmla="*/ 52 h 149"/>
                  <a:gd name="T14" fmla="*/ 13 w 58"/>
                  <a:gd name="T15" fmla="*/ 136 h 149"/>
                  <a:gd name="T16" fmla="*/ 8 w 58"/>
                  <a:gd name="T17" fmla="*/ 144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19"/>
                      <a:pt x="46" y="0"/>
                      <a:pt x="26" y="0"/>
                    </a:cubicBezTo>
                    <a:cubicBezTo>
                      <a:pt x="10" y="0"/>
                      <a:pt x="0" y="12"/>
                      <a:pt x="0" y="26"/>
                    </a:cubicBezTo>
                    <a:cubicBezTo>
                      <a:pt x="0" y="40"/>
                      <a:pt x="10" y="53"/>
                      <a:pt x="26" y="53"/>
                    </a:cubicBezTo>
                    <a:cubicBezTo>
                      <a:pt x="32" y="53"/>
                      <a:pt x="39" y="51"/>
                      <a:pt x="44" y="46"/>
                    </a:cubicBezTo>
                    <a:cubicBezTo>
                      <a:pt x="45" y="45"/>
                      <a:pt x="46" y="45"/>
                      <a:pt x="46" y="45"/>
                    </a:cubicBezTo>
                    <a:cubicBezTo>
                      <a:pt x="47" y="45"/>
                      <a:pt x="47" y="45"/>
                      <a:pt x="47" y="52"/>
                    </a:cubicBezTo>
                    <a:cubicBezTo>
                      <a:pt x="47" y="89"/>
                      <a:pt x="30" y="119"/>
                      <a:pt x="13" y="136"/>
                    </a:cubicBezTo>
                    <a:cubicBezTo>
                      <a:pt x="8" y="141"/>
                      <a:pt x="8" y="142"/>
                      <a:pt x="8" y="144"/>
                    </a:cubicBezTo>
                    <a:cubicBezTo>
                      <a:pt x="8" y="147"/>
                      <a:pt x="10" y="149"/>
                      <a:pt x="13" y="149"/>
                    </a:cubicBezTo>
                    <a:cubicBezTo>
                      <a:pt x="18" y="149"/>
                      <a:pt x="58" y="111"/>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p:custDataLst>
                  <p:tags r:id="rId238"/>
                </p:custDataLst>
              </p:nvPr>
            </p:nvSpPr>
            <p:spPr bwMode="auto">
              <a:xfrm>
                <a:off x="16938636" y="23098126"/>
                <a:ext cx="288925" cy="350838"/>
              </a:xfrm>
              <a:custGeom>
                <a:avLst/>
                <a:gdLst>
                  <a:gd name="T0" fmla="*/ 124 w 317"/>
                  <a:gd name="T1" fmla="*/ 14 h 364"/>
                  <a:gd name="T2" fmla="*/ 125 w 317"/>
                  <a:gd name="T3" fmla="*/ 6 h 364"/>
                  <a:gd name="T4" fmla="*/ 120 w 317"/>
                  <a:gd name="T5" fmla="*/ 1 h 364"/>
                  <a:gd name="T6" fmla="*/ 89 w 317"/>
                  <a:gd name="T7" fmla="*/ 13 h 364"/>
                  <a:gd name="T8" fmla="*/ 48 w 317"/>
                  <a:gd name="T9" fmla="*/ 43 h 364"/>
                  <a:gd name="T10" fmla="*/ 53 w 317"/>
                  <a:gd name="T11" fmla="*/ 46 h 364"/>
                  <a:gd name="T12" fmla="*/ 81 w 317"/>
                  <a:gd name="T13" fmla="*/ 35 h 364"/>
                  <a:gd name="T14" fmla="*/ 55 w 317"/>
                  <a:gd name="T15" fmla="*/ 191 h 364"/>
                  <a:gd name="T16" fmla="*/ 2 w 317"/>
                  <a:gd name="T17" fmla="*/ 354 h 364"/>
                  <a:gd name="T18" fmla="*/ 0 w 317"/>
                  <a:gd name="T19" fmla="*/ 360 h 364"/>
                  <a:gd name="T20" fmla="*/ 5 w 317"/>
                  <a:gd name="T21" fmla="*/ 364 h 364"/>
                  <a:gd name="T22" fmla="*/ 42 w 317"/>
                  <a:gd name="T23" fmla="*/ 341 h 364"/>
                  <a:gd name="T24" fmla="*/ 82 w 317"/>
                  <a:gd name="T25" fmla="*/ 235 h 364"/>
                  <a:gd name="T26" fmla="*/ 147 w 317"/>
                  <a:gd name="T27" fmla="*/ 75 h 364"/>
                  <a:gd name="T28" fmla="*/ 223 w 317"/>
                  <a:gd name="T29" fmla="*/ 28 h 364"/>
                  <a:gd name="T30" fmla="*/ 274 w 317"/>
                  <a:gd name="T31" fmla="*/ 72 h 364"/>
                  <a:gd name="T32" fmla="*/ 175 w 317"/>
                  <a:gd name="T33" fmla="*/ 149 h 364"/>
                  <a:gd name="T34" fmla="*/ 134 w 317"/>
                  <a:gd name="T35" fmla="*/ 176 h 364"/>
                  <a:gd name="T36" fmla="*/ 139 w 317"/>
                  <a:gd name="T37" fmla="*/ 179 h 364"/>
                  <a:gd name="T38" fmla="*/ 163 w 317"/>
                  <a:gd name="T39" fmla="*/ 177 h 364"/>
                  <a:gd name="T40" fmla="*/ 255 w 317"/>
                  <a:gd name="T41" fmla="*/ 254 h 364"/>
                  <a:gd name="T42" fmla="*/ 156 w 317"/>
                  <a:gd name="T43" fmla="*/ 336 h 364"/>
                  <a:gd name="T44" fmla="*/ 93 w 317"/>
                  <a:gd name="T45" fmla="*/ 308 h 364"/>
                  <a:gd name="T46" fmla="*/ 86 w 317"/>
                  <a:gd name="T47" fmla="*/ 305 h 364"/>
                  <a:gd name="T48" fmla="*/ 50 w 317"/>
                  <a:gd name="T49" fmla="*/ 329 h 364"/>
                  <a:gd name="T50" fmla="*/ 123 w 317"/>
                  <a:gd name="T51" fmla="*/ 364 h 364"/>
                  <a:gd name="T52" fmla="*/ 297 w 317"/>
                  <a:gd name="T53" fmla="*/ 233 h 364"/>
                  <a:gd name="T54" fmla="*/ 218 w 317"/>
                  <a:gd name="T55" fmla="*/ 151 h 364"/>
                  <a:gd name="T56" fmla="*/ 317 w 317"/>
                  <a:gd name="T57" fmla="*/ 51 h 364"/>
                  <a:gd name="T58" fmla="*/ 256 w 317"/>
                  <a:gd name="T59" fmla="*/ 0 h 364"/>
                  <a:gd name="T60" fmla="*/ 114 w 317"/>
                  <a:gd name="T61" fmla="*/ 80 h 364"/>
                  <a:gd name="T62" fmla="*/ 124 w 317"/>
                  <a:gd name="T63" fmla="*/ 1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4" y="14"/>
                    </a:moveTo>
                    <a:cubicBezTo>
                      <a:pt x="125" y="8"/>
                      <a:pt x="125" y="7"/>
                      <a:pt x="125" y="6"/>
                    </a:cubicBezTo>
                    <a:cubicBezTo>
                      <a:pt x="125" y="2"/>
                      <a:pt x="124" y="1"/>
                      <a:pt x="120" y="1"/>
                    </a:cubicBezTo>
                    <a:cubicBezTo>
                      <a:pt x="114" y="1"/>
                      <a:pt x="99" y="8"/>
                      <a:pt x="89" y="13"/>
                    </a:cubicBezTo>
                    <a:cubicBezTo>
                      <a:pt x="66" y="25"/>
                      <a:pt x="48" y="34"/>
                      <a:pt x="48" y="43"/>
                    </a:cubicBezTo>
                    <a:cubicBezTo>
                      <a:pt x="48" y="46"/>
                      <a:pt x="51" y="46"/>
                      <a:pt x="53" y="46"/>
                    </a:cubicBezTo>
                    <a:cubicBezTo>
                      <a:pt x="59" y="46"/>
                      <a:pt x="72" y="39"/>
                      <a:pt x="81" y="35"/>
                    </a:cubicBezTo>
                    <a:cubicBezTo>
                      <a:pt x="75" y="84"/>
                      <a:pt x="63" y="148"/>
                      <a:pt x="55" y="191"/>
                    </a:cubicBezTo>
                    <a:cubicBezTo>
                      <a:pt x="36" y="275"/>
                      <a:pt x="27" y="306"/>
                      <a:pt x="2" y="354"/>
                    </a:cubicBezTo>
                    <a:cubicBezTo>
                      <a:pt x="0" y="359"/>
                      <a:pt x="0" y="360"/>
                      <a:pt x="0" y="360"/>
                    </a:cubicBezTo>
                    <a:cubicBezTo>
                      <a:pt x="0" y="364"/>
                      <a:pt x="4" y="364"/>
                      <a:pt x="5" y="364"/>
                    </a:cubicBezTo>
                    <a:cubicBezTo>
                      <a:pt x="13" y="364"/>
                      <a:pt x="34" y="355"/>
                      <a:pt x="42" y="341"/>
                    </a:cubicBezTo>
                    <a:cubicBezTo>
                      <a:pt x="48" y="329"/>
                      <a:pt x="67" y="293"/>
                      <a:pt x="82" y="235"/>
                    </a:cubicBezTo>
                    <a:cubicBezTo>
                      <a:pt x="93" y="192"/>
                      <a:pt x="112" y="127"/>
                      <a:pt x="147" y="75"/>
                    </a:cubicBezTo>
                    <a:cubicBezTo>
                      <a:pt x="170" y="43"/>
                      <a:pt x="191" y="28"/>
                      <a:pt x="223" y="28"/>
                    </a:cubicBezTo>
                    <a:cubicBezTo>
                      <a:pt x="250" y="28"/>
                      <a:pt x="274" y="45"/>
                      <a:pt x="274" y="72"/>
                    </a:cubicBezTo>
                    <a:cubicBezTo>
                      <a:pt x="274" y="116"/>
                      <a:pt x="227" y="132"/>
                      <a:pt x="175" y="149"/>
                    </a:cubicBezTo>
                    <a:cubicBezTo>
                      <a:pt x="169" y="151"/>
                      <a:pt x="134" y="163"/>
                      <a:pt x="134" y="176"/>
                    </a:cubicBezTo>
                    <a:cubicBezTo>
                      <a:pt x="134" y="179"/>
                      <a:pt x="138" y="179"/>
                      <a:pt x="139" y="179"/>
                    </a:cubicBezTo>
                    <a:cubicBezTo>
                      <a:pt x="141" y="179"/>
                      <a:pt x="153" y="177"/>
                      <a:pt x="163" y="177"/>
                    </a:cubicBezTo>
                    <a:cubicBezTo>
                      <a:pt x="214" y="177"/>
                      <a:pt x="255" y="207"/>
                      <a:pt x="255" y="254"/>
                    </a:cubicBezTo>
                    <a:cubicBezTo>
                      <a:pt x="255" y="316"/>
                      <a:pt x="202" y="336"/>
                      <a:pt x="156" y="336"/>
                    </a:cubicBezTo>
                    <a:cubicBezTo>
                      <a:pt x="118" y="336"/>
                      <a:pt x="99" y="315"/>
                      <a:pt x="93" y="308"/>
                    </a:cubicBezTo>
                    <a:cubicBezTo>
                      <a:pt x="91" y="306"/>
                      <a:pt x="90" y="305"/>
                      <a:pt x="86" y="305"/>
                    </a:cubicBezTo>
                    <a:cubicBezTo>
                      <a:pt x="75" y="305"/>
                      <a:pt x="50" y="320"/>
                      <a:pt x="50" y="329"/>
                    </a:cubicBezTo>
                    <a:cubicBezTo>
                      <a:pt x="50" y="331"/>
                      <a:pt x="69" y="364"/>
                      <a:pt x="123" y="364"/>
                    </a:cubicBezTo>
                    <a:cubicBezTo>
                      <a:pt x="194" y="364"/>
                      <a:pt x="297" y="314"/>
                      <a:pt x="297" y="233"/>
                    </a:cubicBezTo>
                    <a:cubicBezTo>
                      <a:pt x="297" y="192"/>
                      <a:pt x="269" y="160"/>
                      <a:pt x="218" y="151"/>
                    </a:cubicBezTo>
                    <a:cubicBezTo>
                      <a:pt x="258" y="134"/>
                      <a:pt x="317" y="98"/>
                      <a:pt x="317" y="51"/>
                    </a:cubicBezTo>
                    <a:cubicBezTo>
                      <a:pt x="317" y="22"/>
                      <a:pt x="293" y="0"/>
                      <a:pt x="256" y="0"/>
                    </a:cubicBezTo>
                    <a:cubicBezTo>
                      <a:pt x="239" y="0"/>
                      <a:pt x="175" y="5"/>
                      <a:pt x="114" y="80"/>
                    </a:cubicBezTo>
                    <a:lnTo>
                      <a:pt x="124" y="1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p:cNvGrpSpPr>
            <a:grpSpLocks noChangeAspect="1"/>
          </p:cNvGrpSpPr>
          <p:nvPr>
            <p:custDataLst>
              <p:tags r:id="rId1"/>
            </p:custDataLst>
          </p:nvPr>
        </p:nvGrpSpPr>
        <p:grpSpPr>
          <a:xfrm>
            <a:off x="18238788" y="23963313"/>
            <a:ext cx="503237" cy="439738"/>
            <a:chOff x="18238788" y="23963313"/>
            <a:chExt cx="503237" cy="439738"/>
          </a:xfrm>
        </p:grpSpPr>
        <p:sp>
          <p:nvSpPr>
            <p:cNvPr id="19" name="Freeform 7"/>
            <p:cNvSpPr>
              <a:spLocks/>
            </p:cNvSpPr>
            <p:nvPr>
              <p:custDataLst>
                <p:tags r:id="rId233"/>
              </p:custDataLst>
            </p:nvPr>
          </p:nvSpPr>
          <p:spPr bwMode="auto">
            <a:xfrm>
              <a:off x="18238788" y="23977601"/>
              <a:ext cx="196850" cy="323850"/>
            </a:xfrm>
            <a:custGeom>
              <a:avLst/>
              <a:gdLst>
                <a:gd name="T0" fmla="*/ 39 w 199"/>
                <a:gd name="T1" fmla="*/ 294 h 332"/>
                <a:gd name="T2" fmla="*/ 91 w 199"/>
                <a:gd name="T3" fmla="*/ 243 h 332"/>
                <a:gd name="T4" fmla="*/ 199 w 199"/>
                <a:gd name="T5" fmla="*/ 97 h 332"/>
                <a:gd name="T6" fmla="*/ 93 w 199"/>
                <a:gd name="T7" fmla="*/ 0 h 332"/>
                <a:gd name="T8" fmla="*/ 0 w 199"/>
                <a:gd name="T9" fmla="*/ 90 h 332"/>
                <a:gd name="T10" fmla="*/ 27 w 199"/>
                <a:gd name="T11" fmla="*/ 118 h 332"/>
                <a:gd name="T12" fmla="*/ 53 w 199"/>
                <a:gd name="T13" fmla="*/ 92 h 332"/>
                <a:gd name="T14" fmla="*/ 26 w 199"/>
                <a:gd name="T15" fmla="*/ 66 h 332"/>
                <a:gd name="T16" fmla="*/ 20 w 199"/>
                <a:gd name="T17" fmla="*/ 66 h 332"/>
                <a:gd name="T18" fmla="*/ 87 w 199"/>
                <a:gd name="T19" fmla="*/ 15 h 332"/>
                <a:gd name="T20" fmla="*/ 154 w 199"/>
                <a:gd name="T21" fmla="*/ 97 h 332"/>
                <a:gd name="T22" fmla="*/ 101 w 199"/>
                <a:gd name="T23" fmla="*/ 207 h 332"/>
                <a:gd name="T24" fmla="*/ 6 w 199"/>
                <a:gd name="T25" fmla="*/ 314 h 332"/>
                <a:gd name="T26" fmla="*/ 0 w 199"/>
                <a:gd name="T27" fmla="*/ 332 h 332"/>
                <a:gd name="T28" fmla="*/ 185 w 199"/>
                <a:gd name="T29" fmla="*/ 332 h 332"/>
                <a:gd name="T30" fmla="*/ 199 w 199"/>
                <a:gd name="T31" fmla="*/ 246 h 332"/>
                <a:gd name="T32" fmla="*/ 187 w 199"/>
                <a:gd name="T33" fmla="*/ 246 h 332"/>
                <a:gd name="T34" fmla="*/ 176 w 199"/>
                <a:gd name="T35" fmla="*/ 290 h 332"/>
                <a:gd name="T36" fmla="*/ 128 w 199"/>
                <a:gd name="T37" fmla="*/ 294 h 332"/>
                <a:gd name="T38" fmla="*/ 39 w 199"/>
                <a:gd name="T39" fmla="*/ 29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332">
                  <a:moveTo>
                    <a:pt x="39" y="294"/>
                  </a:moveTo>
                  <a:lnTo>
                    <a:pt x="91" y="243"/>
                  </a:lnTo>
                  <a:cubicBezTo>
                    <a:pt x="169" y="174"/>
                    <a:pt x="199" y="147"/>
                    <a:pt x="199" y="97"/>
                  </a:cubicBezTo>
                  <a:cubicBezTo>
                    <a:pt x="199" y="40"/>
                    <a:pt x="154" y="0"/>
                    <a:pt x="93" y="0"/>
                  </a:cubicBezTo>
                  <a:cubicBezTo>
                    <a:pt x="37" y="0"/>
                    <a:pt x="0" y="46"/>
                    <a:pt x="0" y="90"/>
                  </a:cubicBezTo>
                  <a:cubicBezTo>
                    <a:pt x="0" y="118"/>
                    <a:pt x="25" y="118"/>
                    <a:pt x="27" y="118"/>
                  </a:cubicBezTo>
                  <a:cubicBezTo>
                    <a:pt x="35" y="118"/>
                    <a:pt x="53" y="112"/>
                    <a:pt x="53" y="92"/>
                  </a:cubicBezTo>
                  <a:cubicBezTo>
                    <a:pt x="53" y="79"/>
                    <a:pt x="44" y="66"/>
                    <a:pt x="26" y="66"/>
                  </a:cubicBezTo>
                  <a:cubicBezTo>
                    <a:pt x="22" y="66"/>
                    <a:pt x="21" y="66"/>
                    <a:pt x="20" y="66"/>
                  </a:cubicBezTo>
                  <a:cubicBezTo>
                    <a:pt x="31" y="34"/>
                    <a:pt x="58" y="15"/>
                    <a:pt x="87" y="15"/>
                  </a:cubicBezTo>
                  <a:cubicBezTo>
                    <a:pt x="132" y="15"/>
                    <a:pt x="154" y="56"/>
                    <a:pt x="154" y="97"/>
                  </a:cubicBezTo>
                  <a:cubicBezTo>
                    <a:pt x="154" y="137"/>
                    <a:pt x="129" y="176"/>
                    <a:pt x="101" y="207"/>
                  </a:cubicBezTo>
                  <a:lnTo>
                    <a:pt x="6" y="314"/>
                  </a:lnTo>
                  <a:cubicBezTo>
                    <a:pt x="0" y="319"/>
                    <a:pt x="0" y="320"/>
                    <a:pt x="0" y="332"/>
                  </a:cubicBezTo>
                  <a:lnTo>
                    <a:pt x="185" y="332"/>
                  </a:lnTo>
                  <a:lnTo>
                    <a:pt x="199" y="246"/>
                  </a:lnTo>
                  <a:lnTo>
                    <a:pt x="187" y="246"/>
                  </a:lnTo>
                  <a:cubicBezTo>
                    <a:pt x="184" y="261"/>
                    <a:pt x="181" y="283"/>
                    <a:pt x="176" y="290"/>
                  </a:cubicBezTo>
                  <a:cubicBezTo>
                    <a:pt x="172" y="294"/>
                    <a:pt x="139" y="294"/>
                    <a:pt x="128" y="294"/>
                  </a:cubicBezTo>
                  <a:lnTo>
                    <a:pt x="39" y="29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custDataLst>
                <p:tags r:id="rId234"/>
              </p:custDataLst>
            </p:nvPr>
          </p:nvSpPr>
          <p:spPr bwMode="auto">
            <a:xfrm>
              <a:off x="18484850" y="23963313"/>
              <a:ext cx="257175" cy="439738"/>
            </a:xfrm>
            <a:custGeom>
              <a:avLst/>
              <a:gdLst>
                <a:gd name="T0" fmla="*/ 193 w 261"/>
                <a:gd name="T1" fmla="*/ 12 h 449"/>
                <a:gd name="T2" fmla="*/ 195 w 261"/>
                <a:gd name="T3" fmla="*/ 5 h 449"/>
                <a:gd name="T4" fmla="*/ 189 w 261"/>
                <a:gd name="T5" fmla="*/ 0 h 449"/>
                <a:gd name="T6" fmla="*/ 181 w 261"/>
                <a:gd name="T7" fmla="*/ 10 h 449"/>
                <a:gd name="T8" fmla="*/ 152 w 261"/>
                <a:gd name="T9" fmla="*/ 125 h 449"/>
                <a:gd name="T10" fmla="*/ 0 w 261"/>
                <a:gd name="T11" fmla="*/ 262 h 449"/>
                <a:gd name="T12" fmla="*/ 96 w 261"/>
                <a:gd name="T13" fmla="*/ 352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8 w 261"/>
                <a:gd name="T25" fmla="*/ 352 h 449"/>
                <a:gd name="T26" fmla="*/ 261 w 261"/>
                <a:gd name="T27" fmla="*/ 216 h 449"/>
                <a:gd name="T28" fmla="*/ 165 w 261"/>
                <a:gd name="T29" fmla="*/ 125 h 449"/>
                <a:gd name="T30" fmla="*/ 193 w 261"/>
                <a:gd name="T31" fmla="*/ 12 h 449"/>
                <a:gd name="T32" fmla="*/ 98 w 261"/>
                <a:gd name="T33" fmla="*/ 341 h 449"/>
                <a:gd name="T34" fmla="*/ 32 w 261"/>
                <a:gd name="T35" fmla="*/ 273 h 449"/>
                <a:gd name="T36" fmla="*/ 149 w 261"/>
                <a:gd name="T37" fmla="*/ 136 h 449"/>
                <a:gd name="T38" fmla="*/ 98 w 261"/>
                <a:gd name="T39" fmla="*/ 341 h 449"/>
                <a:gd name="T40" fmla="*/ 162 w 261"/>
                <a:gd name="T41" fmla="*/ 136 h 449"/>
                <a:gd name="T42" fmla="*/ 229 w 261"/>
                <a:gd name="T43" fmla="*/ 205 h 449"/>
                <a:gd name="T44" fmla="*/ 111 w 261"/>
                <a:gd name="T45" fmla="*/ 341 h 449"/>
                <a:gd name="T46" fmla="*/ 162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6"/>
                    <a:pt x="195" y="5"/>
                  </a:cubicBezTo>
                  <a:cubicBezTo>
                    <a:pt x="195" y="5"/>
                    <a:pt x="195" y="0"/>
                    <a:pt x="189" y="0"/>
                  </a:cubicBezTo>
                  <a:cubicBezTo>
                    <a:pt x="184" y="0"/>
                    <a:pt x="183" y="2"/>
                    <a:pt x="181" y="10"/>
                  </a:cubicBezTo>
                  <a:lnTo>
                    <a:pt x="152" y="125"/>
                  </a:lnTo>
                  <a:cubicBezTo>
                    <a:pt x="73" y="128"/>
                    <a:pt x="0" y="194"/>
                    <a:pt x="0" y="262"/>
                  </a:cubicBezTo>
                  <a:cubicBezTo>
                    <a:pt x="0" y="310"/>
                    <a:pt x="35" y="349"/>
                    <a:pt x="96" y="352"/>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8" y="352"/>
                  </a:lnTo>
                  <a:cubicBezTo>
                    <a:pt x="189" y="350"/>
                    <a:pt x="261" y="283"/>
                    <a:pt x="261" y="216"/>
                  </a:cubicBezTo>
                  <a:cubicBezTo>
                    <a:pt x="261" y="176"/>
                    <a:pt x="235" y="130"/>
                    <a:pt x="165" y="125"/>
                  </a:cubicBezTo>
                  <a:lnTo>
                    <a:pt x="193" y="12"/>
                  </a:lnTo>
                  <a:close/>
                  <a:moveTo>
                    <a:pt x="98" y="341"/>
                  </a:moveTo>
                  <a:cubicBezTo>
                    <a:pt x="68" y="340"/>
                    <a:pt x="32" y="322"/>
                    <a:pt x="32" y="273"/>
                  </a:cubicBezTo>
                  <a:cubicBezTo>
                    <a:pt x="32" y="213"/>
                    <a:pt x="75" y="143"/>
                    <a:pt x="149" y="136"/>
                  </a:cubicBezTo>
                  <a:lnTo>
                    <a:pt x="98" y="341"/>
                  </a:lnTo>
                  <a:close/>
                  <a:moveTo>
                    <a:pt x="162" y="136"/>
                  </a:moveTo>
                  <a:cubicBezTo>
                    <a:pt x="200" y="138"/>
                    <a:pt x="229" y="161"/>
                    <a:pt x="229" y="205"/>
                  </a:cubicBezTo>
                  <a:cubicBezTo>
                    <a:pt x="229" y="264"/>
                    <a:pt x="186" y="335"/>
                    <a:pt x="111" y="341"/>
                  </a:cubicBezTo>
                  <a:lnTo>
                    <a:pt x="162"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4" name="Group 453"/>
          <p:cNvGrpSpPr>
            <a:grpSpLocks noChangeAspect="1"/>
          </p:cNvGrpSpPr>
          <p:nvPr>
            <p:custDataLst>
              <p:tags r:id="rId2"/>
            </p:custDataLst>
          </p:nvPr>
        </p:nvGrpSpPr>
        <p:grpSpPr>
          <a:xfrm>
            <a:off x="13928725" y="22166263"/>
            <a:ext cx="2046288" cy="433387"/>
            <a:chOff x="13928725" y="22166263"/>
            <a:chExt cx="2046288" cy="433387"/>
          </a:xfrm>
        </p:grpSpPr>
        <p:sp>
          <p:nvSpPr>
            <p:cNvPr id="432" name="Freeform 99"/>
            <p:cNvSpPr>
              <a:spLocks/>
            </p:cNvSpPr>
            <p:nvPr>
              <p:custDataLst>
                <p:tags r:id="rId217"/>
              </p:custDataLst>
            </p:nvPr>
          </p:nvSpPr>
          <p:spPr bwMode="auto">
            <a:xfrm>
              <a:off x="14047788" y="22166263"/>
              <a:ext cx="74613"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1"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101"/>
            <p:cNvSpPr>
              <a:spLocks/>
            </p:cNvSpPr>
            <p:nvPr>
              <p:custDataLst>
                <p:tags r:id="rId218"/>
              </p:custDataLst>
            </p:nvPr>
          </p:nvSpPr>
          <p:spPr bwMode="auto">
            <a:xfrm>
              <a:off x="13947775" y="22382163"/>
              <a:ext cx="179388"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103"/>
            <p:cNvSpPr>
              <a:spLocks/>
            </p:cNvSpPr>
            <p:nvPr>
              <p:custDataLst>
                <p:tags r:id="rId219"/>
              </p:custDataLst>
            </p:nvPr>
          </p:nvSpPr>
          <p:spPr bwMode="auto">
            <a:xfrm>
              <a:off x="14135100" y="22429788"/>
              <a:ext cx="90488"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104"/>
            <p:cNvSpPr>
              <a:spLocks/>
            </p:cNvSpPr>
            <p:nvPr>
              <p:custDataLst>
                <p:tags r:id="rId220"/>
              </p:custDataLst>
            </p:nvPr>
          </p:nvSpPr>
          <p:spPr bwMode="auto">
            <a:xfrm>
              <a:off x="14303375" y="22199600"/>
              <a:ext cx="68263"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105"/>
            <p:cNvSpPr>
              <a:spLocks/>
            </p:cNvSpPr>
            <p:nvPr>
              <p:custDataLst>
                <p:tags r:id="rId221"/>
              </p:custDataLst>
            </p:nvPr>
          </p:nvSpPr>
          <p:spPr bwMode="auto">
            <a:xfrm>
              <a:off x="14424025" y="22199600"/>
              <a:ext cx="11113"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06"/>
            <p:cNvSpPr>
              <a:spLocks/>
            </p:cNvSpPr>
            <p:nvPr>
              <p:custDataLst>
                <p:tags r:id="rId222"/>
              </p:custDataLst>
            </p:nvPr>
          </p:nvSpPr>
          <p:spPr bwMode="auto">
            <a:xfrm>
              <a:off x="14493875" y="22347238"/>
              <a:ext cx="180975" cy="12700"/>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07"/>
            <p:cNvSpPr>
              <a:spLocks/>
            </p:cNvSpPr>
            <p:nvPr>
              <p:custDataLst>
                <p:tags r:id="rId223"/>
              </p:custDataLst>
            </p:nvPr>
          </p:nvSpPr>
          <p:spPr bwMode="auto">
            <a:xfrm>
              <a:off x="14725650" y="22225000"/>
              <a:ext cx="95250" cy="206375"/>
            </a:xfrm>
            <a:custGeom>
              <a:avLst/>
              <a:gdLst>
                <a:gd name="T0" fmla="*/ 102 w 164"/>
                <a:gd name="T1" fmla="*/ 13 h 332"/>
                <a:gd name="T2" fmla="*/ 91 w 164"/>
                <a:gd name="T3" fmla="*/ 0 h 332"/>
                <a:gd name="T4" fmla="*/ 0 w 164"/>
                <a:gd name="T5" fmla="*/ 32 h 332"/>
                <a:gd name="T6" fmla="*/ 0 w 164"/>
                <a:gd name="T7" fmla="*/ 47 h 332"/>
                <a:gd name="T8" fmla="*/ 65 w 164"/>
                <a:gd name="T9" fmla="*/ 34 h 332"/>
                <a:gd name="T10" fmla="*/ 65 w 164"/>
                <a:gd name="T11" fmla="*/ 293 h 332"/>
                <a:gd name="T12" fmla="*/ 19 w 164"/>
                <a:gd name="T13" fmla="*/ 317 h 332"/>
                <a:gd name="T14" fmla="*/ 3 w 164"/>
                <a:gd name="T15" fmla="*/ 317 h 332"/>
                <a:gd name="T16" fmla="*/ 3 w 164"/>
                <a:gd name="T17" fmla="*/ 332 h 332"/>
                <a:gd name="T18" fmla="*/ 84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4" y="332"/>
                  </a:cubicBezTo>
                  <a:lnTo>
                    <a:pt x="164" y="317"/>
                  </a:lnTo>
                  <a:lnTo>
                    <a:pt x="148"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108"/>
            <p:cNvSpPr>
              <a:spLocks/>
            </p:cNvSpPr>
            <p:nvPr>
              <p:custDataLst>
                <p:tags r:id="rId224"/>
              </p:custDataLst>
            </p:nvPr>
          </p:nvSpPr>
          <p:spPr bwMode="auto">
            <a:xfrm>
              <a:off x="14862175" y="22199600"/>
              <a:ext cx="65088" cy="309562"/>
            </a:xfrm>
            <a:custGeom>
              <a:avLst/>
              <a:gdLst>
                <a:gd name="T0" fmla="*/ 109 w 111"/>
                <a:gd name="T1" fmla="*/ 258 h 499"/>
                <a:gd name="T2" fmla="*/ 111 w 111"/>
                <a:gd name="T3" fmla="*/ 249 h 499"/>
                <a:gd name="T4" fmla="*/ 109 w 111"/>
                <a:gd name="T5" fmla="*/ 241 h 499"/>
                <a:gd name="T6" fmla="*/ 21 w 111"/>
                <a:gd name="T7" fmla="*/ 11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1"/>
                  </a:lnTo>
                  <a:cubicBezTo>
                    <a:pt x="18" y="3"/>
                    <a:pt x="15" y="0"/>
                    <a:pt x="10" y="0"/>
                  </a:cubicBezTo>
                  <a:cubicBezTo>
                    <a:pt x="4" y="0"/>
                    <a:pt x="0" y="4"/>
                    <a:pt x="0" y="10"/>
                  </a:cubicBezTo>
                  <a:cubicBezTo>
                    <a:pt x="0" y="11"/>
                    <a:pt x="0" y="12"/>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109"/>
            <p:cNvSpPr>
              <a:spLocks/>
            </p:cNvSpPr>
            <p:nvPr>
              <p:custDataLst>
                <p:tags r:id="rId225"/>
              </p:custDataLst>
            </p:nvPr>
          </p:nvSpPr>
          <p:spPr bwMode="auto">
            <a:xfrm>
              <a:off x="15041563" y="22250400"/>
              <a:ext cx="195263"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110"/>
            <p:cNvSpPr>
              <a:spLocks/>
            </p:cNvSpPr>
            <p:nvPr>
              <p:custDataLst>
                <p:tags r:id="rId226"/>
              </p:custDataLst>
            </p:nvPr>
          </p:nvSpPr>
          <p:spPr bwMode="auto">
            <a:xfrm>
              <a:off x="15354300" y="22199600"/>
              <a:ext cx="11113" cy="309562"/>
            </a:xfrm>
            <a:custGeom>
              <a:avLst/>
              <a:gdLst>
                <a:gd name="T0" fmla="*/ 19 w 19"/>
                <a:gd name="T1" fmla="*/ 18 h 499"/>
                <a:gd name="T2" fmla="*/ 9 w 19"/>
                <a:gd name="T3" fmla="*/ 0 h 499"/>
                <a:gd name="T4" fmla="*/ 0 w 19"/>
                <a:gd name="T5" fmla="*/ 18 h 499"/>
                <a:gd name="T6" fmla="*/ 0 w 19"/>
                <a:gd name="T7" fmla="*/ 481 h 499"/>
                <a:gd name="T8" fmla="*/ 9 w 19"/>
                <a:gd name="T9" fmla="*/ 499 h 499"/>
                <a:gd name="T10" fmla="*/ 19 w 19"/>
                <a:gd name="T11" fmla="*/ 481 h 499"/>
                <a:gd name="T12" fmla="*/ 19 w 19"/>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19" h="499">
                  <a:moveTo>
                    <a:pt x="19" y="18"/>
                  </a:moveTo>
                  <a:cubicBezTo>
                    <a:pt x="19" y="9"/>
                    <a:pt x="19" y="0"/>
                    <a:pt x="9" y="0"/>
                  </a:cubicBezTo>
                  <a:cubicBezTo>
                    <a:pt x="0" y="0"/>
                    <a:pt x="0" y="9"/>
                    <a:pt x="0" y="18"/>
                  </a:cubicBezTo>
                  <a:lnTo>
                    <a:pt x="0" y="481"/>
                  </a:lnTo>
                  <a:cubicBezTo>
                    <a:pt x="0" y="490"/>
                    <a:pt x="0" y="499"/>
                    <a:pt x="9" y="499"/>
                  </a:cubicBezTo>
                  <a:cubicBezTo>
                    <a:pt x="19" y="499"/>
                    <a:pt x="19" y="490"/>
                    <a:pt x="19" y="481"/>
                  </a:cubicBezTo>
                  <a:lnTo>
                    <a:pt x="19"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11"/>
            <p:cNvSpPr>
              <a:spLocks/>
            </p:cNvSpPr>
            <p:nvPr>
              <p:custDataLst>
                <p:tags r:id="rId227"/>
              </p:custDataLst>
            </p:nvPr>
          </p:nvSpPr>
          <p:spPr bwMode="auto">
            <a:xfrm>
              <a:off x="15417800" y="22250400"/>
              <a:ext cx="195263"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112"/>
            <p:cNvSpPr>
              <a:spLocks/>
            </p:cNvSpPr>
            <p:nvPr>
              <p:custDataLst>
                <p:tags r:id="rId228"/>
              </p:custDataLst>
            </p:nvPr>
          </p:nvSpPr>
          <p:spPr bwMode="auto">
            <a:xfrm>
              <a:off x="15655925" y="22225000"/>
              <a:ext cx="96838" cy="206375"/>
            </a:xfrm>
            <a:custGeom>
              <a:avLst/>
              <a:gdLst>
                <a:gd name="T0" fmla="*/ 102 w 164"/>
                <a:gd name="T1" fmla="*/ 13 h 332"/>
                <a:gd name="T2" fmla="*/ 90 w 164"/>
                <a:gd name="T3" fmla="*/ 0 h 332"/>
                <a:gd name="T4" fmla="*/ 0 w 164"/>
                <a:gd name="T5" fmla="*/ 32 h 332"/>
                <a:gd name="T6" fmla="*/ 0 w 164"/>
                <a:gd name="T7" fmla="*/ 47 h 332"/>
                <a:gd name="T8" fmla="*/ 65 w 164"/>
                <a:gd name="T9" fmla="*/ 34 h 332"/>
                <a:gd name="T10" fmla="*/ 65 w 164"/>
                <a:gd name="T11" fmla="*/ 293 h 332"/>
                <a:gd name="T12" fmla="*/ 18 w 164"/>
                <a:gd name="T13" fmla="*/ 317 h 332"/>
                <a:gd name="T14" fmla="*/ 3 w 164"/>
                <a:gd name="T15" fmla="*/ 317 h 332"/>
                <a:gd name="T16" fmla="*/ 3 w 164"/>
                <a:gd name="T17" fmla="*/ 332 h 332"/>
                <a:gd name="T18" fmla="*/ 83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0" y="0"/>
                  </a:cubicBezTo>
                  <a:cubicBezTo>
                    <a:pt x="59" y="32"/>
                    <a:pt x="15" y="32"/>
                    <a:pt x="0" y="32"/>
                  </a:cubicBezTo>
                  <a:lnTo>
                    <a:pt x="0" y="47"/>
                  </a:lnTo>
                  <a:cubicBezTo>
                    <a:pt x="10" y="47"/>
                    <a:pt x="39" y="47"/>
                    <a:pt x="65" y="34"/>
                  </a:cubicBezTo>
                  <a:lnTo>
                    <a:pt x="65" y="293"/>
                  </a:lnTo>
                  <a:cubicBezTo>
                    <a:pt x="65" y="311"/>
                    <a:pt x="63" y="317"/>
                    <a:pt x="18" y="317"/>
                  </a:cubicBezTo>
                  <a:lnTo>
                    <a:pt x="3" y="317"/>
                  </a:lnTo>
                  <a:lnTo>
                    <a:pt x="3" y="332"/>
                  </a:lnTo>
                  <a:cubicBezTo>
                    <a:pt x="20" y="331"/>
                    <a:pt x="63" y="331"/>
                    <a:pt x="83" y="331"/>
                  </a:cubicBezTo>
                  <a:cubicBezTo>
                    <a:pt x="103" y="331"/>
                    <a:pt x="147" y="331"/>
                    <a:pt x="164" y="332"/>
                  </a:cubicBezTo>
                  <a:lnTo>
                    <a:pt x="164" y="317"/>
                  </a:lnTo>
                  <a:lnTo>
                    <a:pt x="148" y="317"/>
                  </a:lnTo>
                  <a:cubicBezTo>
                    <a:pt x="103"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113"/>
            <p:cNvSpPr>
              <a:spLocks/>
            </p:cNvSpPr>
            <p:nvPr>
              <p:custDataLst>
                <p:tags r:id="rId229"/>
              </p:custDataLst>
            </p:nvPr>
          </p:nvSpPr>
          <p:spPr bwMode="auto">
            <a:xfrm>
              <a:off x="15792450" y="22199600"/>
              <a:ext cx="65088" cy="309562"/>
            </a:xfrm>
            <a:custGeom>
              <a:avLst/>
              <a:gdLst>
                <a:gd name="T0" fmla="*/ 108 w 111"/>
                <a:gd name="T1" fmla="*/ 258 h 499"/>
                <a:gd name="T2" fmla="*/ 111 w 111"/>
                <a:gd name="T3" fmla="*/ 249 h 499"/>
                <a:gd name="T4" fmla="*/ 108 w 111"/>
                <a:gd name="T5" fmla="*/ 241 h 499"/>
                <a:gd name="T6" fmla="*/ 21 w 111"/>
                <a:gd name="T7" fmla="*/ 11 h 499"/>
                <a:gd name="T8" fmla="*/ 10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10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10" y="0"/>
                  </a:cubicBezTo>
                  <a:cubicBezTo>
                    <a:pt x="4" y="0"/>
                    <a:pt x="0" y="4"/>
                    <a:pt x="0" y="10"/>
                  </a:cubicBezTo>
                  <a:cubicBezTo>
                    <a:pt x="0" y="11"/>
                    <a:pt x="0" y="12"/>
                    <a:pt x="2" y="18"/>
                  </a:cubicBezTo>
                  <a:lnTo>
                    <a:pt x="90" y="249"/>
                  </a:lnTo>
                  <a:lnTo>
                    <a:pt x="2" y="480"/>
                  </a:lnTo>
                  <a:cubicBezTo>
                    <a:pt x="0" y="485"/>
                    <a:pt x="0" y="486"/>
                    <a:pt x="0" y="489"/>
                  </a:cubicBezTo>
                  <a:cubicBezTo>
                    <a:pt x="0" y="494"/>
                    <a:pt x="4" y="499"/>
                    <a:pt x="10"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14"/>
            <p:cNvSpPr>
              <a:spLocks/>
            </p:cNvSpPr>
            <p:nvPr>
              <p:custDataLst>
                <p:tags r:id="rId230"/>
              </p:custDataLst>
            </p:nvPr>
          </p:nvSpPr>
          <p:spPr bwMode="auto">
            <a:xfrm>
              <a:off x="15906750" y="22199600"/>
              <a:ext cx="68263" cy="309562"/>
            </a:xfrm>
            <a:custGeom>
              <a:avLst/>
              <a:gdLst>
                <a:gd name="T0" fmla="*/ 116 w 116"/>
                <a:gd name="T1" fmla="*/ 249 h 499"/>
                <a:gd name="T2" fmla="*/ 83 w 116"/>
                <a:gd name="T3" fmla="*/ 94 h 499"/>
                <a:gd name="T4" fmla="*/ 5 w 116"/>
                <a:gd name="T5" fmla="*/ 0 h 499"/>
                <a:gd name="T6" fmla="*/ 0 w 116"/>
                <a:gd name="T7" fmla="*/ 5 h 499"/>
                <a:gd name="T8" fmla="*/ 10 w 116"/>
                <a:gd name="T9" fmla="*/ 16 h 499"/>
                <a:gd name="T10" fmla="*/ 87 w 116"/>
                <a:gd name="T11" fmla="*/ 249 h 499"/>
                <a:gd name="T12" fmla="*/ 7 w 116"/>
                <a:gd name="T13" fmla="*/ 485 h 499"/>
                <a:gd name="T14" fmla="*/ 0 w 116"/>
                <a:gd name="T15" fmla="*/ 494 h 499"/>
                <a:gd name="T16" fmla="*/ 5 w 116"/>
                <a:gd name="T17" fmla="*/ 499 h 499"/>
                <a:gd name="T18" fmla="*/ 85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1" y="150"/>
                    <a:pt x="83" y="94"/>
                  </a:cubicBezTo>
                  <a:cubicBezTo>
                    <a:pt x="53" y="32"/>
                    <a:pt x="10" y="0"/>
                    <a:pt x="5" y="0"/>
                  </a:cubicBezTo>
                  <a:cubicBezTo>
                    <a:pt x="2" y="0"/>
                    <a:pt x="0" y="2"/>
                    <a:pt x="0" y="5"/>
                  </a:cubicBezTo>
                  <a:cubicBezTo>
                    <a:pt x="0" y="6"/>
                    <a:pt x="0" y="7"/>
                    <a:pt x="10" y="16"/>
                  </a:cubicBezTo>
                  <a:cubicBezTo>
                    <a:pt x="59" y="66"/>
                    <a:pt x="87" y="145"/>
                    <a:pt x="87" y="249"/>
                  </a:cubicBezTo>
                  <a:cubicBezTo>
                    <a:pt x="87" y="335"/>
                    <a:pt x="69" y="422"/>
                    <a:pt x="7" y="485"/>
                  </a:cubicBezTo>
                  <a:cubicBezTo>
                    <a:pt x="0" y="491"/>
                    <a:pt x="0" y="492"/>
                    <a:pt x="0" y="494"/>
                  </a:cubicBezTo>
                  <a:cubicBezTo>
                    <a:pt x="0" y="497"/>
                    <a:pt x="2" y="499"/>
                    <a:pt x="5" y="499"/>
                  </a:cubicBezTo>
                  <a:cubicBezTo>
                    <a:pt x="10" y="499"/>
                    <a:pt x="55" y="465"/>
                    <a:pt x="85"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Shape 451"/>
            <p:cNvSpPr/>
            <p:nvPr>
              <p:custDataLst>
                <p:tags r:id="rId231"/>
              </p:custDataLst>
            </p:nvPr>
          </p:nvSpPr>
          <p:spPr>
            <a:xfrm>
              <a:off x="13928725" y="22348031"/>
              <a:ext cx="309564" cy="11114"/>
            </a:xfrm>
            <a:custGeom>
              <a:avLst/>
              <a:gdLst/>
              <a:ahLst/>
              <a:cxnLst/>
              <a:rect l="0" t="0" r="0" b="0"/>
              <a:pathLst>
                <a:path w="309564" h="11114">
                  <a:moveTo>
                    <a:pt x="0" y="11113"/>
                  </a:moveTo>
                  <a:lnTo>
                    <a:pt x="309563" y="11113"/>
                  </a:lnTo>
                  <a:lnTo>
                    <a:pt x="309563"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reeform: Shape 452"/>
            <p:cNvSpPr/>
            <p:nvPr>
              <p:custDataLst>
                <p:tags r:id="rId232"/>
              </p:custDataLst>
            </p:nvPr>
          </p:nvSpPr>
          <p:spPr>
            <a:xfrm>
              <a:off x="14120813" y="22383750"/>
              <a:ext cx="117476" cy="9526"/>
            </a:xfrm>
            <a:custGeom>
              <a:avLst/>
              <a:gdLst/>
              <a:ahLst/>
              <a:cxnLst/>
              <a:rect l="0" t="0" r="0" b="0"/>
              <a:pathLst>
                <a:path w="117476" h="9526">
                  <a:moveTo>
                    <a:pt x="0" y="9525"/>
                  </a:moveTo>
                  <a:lnTo>
                    <a:pt x="117475" y="9525"/>
                  </a:lnTo>
                  <a:lnTo>
                    <a:pt x="1174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20"/>
          <p:cNvGrpSpPr>
            <a:grpSpLocks noChangeAspect="1"/>
          </p:cNvGrpSpPr>
          <p:nvPr>
            <p:custDataLst>
              <p:tags r:id="rId3"/>
            </p:custDataLst>
          </p:nvPr>
        </p:nvGrpSpPr>
        <p:grpSpPr>
          <a:xfrm>
            <a:off x="16857664" y="22166263"/>
            <a:ext cx="3060698" cy="433387"/>
            <a:chOff x="16857664" y="22166263"/>
            <a:chExt cx="3060698" cy="433387"/>
          </a:xfrm>
        </p:grpSpPr>
        <p:sp>
          <p:nvSpPr>
            <p:cNvPr id="360" name="Freeform 70"/>
            <p:cNvSpPr>
              <a:spLocks/>
            </p:cNvSpPr>
            <p:nvPr>
              <p:custDataLst>
                <p:tags r:id="rId194"/>
              </p:custDataLst>
            </p:nvPr>
          </p:nvSpPr>
          <p:spPr bwMode="auto">
            <a:xfrm>
              <a:off x="16976725" y="22166263"/>
              <a:ext cx="73025"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2"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72"/>
            <p:cNvSpPr>
              <a:spLocks/>
            </p:cNvSpPr>
            <p:nvPr>
              <p:custDataLst>
                <p:tags r:id="rId195"/>
              </p:custDataLst>
            </p:nvPr>
          </p:nvSpPr>
          <p:spPr bwMode="auto">
            <a:xfrm>
              <a:off x="16876713" y="22382163"/>
              <a:ext cx="177800"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74"/>
            <p:cNvSpPr>
              <a:spLocks/>
            </p:cNvSpPr>
            <p:nvPr>
              <p:custDataLst>
                <p:tags r:id="rId196"/>
              </p:custDataLst>
            </p:nvPr>
          </p:nvSpPr>
          <p:spPr bwMode="auto">
            <a:xfrm>
              <a:off x="17062450" y="22429788"/>
              <a:ext cx="90487"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75"/>
            <p:cNvSpPr>
              <a:spLocks/>
            </p:cNvSpPr>
            <p:nvPr>
              <p:custDataLst>
                <p:tags r:id="rId197"/>
              </p:custDataLst>
            </p:nvPr>
          </p:nvSpPr>
          <p:spPr bwMode="auto">
            <a:xfrm>
              <a:off x="17229138" y="22199600"/>
              <a:ext cx="68262"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76"/>
            <p:cNvSpPr>
              <a:spLocks noEditPoints="1"/>
            </p:cNvSpPr>
            <p:nvPr>
              <p:custDataLst>
                <p:tags r:id="rId198"/>
              </p:custDataLst>
            </p:nvPr>
          </p:nvSpPr>
          <p:spPr bwMode="auto">
            <a:xfrm>
              <a:off x="17327563" y="22294850"/>
              <a:ext cx="112712" cy="139700"/>
            </a:xfrm>
            <a:custGeom>
              <a:avLst/>
              <a:gdLst>
                <a:gd name="T0" fmla="*/ 70 w 191"/>
                <a:gd name="T1" fmla="*/ 106 h 227"/>
                <a:gd name="T2" fmla="*/ 146 w 191"/>
                <a:gd name="T3" fmla="*/ 94 h 227"/>
                <a:gd name="T4" fmla="*/ 184 w 191"/>
                <a:gd name="T5" fmla="*/ 43 h 227"/>
                <a:gd name="T6" fmla="*/ 130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3 w 191"/>
                <a:gd name="T23" fmla="*/ 106 h 227"/>
                <a:gd name="T24" fmla="*/ 70 w 191"/>
                <a:gd name="T25" fmla="*/ 106 h 227"/>
                <a:gd name="T26" fmla="*/ 46 w 191"/>
                <a:gd name="T27" fmla="*/ 95 h 227"/>
                <a:gd name="T28" fmla="*/ 130 w 191"/>
                <a:gd name="T29" fmla="*/ 11 h 227"/>
                <a:gd name="T30" fmla="*/ 167 w 191"/>
                <a:gd name="T31" fmla="*/ 43 h 227"/>
                <a:gd name="T32" fmla="*/ 67 w 191"/>
                <a:gd name="T33" fmla="*/ 95 h 227"/>
                <a:gd name="T34" fmla="*/ 46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4" y="106"/>
                    <a:pt x="121" y="105"/>
                    <a:pt x="146" y="94"/>
                  </a:cubicBezTo>
                  <a:cubicBezTo>
                    <a:pt x="181" y="79"/>
                    <a:pt x="184" y="50"/>
                    <a:pt x="184" y="43"/>
                  </a:cubicBezTo>
                  <a:cubicBezTo>
                    <a:pt x="184" y="21"/>
                    <a:pt x="165" y="0"/>
                    <a:pt x="130"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39" y="216"/>
                    <a:pt x="85" y="216"/>
                    <a:pt x="79" y="216"/>
                  </a:cubicBezTo>
                  <a:cubicBezTo>
                    <a:pt x="40" y="216"/>
                    <a:pt x="36" y="174"/>
                    <a:pt x="36" y="158"/>
                  </a:cubicBezTo>
                  <a:cubicBezTo>
                    <a:pt x="36" y="152"/>
                    <a:pt x="36" y="136"/>
                    <a:pt x="43" y="106"/>
                  </a:cubicBezTo>
                  <a:lnTo>
                    <a:pt x="70" y="106"/>
                  </a:lnTo>
                  <a:close/>
                  <a:moveTo>
                    <a:pt x="46" y="95"/>
                  </a:moveTo>
                  <a:cubicBezTo>
                    <a:pt x="66" y="19"/>
                    <a:pt x="117" y="11"/>
                    <a:pt x="130" y="11"/>
                  </a:cubicBezTo>
                  <a:cubicBezTo>
                    <a:pt x="154" y="11"/>
                    <a:pt x="167" y="26"/>
                    <a:pt x="167" y="43"/>
                  </a:cubicBezTo>
                  <a:cubicBezTo>
                    <a:pt x="167" y="95"/>
                    <a:pt x="87" y="95"/>
                    <a:pt x="67" y="95"/>
                  </a:cubicBezTo>
                  <a:lnTo>
                    <a:pt x="46"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77"/>
            <p:cNvSpPr>
              <a:spLocks noEditPoints="1"/>
            </p:cNvSpPr>
            <p:nvPr>
              <p:custDataLst>
                <p:tags r:id="rId199"/>
              </p:custDataLst>
            </p:nvPr>
          </p:nvSpPr>
          <p:spPr bwMode="auto">
            <a:xfrm>
              <a:off x="17459325" y="22175788"/>
              <a:ext cx="63500" cy="146050"/>
            </a:xfrm>
            <a:custGeom>
              <a:avLst/>
              <a:gdLst>
                <a:gd name="T0" fmla="*/ 97 w 106"/>
                <a:gd name="T1" fmla="*/ 13 h 235"/>
                <a:gd name="T2" fmla="*/ 83 w 106"/>
                <a:gd name="T3" fmla="*/ 0 h 235"/>
                <a:gd name="T4" fmla="*/ 63 w 106"/>
                <a:gd name="T5" fmla="*/ 19 h 235"/>
                <a:gd name="T6" fmla="*/ 77 w 106"/>
                <a:gd name="T7" fmla="*/ 32 h 235"/>
                <a:gd name="T8" fmla="*/ 97 w 106"/>
                <a:gd name="T9" fmla="*/ 13 h 235"/>
                <a:gd name="T10" fmla="*/ 26 w 106"/>
                <a:gd name="T11" fmla="*/ 190 h 235"/>
                <a:gd name="T12" fmla="*/ 22 w 106"/>
                <a:gd name="T13" fmla="*/ 205 h 235"/>
                <a:gd name="T14" fmla="*/ 56 w 106"/>
                <a:gd name="T15" fmla="*/ 235 h 235"/>
                <a:gd name="T16" fmla="*/ 106 w 106"/>
                <a:gd name="T17" fmla="*/ 181 h 235"/>
                <a:gd name="T18" fmla="*/ 100 w 106"/>
                <a:gd name="T19" fmla="*/ 177 h 235"/>
                <a:gd name="T20" fmla="*/ 94 w 106"/>
                <a:gd name="T21" fmla="*/ 183 h 235"/>
                <a:gd name="T22" fmla="*/ 57 w 106"/>
                <a:gd name="T23" fmla="*/ 225 h 235"/>
                <a:gd name="T24" fmla="*/ 48 w 106"/>
                <a:gd name="T25" fmla="*/ 213 h 235"/>
                <a:gd name="T26" fmla="*/ 53 w 106"/>
                <a:gd name="T27" fmla="*/ 190 h 235"/>
                <a:gd name="T28" fmla="*/ 65 w 106"/>
                <a:gd name="T29" fmla="*/ 162 h 235"/>
                <a:gd name="T30" fmla="*/ 82 w 106"/>
                <a:gd name="T31" fmla="*/ 118 h 235"/>
                <a:gd name="T32" fmla="*/ 84 w 106"/>
                <a:gd name="T33" fmla="*/ 107 h 235"/>
                <a:gd name="T34" fmla="*/ 51 w 106"/>
                <a:gd name="T35" fmla="*/ 77 h 235"/>
                <a:gd name="T36" fmla="*/ 0 w 106"/>
                <a:gd name="T37" fmla="*/ 131 h 235"/>
                <a:gd name="T38" fmla="*/ 6 w 106"/>
                <a:gd name="T39" fmla="*/ 135 h 235"/>
                <a:gd name="T40" fmla="*/ 12 w 106"/>
                <a:gd name="T41" fmla="*/ 130 h 235"/>
                <a:gd name="T42" fmla="*/ 50 w 106"/>
                <a:gd name="T43" fmla="*/ 87 h 235"/>
                <a:gd name="T44" fmla="*/ 58 w 106"/>
                <a:gd name="T45" fmla="*/ 99 h 235"/>
                <a:gd name="T46" fmla="*/ 48 w 106"/>
                <a:gd name="T47" fmla="*/ 134 h 235"/>
                <a:gd name="T48" fmla="*/ 26 w 106"/>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235">
                  <a:moveTo>
                    <a:pt x="97" y="13"/>
                  </a:moveTo>
                  <a:cubicBezTo>
                    <a:pt x="97" y="7"/>
                    <a:pt x="93" y="0"/>
                    <a:pt x="83" y="0"/>
                  </a:cubicBezTo>
                  <a:cubicBezTo>
                    <a:pt x="73" y="0"/>
                    <a:pt x="63" y="9"/>
                    <a:pt x="63" y="19"/>
                  </a:cubicBezTo>
                  <a:cubicBezTo>
                    <a:pt x="63" y="25"/>
                    <a:pt x="68" y="32"/>
                    <a:pt x="77" y="32"/>
                  </a:cubicBezTo>
                  <a:cubicBezTo>
                    <a:pt x="87" y="32"/>
                    <a:pt x="97" y="23"/>
                    <a:pt x="97" y="13"/>
                  </a:cubicBezTo>
                  <a:close/>
                  <a:moveTo>
                    <a:pt x="26" y="190"/>
                  </a:moveTo>
                  <a:cubicBezTo>
                    <a:pt x="24" y="195"/>
                    <a:pt x="22" y="199"/>
                    <a:pt x="22" y="205"/>
                  </a:cubicBezTo>
                  <a:cubicBezTo>
                    <a:pt x="22" y="221"/>
                    <a:pt x="36" y="235"/>
                    <a:pt x="56" y="235"/>
                  </a:cubicBezTo>
                  <a:cubicBezTo>
                    <a:pt x="90" y="235"/>
                    <a:pt x="106" y="186"/>
                    <a:pt x="106" y="181"/>
                  </a:cubicBezTo>
                  <a:cubicBezTo>
                    <a:pt x="106" y="177"/>
                    <a:pt x="101" y="177"/>
                    <a:pt x="100" y="177"/>
                  </a:cubicBezTo>
                  <a:cubicBezTo>
                    <a:pt x="95" y="177"/>
                    <a:pt x="95" y="179"/>
                    <a:pt x="94" y="183"/>
                  </a:cubicBezTo>
                  <a:cubicBezTo>
                    <a:pt x="86" y="211"/>
                    <a:pt x="70" y="225"/>
                    <a:pt x="57" y="225"/>
                  </a:cubicBezTo>
                  <a:cubicBezTo>
                    <a:pt x="50" y="225"/>
                    <a:pt x="48" y="220"/>
                    <a:pt x="48" y="213"/>
                  </a:cubicBezTo>
                  <a:cubicBezTo>
                    <a:pt x="48" y="205"/>
                    <a:pt x="50" y="198"/>
                    <a:pt x="53" y="190"/>
                  </a:cubicBezTo>
                  <a:cubicBezTo>
                    <a:pt x="57" y="181"/>
                    <a:pt x="61" y="171"/>
                    <a:pt x="65" y="162"/>
                  </a:cubicBezTo>
                  <a:cubicBezTo>
                    <a:pt x="68" y="154"/>
                    <a:pt x="80" y="122"/>
                    <a:pt x="82" y="118"/>
                  </a:cubicBezTo>
                  <a:cubicBezTo>
                    <a:pt x="83" y="115"/>
                    <a:pt x="84" y="110"/>
                    <a:pt x="84" y="107"/>
                  </a:cubicBezTo>
                  <a:cubicBezTo>
                    <a:pt x="84" y="91"/>
                    <a:pt x="70" y="77"/>
                    <a:pt x="51" y="77"/>
                  </a:cubicBezTo>
                  <a:cubicBezTo>
                    <a:pt x="16" y="77"/>
                    <a:pt x="0" y="125"/>
                    <a:pt x="0" y="131"/>
                  </a:cubicBezTo>
                  <a:cubicBezTo>
                    <a:pt x="0" y="135"/>
                    <a:pt x="5" y="135"/>
                    <a:pt x="6" y="135"/>
                  </a:cubicBezTo>
                  <a:cubicBezTo>
                    <a:pt x="11" y="135"/>
                    <a:pt x="11" y="133"/>
                    <a:pt x="12" y="130"/>
                  </a:cubicBezTo>
                  <a:cubicBezTo>
                    <a:pt x="21" y="100"/>
                    <a:pt x="37" y="87"/>
                    <a:pt x="50" y="87"/>
                  </a:cubicBezTo>
                  <a:cubicBezTo>
                    <a:pt x="55" y="87"/>
                    <a:pt x="58" y="90"/>
                    <a:pt x="58" y="99"/>
                  </a:cubicBezTo>
                  <a:cubicBezTo>
                    <a:pt x="58" y="107"/>
                    <a:pt x="56" y="113"/>
                    <a:pt x="48" y="134"/>
                  </a:cubicBezTo>
                  <a:lnTo>
                    <a:pt x="26"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78"/>
            <p:cNvSpPr>
              <a:spLocks noEditPoints="1"/>
            </p:cNvSpPr>
            <p:nvPr>
              <p:custDataLst>
                <p:tags r:id="rId200"/>
              </p:custDataLst>
            </p:nvPr>
          </p:nvSpPr>
          <p:spPr bwMode="auto">
            <a:xfrm>
              <a:off x="17546638" y="22169438"/>
              <a:ext cx="119062"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5 w 201"/>
                <a:gd name="T11" fmla="*/ 246 h 313"/>
                <a:gd name="T12" fmla="*/ 67 w 201"/>
                <a:gd name="T13" fmla="*/ 279 h 313"/>
                <a:gd name="T14" fmla="*/ 59 w 201"/>
                <a:gd name="T15" fmla="*/ 309 h 313"/>
                <a:gd name="T16" fmla="*/ 65 w 201"/>
                <a:gd name="T17" fmla="*/ 313 h 313"/>
                <a:gd name="T18" fmla="*/ 72 w 201"/>
                <a:gd name="T19" fmla="*/ 305 h 313"/>
                <a:gd name="T20" fmla="*/ 87 w 201"/>
                <a:gd name="T21" fmla="*/ 246 h 313"/>
                <a:gd name="T22" fmla="*/ 201 w 201"/>
                <a:gd name="T23" fmla="*/ 152 h 313"/>
                <a:gd name="T24" fmla="*/ 127 w 201"/>
                <a:gd name="T25" fmla="*/ 88 h 313"/>
                <a:gd name="T26" fmla="*/ 147 w 201"/>
                <a:gd name="T27" fmla="*/ 5 h 313"/>
                <a:gd name="T28" fmla="*/ 77 w 201"/>
                <a:gd name="T29" fmla="*/ 236 h 313"/>
                <a:gd name="T30" fmla="*/ 25 w 201"/>
                <a:gd name="T31" fmla="*/ 187 h 313"/>
                <a:gd name="T32" fmla="*/ 112 w 201"/>
                <a:gd name="T33" fmla="*/ 98 h 313"/>
                <a:gd name="T34" fmla="*/ 77 w 201"/>
                <a:gd name="T35" fmla="*/ 236 h 313"/>
                <a:gd name="T36" fmla="*/ 124 w 201"/>
                <a:gd name="T37" fmla="*/ 98 h 313"/>
                <a:gd name="T38" fmla="*/ 176 w 201"/>
                <a:gd name="T39" fmla="*/ 147 h 313"/>
                <a:gd name="T40" fmla="*/ 89 w 201"/>
                <a:gd name="T41" fmla="*/ 236 h 313"/>
                <a:gd name="T42" fmla="*/ 124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6" y="2"/>
                    <a:pt x="134" y="8"/>
                  </a:cubicBezTo>
                  <a:lnTo>
                    <a:pt x="114" y="88"/>
                  </a:lnTo>
                  <a:cubicBezTo>
                    <a:pt x="53" y="90"/>
                    <a:pt x="0" y="135"/>
                    <a:pt x="0" y="181"/>
                  </a:cubicBezTo>
                  <a:cubicBezTo>
                    <a:pt x="0" y="221"/>
                    <a:pt x="36" y="245"/>
                    <a:pt x="75" y="246"/>
                  </a:cubicBezTo>
                  <a:cubicBezTo>
                    <a:pt x="72" y="257"/>
                    <a:pt x="69" y="268"/>
                    <a:pt x="67" y="279"/>
                  </a:cubicBezTo>
                  <a:cubicBezTo>
                    <a:pt x="62" y="295"/>
                    <a:pt x="59" y="308"/>
                    <a:pt x="59" y="309"/>
                  </a:cubicBezTo>
                  <a:cubicBezTo>
                    <a:pt x="59" y="313"/>
                    <a:pt x="64" y="313"/>
                    <a:pt x="65" y="313"/>
                  </a:cubicBezTo>
                  <a:cubicBezTo>
                    <a:pt x="70" y="313"/>
                    <a:pt x="70" y="312"/>
                    <a:pt x="72" y="305"/>
                  </a:cubicBezTo>
                  <a:lnTo>
                    <a:pt x="87" y="246"/>
                  </a:lnTo>
                  <a:cubicBezTo>
                    <a:pt x="146" y="244"/>
                    <a:pt x="201" y="200"/>
                    <a:pt x="201" y="152"/>
                  </a:cubicBezTo>
                  <a:cubicBezTo>
                    <a:pt x="201" y="116"/>
                    <a:pt x="169" y="90"/>
                    <a:pt x="127" y="88"/>
                  </a:cubicBezTo>
                  <a:lnTo>
                    <a:pt x="147" y="5"/>
                  </a:lnTo>
                  <a:close/>
                  <a:moveTo>
                    <a:pt x="77" y="236"/>
                  </a:moveTo>
                  <a:cubicBezTo>
                    <a:pt x="50" y="235"/>
                    <a:pt x="25" y="220"/>
                    <a:pt x="25" y="187"/>
                  </a:cubicBezTo>
                  <a:cubicBezTo>
                    <a:pt x="25" y="152"/>
                    <a:pt x="52" y="103"/>
                    <a:pt x="112" y="98"/>
                  </a:cubicBezTo>
                  <a:lnTo>
                    <a:pt x="77" y="236"/>
                  </a:lnTo>
                  <a:close/>
                  <a:moveTo>
                    <a:pt x="124" y="98"/>
                  </a:moveTo>
                  <a:cubicBezTo>
                    <a:pt x="151" y="99"/>
                    <a:pt x="176" y="113"/>
                    <a:pt x="176" y="147"/>
                  </a:cubicBezTo>
                  <a:cubicBezTo>
                    <a:pt x="176" y="185"/>
                    <a:pt x="146" y="231"/>
                    <a:pt x="89" y="236"/>
                  </a:cubicBezTo>
                  <a:lnTo>
                    <a:pt x="124"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79"/>
            <p:cNvSpPr>
              <a:spLocks/>
            </p:cNvSpPr>
            <p:nvPr>
              <p:custDataLst>
                <p:tags r:id="rId201"/>
              </p:custDataLst>
            </p:nvPr>
          </p:nvSpPr>
          <p:spPr bwMode="auto">
            <a:xfrm>
              <a:off x="17770475" y="22199600"/>
              <a:ext cx="12700"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80"/>
            <p:cNvSpPr>
              <a:spLocks/>
            </p:cNvSpPr>
            <p:nvPr>
              <p:custDataLst>
                <p:tags r:id="rId202"/>
              </p:custDataLst>
            </p:nvPr>
          </p:nvSpPr>
          <p:spPr bwMode="auto">
            <a:xfrm>
              <a:off x="17841913" y="22347238"/>
              <a:ext cx="179387" cy="12700"/>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81"/>
            <p:cNvSpPr>
              <a:spLocks/>
            </p:cNvSpPr>
            <p:nvPr>
              <p:custDataLst>
                <p:tags r:id="rId203"/>
              </p:custDataLst>
            </p:nvPr>
          </p:nvSpPr>
          <p:spPr bwMode="auto">
            <a:xfrm>
              <a:off x="18070513" y="22225000"/>
              <a:ext cx="96837" cy="206375"/>
            </a:xfrm>
            <a:custGeom>
              <a:avLst/>
              <a:gdLst>
                <a:gd name="T0" fmla="*/ 103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3 w 165"/>
                <a:gd name="T27" fmla="*/ 293 h 332"/>
                <a:gd name="T28" fmla="*/ 103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3" y="13"/>
                  </a:moveTo>
                  <a:cubicBezTo>
                    <a:pt x="103" y="1"/>
                    <a:pt x="103"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8" y="331"/>
                    <a:pt x="165" y="332"/>
                  </a:cubicBezTo>
                  <a:lnTo>
                    <a:pt x="165" y="317"/>
                  </a:lnTo>
                  <a:lnTo>
                    <a:pt x="149" y="317"/>
                  </a:lnTo>
                  <a:cubicBezTo>
                    <a:pt x="104" y="317"/>
                    <a:pt x="103" y="311"/>
                    <a:pt x="103" y="293"/>
                  </a:cubicBezTo>
                  <a:lnTo>
                    <a:pt x="103"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82"/>
            <p:cNvSpPr>
              <a:spLocks/>
            </p:cNvSpPr>
            <p:nvPr>
              <p:custDataLst>
                <p:tags r:id="rId204"/>
              </p:custDataLst>
            </p:nvPr>
          </p:nvSpPr>
          <p:spPr bwMode="auto">
            <a:xfrm>
              <a:off x="18207038" y="22199600"/>
              <a:ext cx="65087" cy="309562"/>
            </a:xfrm>
            <a:custGeom>
              <a:avLst/>
              <a:gdLst>
                <a:gd name="T0" fmla="*/ 108 w 111"/>
                <a:gd name="T1" fmla="*/ 258 h 499"/>
                <a:gd name="T2" fmla="*/ 111 w 111"/>
                <a:gd name="T3" fmla="*/ 249 h 499"/>
                <a:gd name="T4" fmla="*/ 108 w 111"/>
                <a:gd name="T5" fmla="*/ 241 h 499"/>
                <a:gd name="T6" fmla="*/ 21 w 111"/>
                <a:gd name="T7" fmla="*/ 11 h 499"/>
                <a:gd name="T8" fmla="*/ 9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9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9" y="0"/>
                  </a:cubicBezTo>
                  <a:cubicBezTo>
                    <a:pt x="4" y="0"/>
                    <a:pt x="0" y="4"/>
                    <a:pt x="0" y="10"/>
                  </a:cubicBezTo>
                  <a:cubicBezTo>
                    <a:pt x="0" y="11"/>
                    <a:pt x="0" y="12"/>
                    <a:pt x="2" y="18"/>
                  </a:cubicBezTo>
                  <a:lnTo>
                    <a:pt x="90" y="249"/>
                  </a:lnTo>
                  <a:lnTo>
                    <a:pt x="2" y="480"/>
                  </a:lnTo>
                  <a:cubicBezTo>
                    <a:pt x="0" y="485"/>
                    <a:pt x="0" y="486"/>
                    <a:pt x="0" y="489"/>
                  </a:cubicBezTo>
                  <a:cubicBezTo>
                    <a:pt x="0" y="494"/>
                    <a:pt x="4" y="499"/>
                    <a:pt x="9"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83"/>
            <p:cNvSpPr>
              <a:spLocks/>
            </p:cNvSpPr>
            <p:nvPr>
              <p:custDataLst>
                <p:tags r:id="rId205"/>
              </p:custDataLst>
            </p:nvPr>
          </p:nvSpPr>
          <p:spPr bwMode="auto">
            <a:xfrm>
              <a:off x="18386425" y="22250400"/>
              <a:ext cx="193675"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84"/>
            <p:cNvSpPr>
              <a:spLocks noEditPoints="1"/>
            </p:cNvSpPr>
            <p:nvPr>
              <p:custDataLst>
                <p:tags r:id="rId206"/>
              </p:custDataLst>
            </p:nvPr>
          </p:nvSpPr>
          <p:spPr bwMode="auto">
            <a:xfrm>
              <a:off x="18675350" y="22294850"/>
              <a:ext cx="111125" cy="139700"/>
            </a:xfrm>
            <a:custGeom>
              <a:avLst/>
              <a:gdLst>
                <a:gd name="T0" fmla="*/ 70 w 191"/>
                <a:gd name="T1" fmla="*/ 106 h 227"/>
                <a:gd name="T2" fmla="*/ 146 w 191"/>
                <a:gd name="T3" fmla="*/ 94 h 227"/>
                <a:gd name="T4" fmla="*/ 184 w 191"/>
                <a:gd name="T5" fmla="*/ 43 h 227"/>
                <a:gd name="T6" fmla="*/ 131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4 w 191"/>
                <a:gd name="T23" fmla="*/ 106 h 227"/>
                <a:gd name="T24" fmla="*/ 70 w 191"/>
                <a:gd name="T25" fmla="*/ 106 h 227"/>
                <a:gd name="T26" fmla="*/ 47 w 191"/>
                <a:gd name="T27" fmla="*/ 95 h 227"/>
                <a:gd name="T28" fmla="*/ 131 w 191"/>
                <a:gd name="T29" fmla="*/ 11 h 227"/>
                <a:gd name="T30" fmla="*/ 167 w 191"/>
                <a:gd name="T31" fmla="*/ 43 h 227"/>
                <a:gd name="T32" fmla="*/ 67 w 191"/>
                <a:gd name="T33" fmla="*/ 95 h 227"/>
                <a:gd name="T34" fmla="*/ 47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5" y="106"/>
                    <a:pt x="122" y="105"/>
                    <a:pt x="146" y="94"/>
                  </a:cubicBezTo>
                  <a:cubicBezTo>
                    <a:pt x="181" y="79"/>
                    <a:pt x="184" y="50"/>
                    <a:pt x="184" y="43"/>
                  </a:cubicBezTo>
                  <a:cubicBezTo>
                    <a:pt x="184" y="21"/>
                    <a:pt x="165" y="0"/>
                    <a:pt x="131"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40" y="216"/>
                    <a:pt x="85" y="216"/>
                    <a:pt x="79" y="216"/>
                  </a:cubicBezTo>
                  <a:cubicBezTo>
                    <a:pt x="40" y="216"/>
                    <a:pt x="36" y="174"/>
                    <a:pt x="36" y="158"/>
                  </a:cubicBezTo>
                  <a:cubicBezTo>
                    <a:pt x="36" y="152"/>
                    <a:pt x="36" y="136"/>
                    <a:pt x="44" y="106"/>
                  </a:cubicBezTo>
                  <a:lnTo>
                    <a:pt x="70" y="106"/>
                  </a:lnTo>
                  <a:close/>
                  <a:moveTo>
                    <a:pt x="47" y="95"/>
                  </a:moveTo>
                  <a:cubicBezTo>
                    <a:pt x="66" y="19"/>
                    <a:pt x="118" y="11"/>
                    <a:pt x="131" y="11"/>
                  </a:cubicBezTo>
                  <a:cubicBezTo>
                    <a:pt x="154" y="11"/>
                    <a:pt x="167" y="26"/>
                    <a:pt x="167" y="43"/>
                  </a:cubicBezTo>
                  <a:cubicBezTo>
                    <a:pt x="167" y="95"/>
                    <a:pt x="88" y="95"/>
                    <a:pt x="67" y="95"/>
                  </a:cubicBezTo>
                  <a:lnTo>
                    <a:pt x="47"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85"/>
            <p:cNvSpPr>
              <a:spLocks/>
            </p:cNvSpPr>
            <p:nvPr>
              <p:custDataLst>
                <p:tags r:id="rId207"/>
              </p:custDataLst>
            </p:nvPr>
          </p:nvSpPr>
          <p:spPr bwMode="auto">
            <a:xfrm>
              <a:off x="18818225" y="22259925"/>
              <a:ext cx="139700" cy="9525"/>
            </a:xfrm>
            <a:custGeom>
              <a:avLst/>
              <a:gdLst>
                <a:gd name="T0" fmla="*/ 222 w 236"/>
                <a:gd name="T1" fmla="*/ 17 h 17"/>
                <a:gd name="T2" fmla="*/ 236 w 236"/>
                <a:gd name="T3" fmla="*/ 9 h 17"/>
                <a:gd name="T4" fmla="*/ 222 w 236"/>
                <a:gd name="T5" fmla="*/ 0 h 17"/>
                <a:gd name="T6" fmla="*/ 14 w 236"/>
                <a:gd name="T7" fmla="*/ 0 h 17"/>
                <a:gd name="T8" fmla="*/ 0 w 236"/>
                <a:gd name="T9" fmla="*/ 9 h 17"/>
                <a:gd name="T10" fmla="*/ 14 w 236"/>
                <a:gd name="T11" fmla="*/ 17 h 17"/>
                <a:gd name="T12" fmla="*/ 222 w 23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36" h="17">
                  <a:moveTo>
                    <a:pt x="222" y="17"/>
                  </a:moveTo>
                  <a:cubicBezTo>
                    <a:pt x="228" y="17"/>
                    <a:pt x="236" y="17"/>
                    <a:pt x="236" y="9"/>
                  </a:cubicBezTo>
                  <a:cubicBezTo>
                    <a:pt x="236" y="0"/>
                    <a:pt x="228" y="0"/>
                    <a:pt x="222" y="0"/>
                  </a:cubicBezTo>
                  <a:lnTo>
                    <a:pt x="14" y="0"/>
                  </a:lnTo>
                  <a:cubicBezTo>
                    <a:pt x="9" y="0"/>
                    <a:pt x="0" y="0"/>
                    <a:pt x="0" y="9"/>
                  </a:cubicBezTo>
                  <a:cubicBezTo>
                    <a:pt x="0" y="17"/>
                    <a:pt x="8" y="17"/>
                    <a:pt x="14" y="17"/>
                  </a:cubicBezTo>
                  <a:lnTo>
                    <a:pt x="222" y="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86"/>
            <p:cNvSpPr>
              <a:spLocks noEditPoints="1"/>
            </p:cNvSpPr>
            <p:nvPr>
              <p:custDataLst>
                <p:tags r:id="rId208"/>
              </p:custDataLst>
            </p:nvPr>
          </p:nvSpPr>
          <p:spPr bwMode="auto">
            <a:xfrm>
              <a:off x="18989675" y="22175788"/>
              <a:ext cx="61912" cy="146050"/>
            </a:xfrm>
            <a:custGeom>
              <a:avLst/>
              <a:gdLst>
                <a:gd name="T0" fmla="*/ 96 w 105"/>
                <a:gd name="T1" fmla="*/ 13 h 235"/>
                <a:gd name="T2" fmla="*/ 82 w 105"/>
                <a:gd name="T3" fmla="*/ 0 h 235"/>
                <a:gd name="T4" fmla="*/ 63 w 105"/>
                <a:gd name="T5" fmla="*/ 19 h 235"/>
                <a:gd name="T6" fmla="*/ 77 w 105"/>
                <a:gd name="T7" fmla="*/ 32 h 235"/>
                <a:gd name="T8" fmla="*/ 96 w 105"/>
                <a:gd name="T9" fmla="*/ 13 h 235"/>
                <a:gd name="T10" fmla="*/ 25 w 105"/>
                <a:gd name="T11" fmla="*/ 190 h 235"/>
                <a:gd name="T12" fmla="*/ 22 w 105"/>
                <a:gd name="T13" fmla="*/ 205 h 235"/>
                <a:gd name="T14" fmla="*/ 55 w 105"/>
                <a:gd name="T15" fmla="*/ 235 h 235"/>
                <a:gd name="T16" fmla="*/ 105 w 105"/>
                <a:gd name="T17" fmla="*/ 181 h 235"/>
                <a:gd name="T18" fmla="*/ 100 w 105"/>
                <a:gd name="T19" fmla="*/ 177 h 235"/>
                <a:gd name="T20" fmla="*/ 93 w 105"/>
                <a:gd name="T21" fmla="*/ 183 h 235"/>
                <a:gd name="T22" fmla="*/ 56 w 105"/>
                <a:gd name="T23" fmla="*/ 225 h 235"/>
                <a:gd name="T24" fmla="*/ 47 w 105"/>
                <a:gd name="T25" fmla="*/ 213 h 235"/>
                <a:gd name="T26" fmla="*/ 53 w 105"/>
                <a:gd name="T27" fmla="*/ 190 h 235"/>
                <a:gd name="T28" fmla="*/ 64 w 105"/>
                <a:gd name="T29" fmla="*/ 162 h 235"/>
                <a:gd name="T30" fmla="*/ 81 w 105"/>
                <a:gd name="T31" fmla="*/ 118 h 235"/>
                <a:gd name="T32" fmla="*/ 83 w 105"/>
                <a:gd name="T33" fmla="*/ 107 h 235"/>
                <a:gd name="T34" fmla="*/ 50 w 105"/>
                <a:gd name="T35" fmla="*/ 77 h 235"/>
                <a:gd name="T36" fmla="*/ 0 w 105"/>
                <a:gd name="T37" fmla="*/ 131 h 235"/>
                <a:gd name="T38" fmla="*/ 6 w 105"/>
                <a:gd name="T39" fmla="*/ 135 h 235"/>
                <a:gd name="T40" fmla="*/ 12 w 105"/>
                <a:gd name="T41" fmla="*/ 130 h 235"/>
                <a:gd name="T42" fmla="*/ 49 w 105"/>
                <a:gd name="T43" fmla="*/ 87 h 235"/>
                <a:gd name="T44" fmla="*/ 58 w 105"/>
                <a:gd name="T45" fmla="*/ 99 h 235"/>
                <a:gd name="T46" fmla="*/ 47 w 105"/>
                <a:gd name="T47" fmla="*/ 134 h 235"/>
                <a:gd name="T48" fmla="*/ 25 w 105"/>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235">
                  <a:moveTo>
                    <a:pt x="96" y="13"/>
                  </a:moveTo>
                  <a:cubicBezTo>
                    <a:pt x="96" y="7"/>
                    <a:pt x="92" y="0"/>
                    <a:pt x="82" y="0"/>
                  </a:cubicBezTo>
                  <a:cubicBezTo>
                    <a:pt x="73" y="0"/>
                    <a:pt x="63" y="9"/>
                    <a:pt x="63" y="19"/>
                  </a:cubicBezTo>
                  <a:cubicBezTo>
                    <a:pt x="63" y="25"/>
                    <a:pt x="67" y="32"/>
                    <a:pt x="77" y="32"/>
                  </a:cubicBezTo>
                  <a:cubicBezTo>
                    <a:pt x="87" y="32"/>
                    <a:pt x="96" y="23"/>
                    <a:pt x="96" y="13"/>
                  </a:cubicBezTo>
                  <a:close/>
                  <a:moveTo>
                    <a:pt x="25" y="190"/>
                  </a:moveTo>
                  <a:cubicBezTo>
                    <a:pt x="24" y="195"/>
                    <a:pt x="22" y="199"/>
                    <a:pt x="22" y="205"/>
                  </a:cubicBezTo>
                  <a:cubicBezTo>
                    <a:pt x="22" y="221"/>
                    <a:pt x="36" y="235"/>
                    <a:pt x="55" y="235"/>
                  </a:cubicBezTo>
                  <a:cubicBezTo>
                    <a:pt x="90" y="235"/>
                    <a:pt x="105" y="186"/>
                    <a:pt x="105" y="181"/>
                  </a:cubicBezTo>
                  <a:cubicBezTo>
                    <a:pt x="105" y="177"/>
                    <a:pt x="101" y="177"/>
                    <a:pt x="100" y="177"/>
                  </a:cubicBezTo>
                  <a:cubicBezTo>
                    <a:pt x="95" y="177"/>
                    <a:pt x="94" y="179"/>
                    <a:pt x="93" y="183"/>
                  </a:cubicBezTo>
                  <a:cubicBezTo>
                    <a:pt x="85" y="211"/>
                    <a:pt x="70" y="225"/>
                    <a:pt x="56" y="225"/>
                  </a:cubicBezTo>
                  <a:cubicBezTo>
                    <a:pt x="49" y="225"/>
                    <a:pt x="47" y="220"/>
                    <a:pt x="47" y="213"/>
                  </a:cubicBezTo>
                  <a:cubicBezTo>
                    <a:pt x="47" y="205"/>
                    <a:pt x="50" y="198"/>
                    <a:pt x="53" y="190"/>
                  </a:cubicBezTo>
                  <a:cubicBezTo>
                    <a:pt x="56" y="181"/>
                    <a:pt x="60" y="171"/>
                    <a:pt x="64" y="162"/>
                  </a:cubicBezTo>
                  <a:cubicBezTo>
                    <a:pt x="67" y="154"/>
                    <a:pt x="80" y="122"/>
                    <a:pt x="81" y="118"/>
                  </a:cubicBezTo>
                  <a:cubicBezTo>
                    <a:pt x="82" y="115"/>
                    <a:pt x="83" y="110"/>
                    <a:pt x="83" y="107"/>
                  </a:cubicBezTo>
                  <a:cubicBezTo>
                    <a:pt x="83" y="91"/>
                    <a:pt x="69" y="77"/>
                    <a:pt x="50" y="77"/>
                  </a:cubicBezTo>
                  <a:cubicBezTo>
                    <a:pt x="16" y="77"/>
                    <a:pt x="0" y="125"/>
                    <a:pt x="0" y="131"/>
                  </a:cubicBezTo>
                  <a:cubicBezTo>
                    <a:pt x="0" y="135"/>
                    <a:pt x="4" y="135"/>
                    <a:pt x="6" y="135"/>
                  </a:cubicBezTo>
                  <a:cubicBezTo>
                    <a:pt x="10" y="135"/>
                    <a:pt x="11" y="133"/>
                    <a:pt x="12" y="130"/>
                  </a:cubicBezTo>
                  <a:cubicBezTo>
                    <a:pt x="21" y="100"/>
                    <a:pt x="36" y="87"/>
                    <a:pt x="49" y="87"/>
                  </a:cubicBezTo>
                  <a:cubicBezTo>
                    <a:pt x="55" y="87"/>
                    <a:pt x="58" y="90"/>
                    <a:pt x="58" y="99"/>
                  </a:cubicBezTo>
                  <a:cubicBezTo>
                    <a:pt x="58" y="107"/>
                    <a:pt x="56" y="113"/>
                    <a:pt x="47" y="134"/>
                  </a:cubicBezTo>
                  <a:lnTo>
                    <a:pt x="25"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87"/>
            <p:cNvSpPr>
              <a:spLocks noEditPoints="1"/>
            </p:cNvSpPr>
            <p:nvPr>
              <p:custDataLst>
                <p:tags r:id="rId209"/>
              </p:custDataLst>
            </p:nvPr>
          </p:nvSpPr>
          <p:spPr bwMode="auto">
            <a:xfrm>
              <a:off x="19076987" y="22169438"/>
              <a:ext cx="117475"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4 w 201"/>
                <a:gd name="T11" fmla="*/ 246 h 313"/>
                <a:gd name="T12" fmla="*/ 66 w 201"/>
                <a:gd name="T13" fmla="*/ 279 h 313"/>
                <a:gd name="T14" fmla="*/ 59 w 201"/>
                <a:gd name="T15" fmla="*/ 309 h 313"/>
                <a:gd name="T16" fmla="*/ 64 w 201"/>
                <a:gd name="T17" fmla="*/ 313 h 313"/>
                <a:gd name="T18" fmla="*/ 72 w 201"/>
                <a:gd name="T19" fmla="*/ 305 h 313"/>
                <a:gd name="T20" fmla="*/ 86 w 201"/>
                <a:gd name="T21" fmla="*/ 246 h 313"/>
                <a:gd name="T22" fmla="*/ 201 w 201"/>
                <a:gd name="T23" fmla="*/ 152 h 313"/>
                <a:gd name="T24" fmla="*/ 126 w 201"/>
                <a:gd name="T25" fmla="*/ 88 h 313"/>
                <a:gd name="T26" fmla="*/ 147 w 201"/>
                <a:gd name="T27" fmla="*/ 5 h 313"/>
                <a:gd name="T28" fmla="*/ 77 w 201"/>
                <a:gd name="T29" fmla="*/ 236 h 313"/>
                <a:gd name="T30" fmla="*/ 25 w 201"/>
                <a:gd name="T31" fmla="*/ 187 h 313"/>
                <a:gd name="T32" fmla="*/ 111 w 201"/>
                <a:gd name="T33" fmla="*/ 98 h 313"/>
                <a:gd name="T34" fmla="*/ 77 w 201"/>
                <a:gd name="T35" fmla="*/ 236 h 313"/>
                <a:gd name="T36" fmla="*/ 123 w 201"/>
                <a:gd name="T37" fmla="*/ 98 h 313"/>
                <a:gd name="T38" fmla="*/ 175 w 201"/>
                <a:gd name="T39" fmla="*/ 147 h 313"/>
                <a:gd name="T40" fmla="*/ 89 w 201"/>
                <a:gd name="T41" fmla="*/ 236 h 313"/>
                <a:gd name="T42" fmla="*/ 123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5" y="2"/>
                    <a:pt x="134" y="8"/>
                  </a:cubicBezTo>
                  <a:lnTo>
                    <a:pt x="114" y="88"/>
                  </a:lnTo>
                  <a:cubicBezTo>
                    <a:pt x="52" y="90"/>
                    <a:pt x="0" y="135"/>
                    <a:pt x="0" y="181"/>
                  </a:cubicBezTo>
                  <a:cubicBezTo>
                    <a:pt x="0" y="221"/>
                    <a:pt x="36" y="245"/>
                    <a:pt x="74" y="246"/>
                  </a:cubicBezTo>
                  <a:cubicBezTo>
                    <a:pt x="71" y="257"/>
                    <a:pt x="69" y="268"/>
                    <a:pt x="66" y="279"/>
                  </a:cubicBezTo>
                  <a:cubicBezTo>
                    <a:pt x="62" y="295"/>
                    <a:pt x="59" y="308"/>
                    <a:pt x="59" y="309"/>
                  </a:cubicBezTo>
                  <a:cubicBezTo>
                    <a:pt x="59" y="313"/>
                    <a:pt x="63" y="313"/>
                    <a:pt x="64" y="313"/>
                  </a:cubicBezTo>
                  <a:cubicBezTo>
                    <a:pt x="70" y="313"/>
                    <a:pt x="70" y="312"/>
                    <a:pt x="72" y="305"/>
                  </a:cubicBezTo>
                  <a:lnTo>
                    <a:pt x="86" y="246"/>
                  </a:lnTo>
                  <a:cubicBezTo>
                    <a:pt x="146" y="244"/>
                    <a:pt x="201" y="200"/>
                    <a:pt x="201" y="152"/>
                  </a:cubicBezTo>
                  <a:cubicBezTo>
                    <a:pt x="201" y="116"/>
                    <a:pt x="169" y="90"/>
                    <a:pt x="126" y="88"/>
                  </a:cubicBezTo>
                  <a:lnTo>
                    <a:pt x="147" y="5"/>
                  </a:lnTo>
                  <a:close/>
                  <a:moveTo>
                    <a:pt x="77" y="236"/>
                  </a:moveTo>
                  <a:cubicBezTo>
                    <a:pt x="50" y="235"/>
                    <a:pt x="25" y="220"/>
                    <a:pt x="25" y="187"/>
                  </a:cubicBezTo>
                  <a:cubicBezTo>
                    <a:pt x="25" y="152"/>
                    <a:pt x="52" y="103"/>
                    <a:pt x="111" y="98"/>
                  </a:cubicBezTo>
                  <a:lnTo>
                    <a:pt x="77" y="236"/>
                  </a:lnTo>
                  <a:close/>
                  <a:moveTo>
                    <a:pt x="123" y="98"/>
                  </a:moveTo>
                  <a:cubicBezTo>
                    <a:pt x="150" y="99"/>
                    <a:pt x="175" y="113"/>
                    <a:pt x="175" y="147"/>
                  </a:cubicBezTo>
                  <a:cubicBezTo>
                    <a:pt x="175" y="185"/>
                    <a:pt x="145" y="231"/>
                    <a:pt x="89" y="236"/>
                  </a:cubicBezTo>
                  <a:lnTo>
                    <a:pt x="123"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88"/>
            <p:cNvSpPr>
              <a:spLocks/>
            </p:cNvSpPr>
            <p:nvPr>
              <p:custDataLst>
                <p:tags r:id="rId210"/>
              </p:custDataLst>
            </p:nvPr>
          </p:nvSpPr>
          <p:spPr bwMode="auto">
            <a:xfrm>
              <a:off x="19300825" y="22199600"/>
              <a:ext cx="11112"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89"/>
            <p:cNvSpPr>
              <a:spLocks/>
            </p:cNvSpPr>
            <p:nvPr>
              <p:custDataLst>
                <p:tags r:id="rId211"/>
              </p:custDataLst>
            </p:nvPr>
          </p:nvSpPr>
          <p:spPr bwMode="auto">
            <a:xfrm>
              <a:off x="19362737" y="22250400"/>
              <a:ext cx="195262"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90"/>
            <p:cNvSpPr>
              <a:spLocks/>
            </p:cNvSpPr>
            <p:nvPr>
              <p:custDataLst>
                <p:tags r:id="rId212"/>
              </p:custDataLst>
            </p:nvPr>
          </p:nvSpPr>
          <p:spPr bwMode="auto">
            <a:xfrm>
              <a:off x="19599275" y="22225000"/>
              <a:ext cx="96837" cy="2063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91"/>
            <p:cNvSpPr>
              <a:spLocks/>
            </p:cNvSpPr>
            <p:nvPr>
              <p:custDataLst>
                <p:tags r:id="rId213"/>
              </p:custDataLst>
            </p:nvPr>
          </p:nvSpPr>
          <p:spPr bwMode="auto">
            <a:xfrm>
              <a:off x="19735800" y="22199600"/>
              <a:ext cx="65087" cy="309562"/>
            </a:xfrm>
            <a:custGeom>
              <a:avLst/>
              <a:gdLst>
                <a:gd name="T0" fmla="*/ 109 w 111"/>
                <a:gd name="T1" fmla="*/ 258 h 499"/>
                <a:gd name="T2" fmla="*/ 111 w 111"/>
                <a:gd name="T3" fmla="*/ 249 h 499"/>
                <a:gd name="T4" fmla="*/ 109 w 111"/>
                <a:gd name="T5" fmla="*/ 241 h 499"/>
                <a:gd name="T6" fmla="*/ 22 w 111"/>
                <a:gd name="T7" fmla="*/ 11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92"/>
            <p:cNvSpPr>
              <a:spLocks/>
            </p:cNvSpPr>
            <p:nvPr>
              <p:custDataLst>
                <p:tags r:id="rId214"/>
              </p:custDataLst>
            </p:nvPr>
          </p:nvSpPr>
          <p:spPr bwMode="auto">
            <a:xfrm>
              <a:off x="19850100" y="22199600"/>
              <a:ext cx="68262" cy="309562"/>
            </a:xfrm>
            <a:custGeom>
              <a:avLst/>
              <a:gdLst>
                <a:gd name="T0" fmla="*/ 116 w 116"/>
                <a:gd name="T1" fmla="*/ 249 h 499"/>
                <a:gd name="T2" fmla="*/ 83 w 116"/>
                <a:gd name="T3" fmla="*/ 94 h 499"/>
                <a:gd name="T4" fmla="*/ 5 w 116"/>
                <a:gd name="T5" fmla="*/ 0 h 499"/>
                <a:gd name="T6" fmla="*/ 0 w 116"/>
                <a:gd name="T7" fmla="*/ 5 h 499"/>
                <a:gd name="T8" fmla="*/ 9 w 116"/>
                <a:gd name="T9" fmla="*/ 16 h 499"/>
                <a:gd name="T10" fmla="*/ 87 w 116"/>
                <a:gd name="T11" fmla="*/ 249 h 499"/>
                <a:gd name="T12" fmla="*/ 6 w 116"/>
                <a:gd name="T13" fmla="*/ 485 h 499"/>
                <a:gd name="T14" fmla="*/ 0 w 116"/>
                <a:gd name="T15" fmla="*/ 494 h 499"/>
                <a:gd name="T16" fmla="*/ 5 w 116"/>
                <a:gd name="T17" fmla="*/ 499 h 499"/>
                <a:gd name="T18" fmla="*/ 84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0" y="150"/>
                    <a:pt x="83" y="94"/>
                  </a:cubicBezTo>
                  <a:cubicBezTo>
                    <a:pt x="53" y="32"/>
                    <a:pt x="10" y="0"/>
                    <a:pt x="5" y="0"/>
                  </a:cubicBezTo>
                  <a:cubicBezTo>
                    <a:pt x="2" y="0"/>
                    <a:pt x="0" y="2"/>
                    <a:pt x="0" y="5"/>
                  </a:cubicBezTo>
                  <a:cubicBezTo>
                    <a:pt x="0" y="6"/>
                    <a:pt x="0" y="7"/>
                    <a:pt x="9" y="16"/>
                  </a:cubicBezTo>
                  <a:cubicBezTo>
                    <a:pt x="58" y="66"/>
                    <a:pt x="87" y="145"/>
                    <a:pt x="87" y="249"/>
                  </a:cubicBezTo>
                  <a:cubicBezTo>
                    <a:pt x="87" y="335"/>
                    <a:pt x="68" y="422"/>
                    <a:pt x="6" y="485"/>
                  </a:cubicBezTo>
                  <a:cubicBezTo>
                    <a:pt x="0" y="491"/>
                    <a:pt x="0" y="492"/>
                    <a:pt x="0" y="494"/>
                  </a:cubicBezTo>
                  <a:cubicBezTo>
                    <a:pt x="0" y="497"/>
                    <a:pt x="2" y="499"/>
                    <a:pt x="5" y="499"/>
                  </a:cubicBezTo>
                  <a:cubicBezTo>
                    <a:pt x="10" y="499"/>
                    <a:pt x="55" y="465"/>
                    <a:pt x="84"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Shape 418"/>
            <p:cNvSpPr/>
            <p:nvPr>
              <p:custDataLst>
                <p:tags r:id="rId215"/>
              </p:custDataLst>
            </p:nvPr>
          </p:nvSpPr>
          <p:spPr>
            <a:xfrm>
              <a:off x="16857664" y="22348031"/>
              <a:ext cx="307976" cy="11114"/>
            </a:xfrm>
            <a:custGeom>
              <a:avLst/>
              <a:gdLst/>
              <a:ahLst/>
              <a:cxnLst/>
              <a:rect l="0" t="0" r="0" b="0"/>
              <a:pathLst>
                <a:path w="307976" h="11114">
                  <a:moveTo>
                    <a:pt x="0" y="11113"/>
                  </a:moveTo>
                  <a:lnTo>
                    <a:pt x="307975" y="11113"/>
                  </a:lnTo>
                  <a:lnTo>
                    <a:pt x="3079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eeform: Shape 419"/>
            <p:cNvSpPr/>
            <p:nvPr>
              <p:custDataLst>
                <p:tags r:id="rId216"/>
              </p:custDataLst>
            </p:nvPr>
          </p:nvSpPr>
          <p:spPr>
            <a:xfrm>
              <a:off x="17049750" y="22383750"/>
              <a:ext cx="115889" cy="9526"/>
            </a:xfrm>
            <a:custGeom>
              <a:avLst/>
              <a:gdLst/>
              <a:ahLst/>
              <a:cxnLst/>
              <a:rect l="0" t="0" r="0" b="0"/>
              <a:pathLst>
                <a:path w="115889" h="9526">
                  <a:moveTo>
                    <a:pt x="0" y="9525"/>
                  </a:moveTo>
                  <a:lnTo>
                    <a:pt x="115888" y="9525"/>
                  </a:lnTo>
                  <a:lnTo>
                    <a:pt x="115888"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a:off x="16097548" y="22367757"/>
            <a:ext cx="595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14" name="Group 1213"/>
          <p:cNvGrpSpPr>
            <a:grpSpLocks noChangeAspect="1"/>
          </p:cNvGrpSpPr>
          <p:nvPr>
            <p:custDataLst>
              <p:tags r:id="rId4"/>
            </p:custDataLst>
          </p:nvPr>
        </p:nvGrpSpPr>
        <p:grpSpPr>
          <a:xfrm>
            <a:off x="22607592" y="32084963"/>
            <a:ext cx="2351088" cy="344487"/>
            <a:chOff x="22607592" y="32084963"/>
            <a:chExt cx="2351088" cy="344487"/>
          </a:xfrm>
        </p:grpSpPr>
        <p:sp>
          <p:nvSpPr>
            <p:cNvPr id="1197" name="Freeform 284"/>
            <p:cNvSpPr>
              <a:spLocks/>
            </p:cNvSpPr>
            <p:nvPr>
              <p:custDataLst>
                <p:tags r:id="rId178"/>
              </p:custDataLst>
            </p:nvPr>
          </p:nvSpPr>
          <p:spPr bwMode="auto">
            <a:xfrm>
              <a:off x="22728242" y="32084963"/>
              <a:ext cx="93663" cy="26987"/>
            </a:xfrm>
            <a:custGeom>
              <a:avLst/>
              <a:gdLst>
                <a:gd name="T0" fmla="*/ 166 w 166"/>
                <a:gd name="T1" fmla="*/ 7 h 46"/>
                <a:gd name="T2" fmla="*/ 158 w 166"/>
                <a:gd name="T3" fmla="*/ 0 h 46"/>
                <a:gd name="T4" fmla="*/ 117 w 166"/>
                <a:gd name="T5" fmla="*/ 24 h 46"/>
                <a:gd name="T6" fmla="*/ 84 w 166"/>
                <a:gd name="T7" fmla="*/ 11 h 46"/>
                <a:gd name="T8" fmla="*/ 53 w 166"/>
                <a:gd name="T9" fmla="*/ 0 h 46"/>
                <a:gd name="T10" fmla="*/ 0 w 166"/>
                <a:gd name="T11" fmla="*/ 39 h 46"/>
                <a:gd name="T12" fmla="*/ 7 w 166"/>
                <a:gd name="T13" fmla="*/ 46 h 46"/>
                <a:gd name="T14" fmla="*/ 48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3" y="0"/>
                  </a:cubicBezTo>
                  <a:cubicBezTo>
                    <a:pt x="34" y="0"/>
                    <a:pt x="25" y="11"/>
                    <a:pt x="0" y="39"/>
                  </a:cubicBezTo>
                  <a:lnTo>
                    <a:pt x="7" y="46"/>
                  </a:lnTo>
                  <a:cubicBezTo>
                    <a:pt x="7" y="46"/>
                    <a:pt x="26" y="22"/>
                    <a:pt x="48" y="22"/>
                  </a:cubicBezTo>
                  <a:cubicBezTo>
                    <a:pt x="60" y="22"/>
                    <a:pt x="72"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Freeform 285"/>
            <p:cNvSpPr>
              <a:spLocks/>
            </p:cNvSpPr>
            <p:nvPr>
              <p:custDataLst>
                <p:tags r:id="rId179"/>
              </p:custDataLst>
            </p:nvPr>
          </p:nvSpPr>
          <p:spPr bwMode="auto">
            <a:xfrm>
              <a:off x="22607592" y="32127825"/>
              <a:ext cx="284163" cy="242887"/>
            </a:xfrm>
            <a:custGeom>
              <a:avLst/>
              <a:gdLst>
                <a:gd name="T0" fmla="*/ 167 w 502"/>
                <a:gd name="T1" fmla="*/ 101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0 w 502"/>
                <a:gd name="T13" fmla="*/ 67 h 412"/>
                <a:gd name="T14" fmla="*/ 482 w 502"/>
                <a:gd name="T15" fmla="*/ 46 h 412"/>
                <a:gd name="T16" fmla="*/ 502 w 502"/>
                <a:gd name="T17" fmla="*/ 8 h 412"/>
                <a:gd name="T18" fmla="*/ 492 w 502"/>
                <a:gd name="T19" fmla="*/ 0 h 412"/>
                <a:gd name="T20" fmla="*/ 413 w 502"/>
                <a:gd name="T21" fmla="*/ 28 h 412"/>
                <a:gd name="T22" fmla="*/ 365 w 502"/>
                <a:gd name="T23" fmla="*/ 165 h 412"/>
                <a:gd name="T24" fmla="*/ 316 w 502"/>
                <a:gd name="T25" fmla="*/ 359 h 412"/>
                <a:gd name="T26" fmla="*/ 249 w 502"/>
                <a:gd name="T27" fmla="*/ 213 h 412"/>
                <a:gd name="T28" fmla="*/ 193 w 502"/>
                <a:gd name="T29" fmla="*/ 46 h 412"/>
                <a:gd name="T30" fmla="*/ 185 w 502"/>
                <a:gd name="T31" fmla="*/ 35 h 412"/>
                <a:gd name="T32" fmla="*/ 160 w 502"/>
                <a:gd name="T33" fmla="*/ 47 h 412"/>
                <a:gd name="T34" fmla="*/ 154 w 502"/>
                <a:gd name="T35" fmla="*/ 62 h 412"/>
                <a:gd name="T36" fmla="*/ 79 w 502"/>
                <a:gd name="T37" fmla="*/ 350 h 412"/>
                <a:gd name="T38" fmla="*/ 59 w 502"/>
                <a:gd name="T39" fmla="*/ 366 h 412"/>
                <a:gd name="T40" fmla="*/ 22 w 502"/>
                <a:gd name="T41" fmla="*/ 352 h 412"/>
                <a:gd name="T42" fmla="*/ 18 w 502"/>
                <a:gd name="T43" fmla="*/ 350 h 412"/>
                <a:gd name="T44" fmla="*/ 0 w 502"/>
                <a:gd name="T45" fmla="*/ 386 h 412"/>
                <a:gd name="T46" fmla="*/ 44 w 502"/>
                <a:gd name="T47" fmla="*/ 412 h 412"/>
                <a:gd name="T48" fmla="*/ 109 w 502"/>
                <a:gd name="T49" fmla="*/ 319 h 412"/>
                <a:gd name="T50" fmla="*/ 167 w 502"/>
                <a:gd name="T51" fmla="*/ 10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1"/>
                  </a:moveTo>
                  <a:cubicBezTo>
                    <a:pt x="176" y="126"/>
                    <a:pt x="187" y="164"/>
                    <a:pt x="209" y="225"/>
                  </a:cubicBezTo>
                  <a:cubicBezTo>
                    <a:pt x="240" y="310"/>
                    <a:pt x="254" y="341"/>
                    <a:pt x="285" y="388"/>
                  </a:cubicBezTo>
                  <a:cubicBezTo>
                    <a:pt x="292" y="399"/>
                    <a:pt x="292" y="399"/>
                    <a:pt x="297" y="399"/>
                  </a:cubicBezTo>
                  <a:cubicBezTo>
                    <a:pt x="304" y="399"/>
                    <a:pt x="314" y="393"/>
                    <a:pt x="320" y="389"/>
                  </a:cubicBezTo>
                  <a:cubicBezTo>
                    <a:pt x="327" y="383"/>
                    <a:pt x="327" y="382"/>
                    <a:pt x="333" y="358"/>
                  </a:cubicBezTo>
                  <a:cubicBezTo>
                    <a:pt x="363" y="227"/>
                    <a:pt x="400" y="90"/>
                    <a:pt x="410" y="67"/>
                  </a:cubicBezTo>
                  <a:cubicBezTo>
                    <a:pt x="411" y="66"/>
                    <a:pt x="421" y="47"/>
                    <a:pt x="482" y="46"/>
                  </a:cubicBezTo>
                  <a:cubicBezTo>
                    <a:pt x="492" y="46"/>
                    <a:pt x="502" y="19"/>
                    <a:pt x="502" y="8"/>
                  </a:cubicBezTo>
                  <a:cubicBezTo>
                    <a:pt x="502" y="0"/>
                    <a:pt x="499" y="0"/>
                    <a:pt x="492" y="0"/>
                  </a:cubicBezTo>
                  <a:cubicBezTo>
                    <a:pt x="442" y="0"/>
                    <a:pt x="419" y="21"/>
                    <a:pt x="413" y="28"/>
                  </a:cubicBezTo>
                  <a:cubicBezTo>
                    <a:pt x="399" y="46"/>
                    <a:pt x="387" y="82"/>
                    <a:pt x="365" y="165"/>
                  </a:cubicBezTo>
                  <a:cubicBezTo>
                    <a:pt x="347" y="229"/>
                    <a:pt x="331" y="294"/>
                    <a:pt x="316" y="359"/>
                  </a:cubicBezTo>
                  <a:cubicBezTo>
                    <a:pt x="288" y="317"/>
                    <a:pt x="273" y="278"/>
                    <a:pt x="249" y="213"/>
                  </a:cubicBezTo>
                  <a:cubicBezTo>
                    <a:pt x="222" y="142"/>
                    <a:pt x="207" y="91"/>
                    <a:pt x="193" y="46"/>
                  </a:cubicBezTo>
                  <a:cubicBezTo>
                    <a:pt x="190" y="36"/>
                    <a:pt x="190" y="35"/>
                    <a:pt x="185" y="35"/>
                  </a:cubicBezTo>
                  <a:cubicBezTo>
                    <a:pt x="184" y="35"/>
                    <a:pt x="174" y="35"/>
                    <a:pt x="160" y="47"/>
                  </a:cubicBezTo>
                  <a:cubicBezTo>
                    <a:pt x="155" y="52"/>
                    <a:pt x="154" y="56"/>
                    <a:pt x="154" y="62"/>
                  </a:cubicBezTo>
                  <a:cubicBezTo>
                    <a:pt x="140" y="194"/>
                    <a:pt x="93" y="326"/>
                    <a:pt x="79" y="350"/>
                  </a:cubicBezTo>
                  <a:cubicBezTo>
                    <a:pt x="75" y="357"/>
                    <a:pt x="69" y="366"/>
                    <a:pt x="59" y="366"/>
                  </a:cubicBezTo>
                  <a:cubicBezTo>
                    <a:pt x="54" y="366"/>
                    <a:pt x="35" y="364"/>
                    <a:pt x="22" y="352"/>
                  </a:cubicBezTo>
                  <a:cubicBezTo>
                    <a:pt x="19" y="350"/>
                    <a:pt x="18" y="350"/>
                    <a:pt x="18" y="350"/>
                  </a:cubicBezTo>
                  <a:cubicBezTo>
                    <a:pt x="10" y="350"/>
                    <a:pt x="0" y="374"/>
                    <a:pt x="0" y="386"/>
                  </a:cubicBezTo>
                  <a:cubicBezTo>
                    <a:pt x="0" y="402"/>
                    <a:pt x="30" y="412"/>
                    <a:pt x="44" y="412"/>
                  </a:cubicBezTo>
                  <a:cubicBezTo>
                    <a:pt x="76" y="412"/>
                    <a:pt x="101" y="342"/>
                    <a:pt x="109" y="319"/>
                  </a:cubicBezTo>
                  <a:cubicBezTo>
                    <a:pt x="142" y="228"/>
                    <a:pt x="157" y="154"/>
                    <a:pt x="167" y="10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9" name="Freeform 286"/>
            <p:cNvSpPr>
              <a:spLocks/>
            </p:cNvSpPr>
            <p:nvPr>
              <p:custDataLst>
                <p:tags r:id="rId180"/>
              </p:custDataLst>
            </p:nvPr>
          </p:nvSpPr>
          <p:spPr bwMode="auto">
            <a:xfrm>
              <a:off x="22912392" y="32324675"/>
              <a:ext cx="33338" cy="87312"/>
            </a:xfrm>
            <a:custGeom>
              <a:avLst/>
              <a:gdLst>
                <a:gd name="T0" fmla="*/ 58 w 58"/>
                <a:gd name="T1" fmla="*/ 52 h 149"/>
                <a:gd name="T2" fmla="*/ 27 w 58"/>
                <a:gd name="T3" fmla="*/ 0 h 149"/>
                <a:gd name="T4" fmla="*/ 0 w 58"/>
                <a:gd name="T5" fmla="*/ 27 h 149"/>
                <a:gd name="T6" fmla="*/ 27 w 58"/>
                <a:gd name="T7" fmla="*/ 53 h 149"/>
                <a:gd name="T8" fmla="*/ 44 w 58"/>
                <a:gd name="T9" fmla="*/ 46 h 149"/>
                <a:gd name="T10" fmla="*/ 47 w 58"/>
                <a:gd name="T11" fmla="*/ 45 h 149"/>
                <a:gd name="T12" fmla="*/ 48 w 58"/>
                <a:gd name="T13" fmla="*/ 52 h 149"/>
                <a:gd name="T14" fmla="*/ 14 w 58"/>
                <a:gd name="T15" fmla="*/ 136 h 149"/>
                <a:gd name="T16" fmla="*/ 8 w 58"/>
                <a:gd name="T17" fmla="*/ 144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20"/>
                    <a:pt x="46" y="0"/>
                    <a:pt x="27" y="0"/>
                  </a:cubicBezTo>
                  <a:cubicBezTo>
                    <a:pt x="10" y="0"/>
                    <a:pt x="0" y="13"/>
                    <a:pt x="0" y="27"/>
                  </a:cubicBezTo>
                  <a:cubicBezTo>
                    <a:pt x="0" y="40"/>
                    <a:pt x="10" y="53"/>
                    <a:pt x="27" y="53"/>
                  </a:cubicBezTo>
                  <a:cubicBezTo>
                    <a:pt x="33" y="53"/>
                    <a:pt x="39" y="51"/>
                    <a:pt x="44" y="46"/>
                  </a:cubicBezTo>
                  <a:cubicBezTo>
                    <a:pt x="46" y="45"/>
                    <a:pt x="46" y="45"/>
                    <a:pt x="47" y="45"/>
                  </a:cubicBezTo>
                  <a:cubicBezTo>
                    <a:pt x="47" y="45"/>
                    <a:pt x="48" y="45"/>
                    <a:pt x="48" y="52"/>
                  </a:cubicBezTo>
                  <a:cubicBezTo>
                    <a:pt x="48" y="89"/>
                    <a:pt x="30" y="119"/>
                    <a:pt x="14" y="136"/>
                  </a:cubicBezTo>
                  <a:cubicBezTo>
                    <a:pt x="8" y="141"/>
                    <a:pt x="8" y="142"/>
                    <a:pt x="8" y="144"/>
                  </a:cubicBezTo>
                  <a:cubicBezTo>
                    <a:pt x="8" y="147"/>
                    <a:pt x="11" y="149"/>
                    <a:pt x="13" y="149"/>
                  </a:cubicBezTo>
                  <a:cubicBezTo>
                    <a:pt x="19" y="149"/>
                    <a:pt x="58" y="111"/>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Freeform 287"/>
            <p:cNvSpPr>
              <a:spLocks/>
            </p:cNvSpPr>
            <p:nvPr>
              <p:custDataLst>
                <p:tags r:id="rId181"/>
              </p:custDataLst>
            </p:nvPr>
          </p:nvSpPr>
          <p:spPr bwMode="auto">
            <a:xfrm>
              <a:off x="23085430" y="32084963"/>
              <a:ext cx="93663" cy="26987"/>
            </a:xfrm>
            <a:custGeom>
              <a:avLst/>
              <a:gdLst>
                <a:gd name="T0" fmla="*/ 166 w 166"/>
                <a:gd name="T1" fmla="*/ 7 h 46"/>
                <a:gd name="T2" fmla="*/ 158 w 166"/>
                <a:gd name="T3" fmla="*/ 0 h 46"/>
                <a:gd name="T4" fmla="*/ 117 w 166"/>
                <a:gd name="T5" fmla="*/ 24 h 46"/>
                <a:gd name="T6" fmla="*/ 84 w 166"/>
                <a:gd name="T7" fmla="*/ 11 h 46"/>
                <a:gd name="T8" fmla="*/ 53 w 166"/>
                <a:gd name="T9" fmla="*/ 0 h 46"/>
                <a:gd name="T10" fmla="*/ 0 w 166"/>
                <a:gd name="T11" fmla="*/ 39 h 46"/>
                <a:gd name="T12" fmla="*/ 8 w 166"/>
                <a:gd name="T13" fmla="*/ 46 h 46"/>
                <a:gd name="T14" fmla="*/ 48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3" y="0"/>
                  </a:cubicBezTo>
                  <a:cubicBezTo>
                    <a:pt x="35" y="0"/>
                    <a:pt x="25" y="11"/>
                    <a:pt x="0" y="39"/>
                  </a:cubicBezTo>
                  <a:lnTo>
                    <a:pt x="8" y="46"/>
                  </a:lnTo>
                  <a:cubicBezTo>
                    <a:pt x="8" y="46"/>
                    <a:pt x="27" y="22"/>
                    <a:pt x="48" y="22"/>
                  </a:cubicBezTo>
                  <a:cubicBezTo>
                    <a:pt x="60" y="22"/>
                    <a:pt x="72"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Freeform 288"/>
            <p:cNvSpPr>
              <a:spLocks/>
            </p:cNvSpPr>
            <p:nvPr>
              <p:custDataLst>
                <p:tags r:id="rId182"/>
              </p:custDataLst>
            </p:nvPr>
          </p:nvSpPr>
          <p:spPr bwMode="auto">
            <a:xfrm>
              <a:off x="23020342" y="32148463"/>
              <a:ext cx="152400" cy="214312"/>
            </a:xfrm>
            <a:custGeom>
              <a:avLst/>
              <a:gdLst>
                <a:gd name="T0" fmla="*/ 106 w 268"/>
                <a:gd name="T1" fmla="*/ 171 h 363"/>
                <a:gd name="T2" fmla="*/ 0 w 268"/>
                <a:gd name="T3" fmla="*/ 301 h 363"/>
                <a:gd name="T4" fmla="*/ 85 w 268"/>
                <a:gd name="T5" fmla="*/ 363 h 363"/>
                <a:gd name="T6" fmla="*/ 235 w 268"/>
                <a:gd name="T7" fmla="*/ 274 h 363"/>
                <a:gd name="T8" fmla="*/ 230 w 268"/>
                <a:gd name="T9" fmla="*/ 270 h 363"/>
                <a:gd name="T10" fmla="*/ 193 w 268"/>
                <a:gd name="T11" fmla="*/ 292 h 363"/>
                <a:gd name="T12" fmla="*/ 118 w 268"/>
                <a:gd name="T13" fmla="*/ 336 h 363"/>
                <a:gd name="T14" fmla="*/ 43 w 268"/>
                <a:gd name="T15" fmla="*/ 280 h 363"/>
                <a:gd name="T16" fmla="*/ 150 w 268"/>
                <a:gd name="T17" fmla="*/ 178 h 363"/>
                <a:gd name="T18" fmla="*/ 190 w 268"/>
                <a:gd name="T19" fmla="*/ 154 h 363"/>
                <a:gd name="T20" fmla="*/ 185 w 268"/>
                <a:gd name="T21" fmla="*/ 151 h 363"/>
                <a:gd name="T22" fmla="*/ 101 w 268"/>
                <a:gd name="T23" fmla="*/ 93 h 363"/>
                <a:gd name="T24" fmla="*/ 178 w 268"/>
                <a:gd name="T25" fmla="*/ 28 h 363"/>
                <a:gd name="T26" fmla="*/ 226 w 268"/>
                <a:gd name="T27" fmla="*/ 55 h 363"/>
                <a:gd name="T28" fmla="*/ 220 w 268"/>
                <a:gd name="T29" fmla="*/ 73 h 363"/>
                <a:gd name="T30" fmla="*/ 217 w 268"/>
                <a:gd name="T31" fmla="*/ 79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5"/>
                    <a:pt x="0" y="289"/>
                    <a:pt x="0" y="301"/>
                  </a:cubicBezTo>
                  <a:cubicBezTo>
                    <a:pt x="0" y="339"/>
                    <a:pt x="37" y="363"/>
                    <a:pt x="85" y="363"/>
                  </a:cubicBezTo>
                  <a:cubicBezTo>
                    <a:pt x="168" y="363"/>
                    <a:pt x="235" y="284"/>
                    <a:pt x="235" y="274"/>
                  </a:cubicBezTo>
                  <a:cubicBezTo>
                    <a:pt x="235" y="271"/>
                    <a:pt x="232" y="270"/>
                    <a:pt x="230" y="270"/>
                  </a:cubicBezTo>
                  <a:cubicBezTo>
                    <a:pt x="224" y="270"/>
                    <a:pt x="205" y="277"/>
                    <a:pt x="193" y="292"/>
                  </a:cubicBezTo>
                  <a:cubicBezTo>
                    <a:pt x="183" y="307"/>
                    <a:pt x="162" y="336"/>
                    <a:pt x="118" y="336"/>
                  </a:cubicBezTo>
                  <a:cubicBezTo>
                    <a:pt x="82" y="336"/>
                    <a:pt x="43" y="317"/>
                    <a:pt x="43" y="280"/>
                  </a:cubicBezTo>
                  <a:cubicBezTo>
                    <a:pt x="43" y="255"/>
                    <a:pt x="71" y="181"/>
                    <a:pt x="150" y="178"/>
                  </a:cubicBezTo>
                  <a:cubicBezTo>
                    <a:pt x="173" y="177"/>
                    <a:pt x="190" y="160"/>
                    <a:pt x="190" y="154"/>
                  </a:cubicBezTo>
                  <a:cubicBezTo>
                    <a:pt x="190" y="151"/>
                    <a:pt x="188" y="151"/>
                    <a:pt x="185" y="151"/>
                  </a:cubicBezTo>
                  <a:cubicBezTo>
                    <a:pt x="115" y="148"/>
                    <a:pt x="101" y="113"/>
                    <a:pt x="101" y="93"/>
                  </a:cubicBezTo>
                  <a:cubicBezTo>
                    <a:pt x="101" y="82"/>
                    <a:pt x="109" y="28"/>
                    <a:pt x="178" y="28"/>
                  </a:cubicBezTo>
                  <a:cubicBezTo>
                    <a:pt x="188" y="28"/>
                    <a:pt x="226" y="29"/>
                    <a:pt x="226" y="55"/>
                  </a:cubicBezTo>
                  <a:cubicBezTo>
                    <a:pt x="226" y="63"/>
                    <a:pt x="222" y="70"/>
                    <a:pt x="220" y="73"/>
                  </a:cubicBezTo>
                  <a:cubicBezTo>
                    <a:pt x="219" y="75"/>
                    <a:pt x="217" y="77"/>
                    <a:pt x="217" y="79"/>
                  </a:cubicBezTo>
                  <a:cubicBezTo>
                    <a:pt x="217" y="82"/>
                    <a:pt x="221" y="82"/>
                    <a:pt x="222" y="82"/>
                  </a:cubicBezTo>
                  <a:cubicBezTo>
                    <a:pt x="237" y="82"/>
                    <a:pt x="268" y="63"/>
                    <a:pt x="268" y="34"/>
                  </a:cubicBezTo>
                  <a:cubicBezTo>
                    <a:pt x="268" y="5"/>
                    <a:pt x="234" y="0"/>
                    <a:pt x="211" y="0"/>
                  </a:cubicBezTo>
                  <a:cubicBezTo>
                    <a:pt x="144"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2" name="Freeform 289"/>
            <p:cNvSpPr>
              <a:spLocks/>
            </p:cNvSpPr>
            <p:nvPr>
              <p:custDataLst>
                <p:tags r:id="rId183"/>
              </p:custDataLst>
            </p:nvPr>
          </p:nvSpPr>
          <p:spPr bwMode="auto">
            <a:xfrm>
              <a:off x="23210842" y="32324675"/>
              <a:ext cx="33338" cy="87312"/>
            </a:xfrm>
            <a:custGeom>
              <a:avLst/>
              <a:gdLst>
                <a:gd name="T0" fmla="*/ 58 w 58"/>
                <a:gd name="T1" fmla="*/ 52 h 149"/>
                <a:gd name="T2" fmla="*/ 26 w 58"/>
                <a:gd name="T3" fmla="*/ 0 h 149"/>
                <a:gd name="T4" fmla="*/ 0 w 58"/>
                <a:gd name="T5" fmla="*/ 27 h 149"/>
                <a:gd name="T6" fmla="*/ 26 w 58"/>
                <a:gd name="T7" fmla="*/ 53 h 149"/>
                <a:gd name="T8" fmla="*/ 44 w 58"/>
                <a:gd name="T9" fmla="*/ 46 h 149"/>
                <a:gd name="T10" fmla="*/ 46 w 58"/>
                <a:gd name="T11" fmla="*/ 45 h 149"/>
                <a:gd name="T12" fmla="*/ 47 w 58"/>
                <a:gd name="T13" fmla="*/ 52 h 149"/>
                <a:gd name="T14" fmla="*/ 13 w 58"/>
                <a:gd name="T15" fmla="*/ 136 h 149"/>
                <a:gd name="T16" fmla="*/ 8 w 58"/>
                <a:gd name="T17" fmla="*/ 144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20"/>
                    <a:pt x="46" y="0"/>
                    <a:pt x="26" y="0"/>
                  </a:cubicBezTo>
                  <a:cubicBezTo>
                    <a:pt x="10" y="0"/>
                    <a:pt x="0" y="13"/>
                    <a:pt x="0" y="27"/>
                  </a:cubicBezTo>
                  <a:cubicBezTo>
                    <a:pt x="0" y="40"/>
                    <a:pt x="10" y="53"/>
                    <a:pt x="26" y="53"/>
                  </a:cubicBezTo>
                  <a:cubicBezTo>
                    <a:pt x="32" y="53"/>
                    <a:pt x="39" y="51"/>
                    <a:pt x="44" y="46"/>
                  </a:cubicBezTo>
                  <a:cubicBezTo>
                    <a:pt x="45" y="45"/>
                    <a:pt x="46" y="45"/>
                    <a:pt x="46" y="45"/>
                  </a:cubicBezTo>
                  <a:cubicBezTo>
                    <a:pt x="47" y="45"/>
                    <a:pt x="47" y="45"/>
                    <a:pt x="47" y="52"/>
                  </a:cubicBezTo>
                  <a:cubicBezTo>
                    <a:pt x="47" y="89"/>
                    <a:pt x="30" y="119"/>
                    <a:pt x="13" y="136"/>
                  </a:cubicBezTo>
                  <a:cubicBezTo>
                    <a:pt x="8" y="141"/>
                    <a:pt x="8" y="142"/>
                    <a:pt x="8" y="144"/>
                  </a:cubicBezTo>
                  <a:cubicBezTo>
                    <a:pt x="8" y="147"/>
                    <a:pt x="10" y="149"/>
                    <a:pt x="13" y="149"/>
                  </a:cubicBezTo>
                  <a:cubicBezTo>
                    <a:pt x="18" y="149"/>
                    <a:pt x="58" y="111"/>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Freeform 290"/>
            <p:cNvSpPr>
              <a:spLocks/>
            </p:cNvSpPr>
            <p:nvPr>
              <p:custDataLst>
                <p:tags r:id="rId184"/>
              </p:custDataLst>
            </p:nvPr>
          </p:nvSpPr>
          <p:spPr bwMode="auto">
            <a:xfrm>
              <a:off x="23401342" y="32084963"/>
              <a:ext cx="93663" cy="26987"/>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5" y="11"/>
                  </a:cubicBezTo>
                  <a:cubicBezTo>
                    <a:pt x="71" y="3"/>
                    <a:pt x="62" y="0"/>
                    <a:pt x="54" y="0"/>
                  </a:cubicBezTo>
                  <a:cubicBezTo>
                    <a:pt x="35" y="0"/>
                    <a:pt x="25" y="11"/>
                    <a:pt x="0" y="39"/>
                  </a:cubicBezTo>
                  <a:lnTo>
                    <a:pt x="8" y="46"/>
                  </a:lnTo>
                  <a:cubicBezTo>
                    <a:pt x="8" y="46"/>
                    <a:pt x="27" y="22"/>
                    <a:pt x="49" y="22"/>
                  </a:cubicBezTo>
                  <a:cubicBezTo>
                    <a:pt x="60" y="22"/>
                    <a:pt x="73" y="30"/>
                    <a:pt x="81" y="35"/>
                  </a:cubicBezTo>
                  <a:cubicBezTo>
                    <a:pt x="95"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Freeform 291"/>
            <p:cNvSpPr>
              <a:spLocks/>
            </p:cNvSpPr>
            <p:nvPr>
              <p:custDataLst>
                <p:tags r:id="rId185"/>
              </p:custDataLst>
            </p:nvPr>
          </p:nvSpPr>
          <p:spPr bwMode="auto">
            <a:xfrm>
              <a:off x="23320380" y="32148463"/>
              <a:ext cx="179388" cy="214312"/>
            </a:xfrm>
            <a:custGeom>
              <a:avLst/>
              <a:gdLst>
                <a:gd name="T0" fmla="*/ 125 w 317"/>
                <a:gd name="T1" fmla="*/ 13 h 363"/>
                <a:gd name="T2" fmla="*/ 126 w 317"/>
                <a:gd name="T3" fmla="*/ 5 h 363"/>
                <a:gd name="T4" fmla="*/ 121 w 317"/>
                <a:gd name="T5" fmla="*/ 0 h 363"/>
                <a:gd name="T6" fmla="*/ 90 w 317"/>
                <a:gd name="T7" fmla="*/ 13 h 363"/>
                <a:gd name="T8" fmla="*/ 48 w 317"/>
                <a:gd name="T9" fmla="*/ 43 h 363"/>
                <a:gd name="T10" fmla="*/ 54 w 317"/>
                <a:gd name="T11" fmla="*/ 46 h 363"/>
                <a:gd name="T12" fmla="*/ 82 w 317"/>
                <a:gd name="T13" fmla="*/ 34 h 363"/>
                <a:gd name="T14" fmla="*/ 55 w 317"/>
                <a:gd name="T15" fmla="*/ 190 h 363"/>
                <a:gd name="T16" fmla="*/ 3 w 317"/>
                <a:gd name="T17" fmla="*/ 353 h 363"/>
                <a:gd name="T18" fmla="*/ 0 w 317"/>
                <a:gd name="T19" fmla="*/ 359 h 363"/>
                <a:gd name="T20" fmla="*/ 5 w 317"/>
                <a:gd name="T21" fmla="*/ 363 h 363"/>
                <a:gd name="T22" fmla="*/ 42 w 317"/>
                <a:gd name="T23" fmla="*/ 340 h 363"/>
                <a:gd name="T24" fmla="*/ 83 w 317"/>
                <a:gd name="T25" fmla="*/ 234 h 363"/>
                <a:gd name="T26" fmla="*/ 148 w 317"/>
                <a:gd name="T27" fmla="*/ 75 h 363"/>
                <a:gd name="T28" fmla="*/ 223 w 317"/>
                <a:gd name="T29" fmla="*/ 27 h 363"/>
                <a:gd name="T30" fmla="*/ 275 w 317"/>
                <a:gd name="T31" fmla="*/ 71 h 363"/>
                <a:gd name="T32" fmla="*/ 176 w 317"/>
                <a:gd name="T33" fmla="*/ 148 h 363"/>
                <a:gd name="T34" fmla="*/ 135 w 317"/>
                <a:gd name="T35" fmla="*/ 175 h 363"/>
                <a:gd name="T36" fmla="*/ 140 w 317"/>
                <a:gd name="T37" fmla="*/ 178 h 363"/>
                <a:gd name="T38" fmla="*/ 164 w 317"/>
                <a:gd name="T39" fmla="*/ 176 h 363"/>
                <a:gd name="T40" fmla="*/ 255 w 317"/>
                <a:gd name="T41" fmla="*/ 254 h 363"/>
                <a:gd name="T42" fmla="*/ 157 w 317"/>
                <a:gd name="T43" fmla="*/ 336 h 363"/>
                <a:gd name="T44" fmla="*/ 94 w 317"/>
                <a:gd name="T45" fmla="*/ 308 h 363"/>
                <a:gd name="T46" fmla="*/ 87 w 317"/>
                <a:gd name="T47" fmla="*/ 304 h 363"/>
                <a:gd name="T48" fmla="*/ 51 w 317"/>
                <a:gd name="T49" fmla="*/ 329 h 363"/>
                <a:gd name="T50" fmla="*/ 124 w 317"/>
                <a:gd name="T51" fmla="*/ 363 h 363"/>
                <a:gd name="T52" fmla="*/ 298 w 317"/>
                <a:gd name="T53" fmla="*/ 233 h 363"/>
                <a:gd name="T54" fmla="*/ 219 w 317"/>
                <a:gd name="T55" fmla="*/ 150 h 363"/>
                <a:gd name="T56" fmla="*/ 317 w 317"/>
                <a:gd name="T57" fmla="*/ 50 h 363"/>
                <a:gd name="T58" fmla="*/ 256 w 317"/>
                <a:gd name="T59" fmla="*/ 0 h 363"/>
                <a:gd name="T60" fmla="*/ 115 w 317"/>
                <a:gd name="T61" fmla="*/ 79 h 363"/>
                <a:gd name="T62" fmla="*/ 125 w 317"/>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3">
                  <a:moveTo>
                    <a:pt x="125" y="13"/>
                  </a:moveTo>
                  <a:cubicBezTo>
                    <a:pt x="126" y="8"/>
                    <a:pt x="126" y="7"/>
                    <a:pt x="126" y="5"/>
                  </a:cubicBezTo>
                  <a:cubicBezTo>
                    <a:pt x="126" y="2"/>
                    <a:pt x="125" y="0"/>
                    <a:pt x="121" y="0"/>
                  </a:cubicBezTo>
                  <a:cubicBezTo>
                    <a:pt x="115" y="0"/>
                    <a:pt x="100" y="8"/>
                    <a:pt x="90" y="13"/>
                  </a:cubicBezTo>
                  <a:cubicBezTo>
                    <a:pt x="67" y="24"/>
                    <a:pt x="48" y="34"/>
                    <a:pt x="48" y="43"/>
                  </a:cubicBezTo>
                  <a:cubicBezTo>
                    <a:pt x="48" y="46"/>
                    <a:pt x="52" y="46"/>
                    <a:pt x="54" y="46"/>
                  </a:cubicBezTo>
                  <a:cubicBezTo>
                    <a:pt x="60" y="46"/>
                    <a:pt x="73" y="39"/>
                    <a:pt x="82" y="34"/>
                  </a:cubicBezTo>
                  <a:cubicBezTo>
                    <a:pt x="76" y="83"/>
                    <a:pt x="64" y="147"/>
                    <a:pt x="55" y="190"/>
                  </a:cubicBezTo>
                  <a:cubicBezTo>
                    <a:pt x="37" y="275"/>
                    <a:pt x="27" y="305"/>
                    <a:pt x="3" y="353"/>
                  </a:cubicBezTo>
                  <a:cubicBezTo>
                    <a:pt x="0" y="358"/>
                    <a:pt x="0" y="359"/>
                    <a:pt x="0" y="359"/>
                  </a:cubicBezTo>
                  <a:cubicBezTo>
                    <a:pt x="0" y="363"/>
                    <a:pt x="4" y="363"/>
                    <a:pt x="5" y="363"/>
                  </a:cubicBezTo>
                  <a:cubicBezTo>
                    <a:pt x="13" y="363"/>
                    <a:pt x="34" y="354"/>
                    <a:pt x="42" y="340"/>
                  </a:cubicBezTo>
                  <a:cubicBezTo>
                    <a:pt x="49" y="329"/>
                    <a:pt x="68" y="292"/>
                    <a:pt x="83" y="234"/>
                  </a:cubicBezTo>
                  <a:cubicBezTo>
                    <a:pt x="94" y="191"/>
                    <a:pt x="113" y="126"/>
                    <a:pt x="148" y="75"/>
                  </a:cubicBezTo>
                  <a:cubicBezTo>
                    <a:pt x="171" y="42"/>
                    <a:pt x="192" y="27"/>
                    <a:pt x="223" y="27"/>
                  </a:cubicBezTo>
                  <a:cubicBezTo>
                    <a:pt x="250" y="27"/>
                    <a:pt x="275" y="45"/>
                    <a:pt x="275" y="71"/>
                  </a:cubicBezTo>
                  <a:cubicBezTo>
                    <a:pt x="275" y="115"/>
                    <a:pt x="227" y="131"/>
                    <a:pt x="176" y="148"/>
                  </a:cubicBezTo>
                  <a:cubicBezTo>
                    <a:pt x="170" y="150"/>
                    <a:pt x="135" y="162"/>
                    <a:pt x="135" y="175"/>
                  </a:cubicBezTo>
                  <a:cubicBezTo>
                    <a:pt x="135" y="178"/>
                    <a:pt x="139" y="178"/>
                    <a:pt x="140" y="178"/>
                  </a:cubicBezTo>
                  <a:cubicBezTo>
                    <a:pt x="142" y="178"/>
                    <a:pt x="154" y="176"/>
                    <a:pt x="164" y="176"/>
                  </a:cubicBezTo>
                  <a:cubicBezTo>
                    <a:pt x="214" y="176"/>
                    <a:pt x="255" y="206"/>
                    <a:pt x="255" y="254"/>
                  </a:cubicBezTo>
                  <a:cubicBezTo>
                    <a:pt x="255" y="316"/>
                    <a:pt x="202" y="336"/>
                    <a:pt x="157" y="336"/>
                  </a:cubicBezTo>
                  <a:cubicBezTo>
                    <a:pt x="119" y="336"/>
                    <a:pt x="100" y="315"/>
                    <a:pt x="94" y="308"/>
                  </a:cubicBezTo>
                  <a:cubicBezTo>
                    <a:pt x="92" y="305"/>
                    <a:pt x="91" y="304"/>
                    <a:pt x="87" y="304"/>
                  </a:cubicBezTo>
                  <a:cubicBezTo>
                    <a:pt x="76" y="304"/>
                    <a:pt x="51" y="320"/>
                    <a:pt x="51" y="329"/>
                  </a:cubicBezTo>
                  <a:cubicBezTo>
                    <a:pt x="51" y="330"/>
                    <a:pt x="70" y="363"/>
                    <a:pt x="124" y="363"/>
                  </a:cubicBezTo>
                  <a:cubicBezTo>
                    <a:pt x="194" y="363"/>
                    <a:pt x="298" y="313"/>
                    <a:pt x="298" y="233"/>
                  </a:cubicBezTo>
                  <a:cubicBezTo>
                    <a:pt x="298" y="191"/>
                    <a:pt x="270" y="159"/>
                    <a:pt x="219" y="150"/>
                  </a:cubicBezTo>
                  <a:cubicBezTo>
                    <a:pt x="259" y="133"/>
                    <a:pt x="317" y="97"/>
                    <a:pt x="317" y="50"/>
                  </a:cubicBezTo>
                  <a:cubicBezTo>
                    <a:pt x="317" y="21"/>
                    <a:pt x="293" y="0"/>
                    <a:pt x="256" y="0"/>
                  </a:cubicBezTo>
                  <a:cubicBezTo>
                    <a:pt x="239" y="0"/>
                    <a:pt x="176" y="4"/>
                    <a:pt x="115" y="79"/>
                  </a:cubicBezTo>
                  <a:lnTo>
                    <a:pt x="125"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5" name="Freeform 292"/>
            <p:cNvSpPr>
              <a:spLocks/>
            </p:cNvSpPr>
            <p:nvPr>
              <p:custDataLst>
                <p:tags r:id="rId186"/>
              </p:custDataLst>
            </p:nvPr>
          </p:nvSpPr>
          <p:spPr bwMode="auto">
            <a:xfrm>
              <a:off x="23607717" y="32196088"/>
              <a:ext cx="141288" cy="171450"/>
            </a:xfrm>
            <a:custGeom>
              <a:avLst/>
              <a:gdLst>
                <a:gd name="T0" fmla="*/ 231 w 249"/>
                <a:gd name="T1" fmla="*/ 155 h 290"/>
                <a:gd name="T2" fmla="*/ 249 w 249"/>
                <a:gd name="T3" fmla="*/ 145 h 290"/>
                <a:gd name="T4" fmla="*/ 231 w 249"/>
                <a:gd name="T5" fmla="*/ 135 h 290"/>
                <a:gd name="T6" fmla="*/ 20 w 249"/>
                <a:gd name="T7" fmla="*/ 135 h 290"/>
                <a:gd name="T8" fmla="*/ 154 w 249"/>
                <a:gd name="T9" fmla="*/ 20 h 290"/>
                <a:gd name="T10" fmla="*/ 231 w 249"/>
                <a:gd name="T11" fmla="*/ 20 h 290"/>
                <a:gd name="T12" fmla="*/ 249 w 249"/>
                <a:gd name="T13" fmla="*/ 10 h 290"/>
                <a:gd name="T14" fmla="*/ 231 w 249"/>
                <a:gd name="T15" fmla="*/ 0 h 290"/>
                <a:gd name="T16" fmla="*/ 153 w 249"/>
                <a:gd name="T17" fmla="*/ 0 h 290"/>
                <a:gd name="T18" fmla="*/ 0 w 249"/>
                <a:gd name="T19" fmla="*/ 145 h 290"/>
                <a:gd name="T20" fmla="*/ 153 w 249"/>
                <a:gd name="T21" fmla="*/ 290 h 290"/>
                <a:gd name="T22" fmla="*/ 231 w 249"/>
                <a:gd name="T23" fmla="*/ 290 h 290"/>
                <a:gd name="T24" fmla="*/ 249 w 249"/>
                <a:gd name="T25" fmla="*/ 280 h 290"/>
                <a:gd name="T26" fmla="*/ 231 w 249"/>
                <a:gd name="T27" fmla="*/ 270 h 290"/>
                <a:gd name="T28" fmla="*/ 154 w 249"/>
                <a:gd name="T29" fmla="*/ 270 h 290"/>
                <a:gd name="T30" fmla="*/ 20 w 249"/>
                <a:gd name="T31" fmla="*/ 155 h 290"/>
                <a:gd name="T32" fmla="*/ 231 w 249"/>
                <a:gd name="T33" fmla="*/ 15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290">
                  <a:moveTo>
                    <a:pt x="231" y="155"/>
                  </a:moveTo>
                  <a:cubicBezTo>
                    <a:pt x="240" y="155"/>
                    <a:pt x="249" y="155"/>
                    <a:pt x="249" y="145"/>
                  </a:cubicBezTo>
                  <a:cubicBezTo>
                    <a:pt x="249" y="135"/>
                    <a:pt x="240" y="135"/>
                    <a:pt x="231" y="135"/>
                  </a:cubicBezTo>
                  <a:lnTo>
                    <a:pt x="20" y="135"/>
                  </a:lnTo>
                  <a:cubicBezTo>
                    <a:pt x="26" y="68"/>
                    <a:pt x="83" y="20"/>
                    <a:pt x="154" y="20"/>
                  </a:cubicBezTo>
                  <a:lnTo>
                    <a:pt x="231" y="20"/>
                  </a:lnTo>
                  <a:cubicBezTo>
                    <a:pt x="240" y="20"/>
                    <a:pt x="249" y="20"/>
                    <a:pt x="249" y="10"/>
                  </a:cubicBezTo>
                  <a:cubicBezTo>
                    <a:pt x="249" y="0"/>
                    <a:pt x="240" y="0"/>
                    <a:pt x="231" y="0"/>
                  </a:cubicBezTo>
                  <a:lnTo>
                    <a:pt x="153" y="0"/>
                  </a:lnTo>
                  <a:cubicBezTo>
                    <a:pt x="67" y="0"/>
                    <a:pt x="0" y="65"/>
                    <a:pt x="0" y="145"/>
                  </a:cubicBezTo>
                  <a:cubicBezTo>
                    <a:pt x="0" y="225"/>
                    <a:pt x="67" y="290"/>
                    <a:pt x="153" y="290"/>
                  </a:cubicBezTo>
                  <a:lnTo>
                    <a:pt x="231" y="290"/>
                  </a:lnTo>
                  <a:cubicBezTo>
                    <a:pt x="240" y="290"/>
                    <a:pt x="249" y="290"/>
                    <a:pt x="249" y="280"/>
                  </a:cubicBezTo>
                  <a:cubicBezTo>
                    <a:pt x="249" y="270"/>
                    <a:pt x="240" y="270"/>
                    <a:pt x="231" y="270"/>
                  </a:cubicBezTo>
                  <a:lnTo>
                    <a:pt x="154" y="270"/>
                  </a:lnTo>
                  <a:cubicBezTo>
                    <a:pt x="83" y="270"/>
                    <a:pt x="26" y="222"/>
                    <a:pt x="20" y="155"/>
                  </a:cubicBezTo>
                  <a:lnTo>
                    <a:pt x="231" y="15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Freeform 293"/>
            <p:cNvSpPr>
              <a:spLocks/>
            </p:cNvSpPr>
            <p:nvPr>
              <p:custDataLst>
                <p:tags r:id="rId187"/>
              </p:custDataLst>
            </p:nvPr>
          </p:nvSpPr>
          <p:spPr bwMode="auto">
            <a:xfrm>
              <a:off x="23871242" y="32135763"/>
              <a:ext cx="100013" cy="293687"/>
            </a:xfrm>
            <a:custGeom>
              <a:avLst/>
              <a:gdLst>
                <a:gd name="T0" fmla="*/ 105 w 177"/>
                <a:gd name="T1" fmla="*/ 66 h 499"/>
                <a:gd name="T2" fmla="*/ 172 w 177"/>
                <a:gd name="T3" fmla="*/ 11 h 499"/>
                <a:gd name="T4" fmla="*/ 177 w 177"/>
                <a:gd name="T5" fmla="*/ 5 h 499"/>
                <a:gd name="T6" fmla="*/ 167 w 177"/>
                <a:gd name="T7" fmla="*/ 0 h 499"/>
                <a:gd name="T8" fmla="*/ 71 w 177"/>
                <a:gd name="T9" fmla="*/ 62 h 499"/>
                <a:gd name="T10" fmla="*/ 71 w 177"/>
                <a:gd name="T11" fmla="*/ 176 h 499"/>
                <a:gd name="T12" fmla="*/ 51 w 177"/>
                <a:gd name="T13" fmla="*/ 228 h 499"/>
                <a:gd name="T14" fmla="*/ 4 w 177"/>
                <a:gd name="T15" fmla="*/ 244 h 499"/>
                <a:gd name="T16" fmla="*/ 0 w 177"/>
                <a:gd name="T17" fmla="*/ 249 h 499"/>
                <a:gd name="T18" fmla="*/ 8 w 177"/>
                <a:gd name="T19" fmla="*/ 255 h 499"/>
                <a:gd name="T20" fmla="*/ 70 w 177"/>
                <a:gd name="T21" fmla="*/ 299 h 499"/>
                <a:gd name="T22" fmla="*/ 71 w 177"/>
                <a:gd name="T23" fmla="*/ 324 h 499"/>
                <a:gd name="T24" fmla="*/ 71 w 177"/>
                <a:gd name="T25" fmla="*/ 422 h 499"/>
                <a:gd name="T26" fmla="*/ 95 w 177"/>
                <a:gd name="T27" fmla="*/ 478 h 499"/>
                <a:gd name="T28" fmla="*/ 167 w 177"/>
                <a:gd name="T29" fmla="*/ 499 h 499"/>
                <a:gd name="T30" fmla="*/ 177 w 177"/>
                <a:gd name="T31" fmla="*/ 493 h 499"/>
                <a:gd name="T32" fmla="*/ 169 w 177"/>
                <a:gd name="T33" fmla="*/ 488 h 499"/>
                <a:gd name="T34" fmla="*/ 106 w 177"/>
                <a:gd name="T35" fmla="*/ 444 h 499"/>
                <a:gd name="T36" fmla="*/ 105 w 177"/>
                <a:gd name="T37" fmla="*/ 421 h 499"/>
                <a:gd name="T38" fmla="*/ 105 w 177"/>
                <a:gd name="T39" fmla="*/ 316 h 499"/>
                <a:gd name="T40" fmla="*/ 85 w 177"/>
                <a:gd name="T41" fmla="*/ 269 h 499"/>
                <a:gd name="T42" fmla="*/ 46 w 177"/>
                <a:gd name="T43" fmla="*/ 249 h 499"/>
                <a:gd name="T44" fmla="*/ 105 w 177"/>
                <a:gd name="T45" fmla="*/ 186 h 499"/>
                <a:gd name="T46" fmla="*/ 105 w 177"/>
                <a:gd name="T47" fmla="*/ 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499">
                  <a:moveTo>
                    <a:pt x="105" y="66"/>
                  </a:moveTo>
                  <a:cubicBezTo>
                    <a:pt x="105" y="46"/>
                    <a:pt x="118" y="14"/>
                    <a:pt x="172" y="11"/>
                  </a:cubicBezTo>
                  <a:cubicBezTo>
                    <a:pt x="175" y="10"/>
                    <a:pt x="177" y="8"/>
                    <a:pt x="177" y="5"/>
                  </a:cubicBezTo>
                  <a:cubicBezTo>
                    <a:pt x="177" y="0"/>
                    <a:pt x="173" y="0"/>
                    <a:pt x="167" y="0"/>
                  </a:cubicBezTo>
                  <a:cubicBezTo>
                    <a:pt x="117" y="0"/>
                    <a:pt x="72" y="25"/>
                    <a:pt x="71" y="62"/>
                  </a:cubicBezTo>
                  <a:lnTo>
                    <a:pt x="71" y="176"/>
                  </a:lnTo>
                  <a:cubicBezTo>
                    <a:pt x="71" y="195"/>
                    <a:pt x="71" y="211"/>
                    <a:pt x="51" y="228"/>
                  </a:cubicBezTo>
                  <a:cubicBezTo>
                    <a:pt x="34" y="242"/>
                    <a:pt x="15" y="243"/>
                    <a:pt x="4" y="244"/>
                  </a:cubicBezTo>
                  <a:cubicBezTo>
                    <a:pt x="2" y="244"/>
                    <a:pt x="0" y="246"/>
                    <a:pt x="0" y="249"/>
                  </a:cubicBezTo>
                  <a:cubicBezTo>
                    <a:pt x="0" y="254"/>
                    <a:pt x="3" y="254"/>
                    <a:pt x="8" y="255"/>
                  </a:cubicBezTo>
                  <a:cubicBezTo>
                    <a:pt x="41" y="257"/>
                    <a:pt x="64" y="275"/>
                    <a:pt x="70" y="299"/>
                  </a:cubicBezTo>
                  <a:cubicBezTo>
                    <a:pt x="71" y="305"/>
                    <a:pt x="71" y="306"/>
                    <a:pt x="71" y="324"/>
                  </a:cubicBezTo>
                  <a:lnTo>
                    <a:pt x="71" y="422"/>
                  </a:lnTo>
                  <a:cubicBezTo>
                    <a:pt x="71" y="443"/>
                    <a:pt x="71" y="459"/>
                    <a:pt x="95" y="478"/>
                  </a:cubicBezTo>
                  <a:cubicBezTo>
                    <a:pt x="115" y="493"/>
                    <a:pt x="148" y="499"/>
                    <a:pt x="167" y="499"/>
                  </a:cubicBezTo>
                  <a:cubicBezTo>
                    <a:pt x="173" y="499"/>
                    <a:pt x="177" y="499"/>
                    <a:pt x="177" y="493"/>
                  </a:cubicBezTo>
                  <a:cubicBezTo>
                    <a:pt x="177" y="488"/>
                    <a:pt x="174" y="488"/>
                    <a:pt x="169" y="488"/>
                  </a:cubicBezTo>
                  <a:cubicBezTo>
                    <a:pt x="137" y="486"/>
                    <a:pt x="113" y="470"/>
                    <a:pt x="106" y="444"/>
                  </a:cubicBezTo>
                  <a:cubicBezTo>
                    <a:pt x="105" y="440"/>
                    <a:pt x="105" y="439"/>
                    <a:pt x="105" y="421"/>
                  </a:cubicBezTo>
                  <a:lnTo>
                    <a:pt x="105" y="316"/>
                  </a:lnTo>
                  <a:cubicBezTo>
                    <a:pt x="105" y="293"/>
                    <a:pt x="101" y="285"/>
                    <a:pt x="85" y="269"/>
                  </a:cubicBezTo>
                  <a:cubicBezTo>
                    <a:pt x="74" y="258"/>
                    <a:pt x="60" y="253"/>
                    <a:pt x="46" y="249"/>
                  </a:cubicBezTo>
                  <a:cubicBezTo>
                    <a:pt x="87" y="238"/>
                    <a:pt x="105" y="215"/>
                    <a:pt x="105" y="186"/>
                  </a:cubicBezTo>
                  <a:lnTo>
                    <a:pt x="105" y="6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Freeform 294"/>
            <p:cNvSpPr>
              <a:spLocks/>
            </p:cNvSpPr>
            <p:nvPr>
              <p:custDataLst>
                <p:tags r:id="rId188"/>
              </p:custDataLst>
            </p:nvPr>
          </p:nvSpPr>
          <p:spPr bwMode="auto">
            <a:xfrm>
              <a:off x="24007767" y="32183388"/>
              <a:ext cx="187325" cy="196850"/>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Freeform 295"/>
            <p:cNvSpPr>
              <a:spLocks/>
            </p:cNvSpPr>
            <p:nvPr>
              <p:custDataLst>
                <p:tags r:id="rId189"/>
              </p:custDataLst>
            </p:nvPr>
          </p:nvSpPr>
          <p:spPr bwMode="auto">
            <a:xfrm>
              <a:off x="24236367" y="32159575"/>
              <a:ext cx="93663" cy="195262"/>
            </a:xfrm>
            <a:custGeom>
              <a:avLst/>
              <a:gdLst>
                <a:gd name="T0" fmla="*/ 102 w 164"/>
                <a:gd name="T1" fmla="*/ 13 h 332"/>
                <a:gd name="T2" fmla="*/ 90 w 164"/>
                <a:gd name="T3" fmla="*/ 0 h 332"/>
                <a:gd name="T4" fmla="*/ 0 w 164"/>
                <a:gd name="T5" fmla="*/ 32 h 332"/>
                <a:gd name="T6" fmla="*/ 0 w 164"/>
                <a:gd name="T7" fmla="*/ 47 h 332"/>
                <a:gd name="T8" fmla="*/ 65 w 164"/>
                <a:gd name="T9" fmla="*/ 34 h 332"/>
                <a:gd name="T10" fmla="*/ 65 w 164"/>
                <a:gd name="T11" fmla="*/ 293 h 332"/>
                <a:gd name="T12" fmla="*/ 19 w 164"/>
                <a:gd name="T13" fmla="*/ 317 h 332"/>
                <a:gd name="T14" fmla="*/ 3 w 164"/>
                <a:gd name="T15" fmla="*/ 317 h 332"/>
                <a:gd name="T16" fmla="*/ 3 w 164"/>
                <a:gd name="T17" fmla="*/ 332 h 332"/>
                <a:gd name="T18" fmla="*/ 83 w 164"/>
                <a:gd name="T19" fmla="*/ 330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0"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0"/>
                    <a:pt x="64" y="330"/>
                    <a:pt x="83" y="330"/>
                  </a:cubicBezTo>
                  <a:cubicBezTo>
                    <a:pt x="103" y="330"/>
                    <a:pt x="147" y="330"/>
                    <a:pt x="164" y="332"/>
                  </a:cubicBezTo>
                  <a:lnTo>
                    <a:pt x="164" y="317"/>
                  </a:lnTo>
                  <a:lnTo>
                    <a:pt x="148" y="317"/>
                  </a:lnTo>
                  <a:cubicBezTo>
                    <a:pt x="103"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Freeform 296"/>
            <p:cNvSpPr>
              <a:spLocks/>
            </p:cNvSpPr>
            <p:nvPr>
              <p:custDataLst>
                <p:tags r:id="rId190"/>
              </p:custDataLst>
            </p:nvPr>
          </p:nvSpPr>
          <p:spPr bwMode="auto">
            <a:xfrm>
              <a:off x="24376067" y="32324675"/>
              <a:ext cx="33338" cy="87312"/>
            </a:xfrm>
            <a:custGeom>
              <a:avLst/>
              <a:gdLst>
                <a:gd name="T0" fmla="*/ 59 w 59"/>
                <a:gd name="T1" fmla="*/ 52 h 149"/>
                <a:gd name="T2" fmla="*/ 27 w 59"/>
                <a:gd name="T3" fmla="*/ 0 h 149"/>
                <a:gd name="T4" fmla="*/ 0 w 59"/>
                <a:gd name="T5" fmla="*/ 27 h 149"/>
                <a:gd name="T6" fmla="*/ 27 w 59"/>
                <a:gd name="T7" fmla="*/ 53 h 149"/>
                <a:gd name="T8" fmla="*/ 44 w 59"/>
                <a:gd name="T9" fmla="*/ 46 h 149"/>
                <a:gd name="T10" fmla="*/ 47 w 59"/>
                <a:gd name="T11" fmla="*/ 45 h 149"/>
                <a:gd name="T12" fmla="*/ 48 w 59"/>
                <a:gd name="T13" fmla="*/ 52 h 149"/>
                <a:gd name="T14" fmla="*/ 14 w 59"/>
                <a:gd name="T15" fmla="*/ 136 h 149"/>
                <a:gd name="T16" fmla="*/ 8 w 59"/>
                <a:gd name="T17" fmla="*/ 144 h 149"/>
                <a:gd name="T18" fmla="*/ 13 w 59"/>
                <a:gd name="T19" fmla="*/ 149 h 149"/>
                <a:gd name="T20" fmla="*/ 59 w 59"/>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49">
                  <a:moveTo>
                    <a:pt x="59" y="52"/>
                  </a:moveTo>
                  <a:cubicBezTo>
                    <a:pt x="59" y="20"/>
                    <a:pt x="46" y="0"/>
                    <a:pt x="27" y="0"/>
                  </a:cubicBezTo>
                  <a:cubicBezTo>
                    <a:pt x="10" y="0"/>
                    <a:pt x="0" y="13"/>
                    <a:pt x="0" y="27"/>
                  </a:cubicBezTo>
                  <a:cubicBezTo>
                    <a:pt x="0" y="40"/>
                    <a:pt x="10" y="53"/>
                    <a:pt x="27" y="53"/>
                  </a:cubicBezTo>
                  <a:cubicBezTo>
                    <a:pt x="33" y="53"/>
                    <a:pt x="39" y="51"/>
                    <a:pt x="44" y="46"/>
                  </a:cubicBezTo>
                  <a:cubicBezTo>
                    <a:pt x="46" y="45"/>
                    <a:pt x="46" y="45"/>
                    <a:pt x="47" y="45"/>
                  </a:cubicBezTo>
                  <a:cubicBezTo>
                    <a:pt x="47" y="45"/>
                    <a:pt x="48" y="45"/>
                    <a:pt x="48" y="52"/>
                  </a:cubicBezTo>
                  <a:cubicBezTo>
                    <a:pt x="48" y="89"/>
                    <a:pt x="30" y="119"/>
                    <a:pt x="14" y="136"/>
                  </a:cubicBezTo>
                  <a:cubicBezTo>
                    <a:pt x="8" y="141"/>
                    <a:pt x="8" y="142"/>
                    <a:pt x="8" y="144"/>
                  </a:cubicBezTo>
                  <a:cubicBezTo>
                    <a:pt x="8" y="147"/>
                    <a:pt x="11" y="149"/>
                    <a:pt x="13" y="149"/>
                  </a:cubicBezTo>
                  <a:cubicBezTo>
                    <a:pt x="19" y="149"/>
                    <a:pt x="59" y="111"/>
                    <a:pt x="59"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Freeform 297"/>
            <p:cNvSpPr>
              <a:spLocks/>
            </p:cNvSpPr>
            <p:nvPr>
              <p:custDataLst>
                <p:tags r:id="rId191"/>
              </p:custDataLst>
            </p:nvPr>
          </p:nvSpPr>
          <p:spPr bwMode="auto">
            <a:xfrm>
              <a:off x="24501480" y="32275463"/>
              <a:ext cx="171450" cy="12700"/>
            </a:xfrm>
            <a:custGeom>
              <a:avLst/>
              <a:gdLst>
                <a:gd name="T0" fmla="*/ 287 w 305"/>
                <a:gd name="T1" fmla="*/ 20 h 20"/>
                <a:gd name="T2" fmla="*/ 305 w 305"/>
                <a:gd name="T3" fmla="*/ 10 h 20"/>
                <a:gd name="T4" fmla="*/ 287 w 305"/>
                <a:gd name="T5" fmla="*/ 0 h 20"/>
                <a:gd name="T6" fmla="*/ 18 w 305"/>
                <a:gd name="T7" fmla="*/ 0 h 20"/>
                <a:gd name="T8" fmla="*/ 0 w 305"/>
                <a:gd name="T9" fmla="*/ 10 h 20"/>
                <a:gd name="T10" fmla="*/ 18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8" y="0"/>
                  </a:lnTo>
                  <a:cubicBezTo>
                    <a:pt x="9" y="0"/>
                    <a:pt x="0" y="0"/>
                    <a:pt x="0" y="10"/>
                  </a:cubicBezTo>
                  <a:cubicBezTo>
                    <a:pt x="0" y="20"/>
                    <a:pt x="9" y="20"/>
                    <a:pt x="18"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Freeform 298"/>
            <p:cNvSpPr>
              <a:spLocks/>
            </p:cNvSpPr>
            <p:nvPr>
              <p:custDataLst>
                <p:tags r:id="rId192"/>
              </p:custDataLst>
            </p:nvPr>
          </p:nvSpPr>
          <p:spPr bwMode="auto">
            <a:xfrm>
              <a:off x="24722142" y="32159575"/>
              <a:ext cx="92075" cy="195262"/>
            </a:xfrm>
            <a:custGeom>
              <a:avLst/>
              <a:gdLst>
                <a:gd name="T0" fmla="*/ 102 w 164"/>
                <a:gd name="T1" fmla="*/ 13 h 332"/>
                <a:gd name="T2" fmla="*/ 90 w 164"/>
                <a:gd name="T3" fmla="*/ 0 h 332"/>
                <a:gd name="T4" fmla="*/ 0 w 164"/>
                <a:gd name="T5" fmla="*/ 32 h 332"/>
                <a:gd name="T6" fmla="*/ 0 w 164"/>
                <a:gd name="T7" fmla="*/ 47 h 332"/>
                <a:gd name="T8" fmla="*/ 65 w 164"/>
                <a:gd name="T9" fmla="*/ 34 h 332"/>
                <a:gd name="T10" fmla="*/ 65 w 164"/>
                <a:gd name="T11" fmla="*/ 293 h 332"/>
                <a:gd name="T12" fmla="*/ 19 w 164"/>
                <a:gd name="T13" fmla="*/ 317 h 332"/>
                <a:gd name="T14" fmla="*/ 3 w 164"/>
                <a:gd name="T15" fmla="*/ 317 h 332"/>
                <a:gd name="T16" fmla="*/ 3 w 164"/>
                <a:gd name="T17" fmla="*/ 332 h 332"/>
                <a:gd name="T18" fmla="*/ 83 w 164"/>
                <a:gd name="T19" fmla="*/ 330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0"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0"/>
                    <a:pt x="64" y="330"/>
                    <a:pt x="83" y="330"/>
                  </a:cubicBezTo>
                  <a:cubicBezTo>
                    <a:pt x="103" y="330"/>
                    <a:pt x="147" y="330"/>
                    <a:pt x="164" y="332"/>
                  </a:cubicBezTo>
                  <a:lnTo>
                    <a:pt x="164" y="317"/>
                  </a:lnTo>
                  <a:lnTo>
                    <a:pt x="148" y="317"/>
                  </a:lnTo>
                  <a:cubicBezTo>
                    <a:pt x="103"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Freeform 299"/>
            <p:cNvSpPr>
              <a:spLocks/>
            </p:cNvSpPr>
            <p:nvPr>
              <p:custDataLst>
                <p:tags r:id="rId193"/>
              </p:custDataLst>
            </p:nvPr>
          </p:nvSpPr>
          <p:spPr bwMode="auto">
            <a:xfrm>
              <a:off x="24857080" y="32135763"/>
              <a:ext cx="101600" cy="293687"/>
            </a:xfrm>
            <a:custGeom>
              <a:avLst/>
              <a:gdLst>
                <a:gd name="T0" fmla="*/ 72 w 177"/>
                <a:gd name="T1" fmla="*/ 432 h 499"/>
                <a:gd name="T2" fmla="*/ 5 w 177"/>
                <a:gd name="T3" fmla="*/ 488 h 499"/>
                <a:gd name="T4" fmla="*/ 0 w 177"/>
                <a:gd name="T5" fmla="*/ 493 h 499"/>
                <a:gd name="T6" fmla="*/ 10 w 177"/>
                <a:gd name="T7" fmla="*/ 499 h 499"/>
                <a:gd name="T8" fmla="*/ 106 w 177"/>
                <a:gd name="T9" fmla="*/ 436 h 499"/>
                <a:gd name="T10" fmla="*/ 106 w 177"/>
                <a:gd name="T11" fmla="*/ 323 h 499"/>
                <a:gd name="T12" fmla="*/ 126 w 177"/>
                <a:gd name="T13" fmla="*/ 271 h 499"/>
                <a:gd name="T14" fmla="*/ 173 w 177"/>
                <a:gd name="T15" fmla="*/ 255 h 499"/>
                <a:gd name="T16" fmla="*/ 177 w 177"/>
                <a:gd name="T17" fmla="*/ 249 h 499"/>
                <a:gd name="T18" fmla="*/ 169 w 177"/>
                <a:gd name="T19" fmla="*/ 244 h 499"/>
                <a:gd name="T20" fmla="*/ 107 w 177"/>
                <a:gd name="T21" fmla="*/ 199 h 499"/>
                <a:gd name="T22" fmla="*/ 106 w 177"/>
                <a:gd name="T23" fmla="*/ 175 h 499"/>
                <a:gd name="T24" fmla="*/ 106 w 177"/>
                <a:gd name="T25" fmla="*/ 76 h 499"/>
                <a:gd name="T26" fmla="*/ 82 w 177"/>
                <a:gd name="T27" fmla="*/ 20 h 499"/>
                <a:gd name="T28" fmla="*/ 10 w 177"/>
                <a:gd name="T29" fmla="*/ 0 h 499"/>
                <a:gd name="T30" fmla="*/ 0 w 177"/>
                <a:gd name="T31" fmla="*/ 5 h 499"/>
                <a:gd name="T32" fmla="*/ 8 w 177"/>
                <a:gd name="T33" fmla="*/ 11 h 499"/>
                <a:gd name="T34" fmla="*/ 71 w 177"/>
                <a:gd name="T35" fmla="*/ 54 h 499"/>
                <a:gd name="T36" fmla="*/ 72 w 177"/>
                <a:gd name="T37" fmla="*/ 78 h 499"/>
                <a:gd name="T38" fmla="*/ 72 w 177"/>
                <a:gd name="T39" fmla="*/ 182 h 499"/>
                <a:gd name="T40" fmla="*/ 92 w 177"/>
                <a:gd name="T41" fmla="*/ 230 h 499"/>
                <a:gd name="T42" fmla="*/ 131 w 177"/>
                <a:gd name="T43" fmla="*/ 249 h 499"/>
                <a:gd name="T44" fmla="*/ 72 w 177"/>
                <a:gd name="T45" fmla="*/ 313 h 499"/>
                <a:gd name="T46" fmla="*/ 72 w 177"/>
                <a:gd name="T47" fmla="*/ 43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499">
                  <a:moveTo>
                    <a:pt x="72" y="432"/>
                  </a:moveTo>
                  <a:cubicBezTo>
                    <a:pt x="72" y="452"/>
                    <a:pt x="59" y="484"/>
                    <a:pt x="5" y="488"/>
                  </a:cubicBezTo>
                  <a:cubicBezTo>
                    <a:pt x="2" y="488"/>
                    <a:pt x="0" y="490"/>
                    <a:pt x="0" y="493"/>
                  </a:cubicBezTo>
                  <a:cubicBezTo>
                    <a:pt x="0" y="499"/>
                    <a:pt x="6" y="499"/>
                    <a:pt x="10" y="499"/>
                  </a:cubicBezTo>
                  <a:cubicBezTo>
                    <a:pt x="59" y="499"/>
                    <a:pt x="105" y="474"/>
                    <a:pt x="106" y="436"/>
                  </a:cubicBezTo>
                  <a:lnTo>
                    <a:pt x="106" y="323"/>
                  </a:lnTo>
                  <a:cubicBezTo>
                    <a:pt x="106" y="303"/>
                    <a:pt x="106" y="287"/>
                    <a:pt x="126" y="271"/>
                  </a:cubicBezTo>
                  <a:cubicBezTo>
                    <a:pt x="143" y="256"/>
                    <a:pt x="162" y="255"/>
                    <a:pt x="173" y="255"/>
                  </a:cubicBezTo>
                  <a:cubicBezTo>
                    <a:pt x="175" y="254"/>
                    <a:pt x="177" y="252"/>
                    <a:pt x="177" y="249"/>
                  </a:cubicBezTo>
                  <a:cubicBezTo>
                    <a:pt x="177" y="244"/>
                    <a:pt x="174" y="244"/>
                    <a:pt x="169" y="244"/>
                  </a:cubicBezTo>
                  <a:cubicBezTo>
                    <a:pt x="136" y="242"/>
                    <a:pt x="113" y="224"/>
                    <a:pt x="107" y="199"/>
                  </a:cubicBezTo>
                  <a:cubicBezTo>
                    <a:pt x="106" y="194"/>
                    <a:pt x="106" y="193"/>
                    <a:pt x="106" y="175"/>
                  </a:cubicBezTo>
                  <a:lnTo>
                    <a:pt x="106" y="76"/>
                  </a:lnTo>
                  <a:cubicBezTo>
                    <a:pt x="106" y="55"/>
                    <a:pt x="106" y="39"/>
                    <a:pt x="82" y="20"/>
                  </a:cubicBezTo>
                  <a:cubicBezTo>
                    <a:pt x="62" y="5"/>
                    <a:pt x="27" y="0"/>
                    <a:pt x="10" y="0"/>
                  </a:cubicBezTo>
                  <a:cubicBezTo>
                    <a:pt x="6" y="0"/>
                    <a:pt x="0" y="0"/>
                    <a:pt x="0" y="5"/>
                  </a:cubicBezTo>
                  <a:cubicBezTo>
                    <a:pt x="0" y="10"/>
                    <a:pt x="3" y="10"/>
                    <a:pt x="8" y="11"/>
                  </a:cubicBezTo>
                  <a:cubicBezTo>
                    <a:pt x="40" y="13"/>
                    <a:pt x="64" y="29"/>
                    <a:pt x="71" y="54"/>
                  </a:cubicBezTo>
                  <a:cubicBezTo>
                    <a:pt x="72" y="59"/>
                    <a:pt x="72" y="60"/>
                    <a:pt x="72" y="78"/>
                  </a:cubicBezTo>
                  <a:lnTo>
                    <a:pt x="72" y="182"/>
                  </a:lnTo>
                  <a:cubicBezTo>
                    <a:pt x="72" y="205"/>
                    <a:pt x="76" y="214"/>
                    <a:pt x="92" y="230"/>
                  </a:cubicBezTo>
                  <a:cubicBezTo>
                    <a:pt x="103" y="240"/>
                    <a:pt x="117" y="245"/>
                    <a:pt x="131" y="249"/>
                  </a:cubicBezTo>
                  <a:cubicBezTo>
                    <a:pt x="90" y="261"/>
                    <a:pt x="72" y="284"/>
                    <a:pt x="72" y="313"/>
                  </a:cubicBezTo>
                  <a:lnTo>
                    <a:pt x="72" y="43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0" name="Rectangle 129"/>
          <p:cNvSpPr/>
          <p:nvPr/>
        </p:nvSpPr>
        <p:spPr>
          <a:xfrm>
            <a:off x="33844270" y="26113246"/>
            <a:ext cx="12144010" cy="262417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4002457" y="26136761"/>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56" name="Picture 55"/>
          <p:cNvPicPr>
            <a:picLocks noChangeAspect="1"/>
          </p:cNvPicPr>
          <p:nvPr/>
        </p:nvPicPr>
        <p:blipFill>
          <a:blip r:embed="rId328" cstate="print">
            <a:extLst>
              <a:ext uri="{28A0092B-C50C-407E-A947-70E740481C1C}">
                <a14:useLocalDpi xmlns:a14="http://schemas.microsoft.com/office/drawing/2010/main" val="0"/>
              </a:ext>
            </a:extLst>
          </a:blip>
          <a:stretch>
            <a:fillRect/>
          </a:stretch>
        </p:blipFill>
        <p:spPr>
          <a:xfrm>
            <a:off x="35093424" y="22592795"/>
            <a:ext cx="4921004" cy="3079142"/>
          </a:xfrm>
          <a:prstGeom prst="rect">
            <a:avLst/>
          </a:prstGeom>
        </p:spPr>
      </p:pic>
      <p:sp>
        <p:nvSpPr>
          <p:cNvPr id="137" name="TextBox 136"/>
          <p:cNvSpPr txBox="1"/>
          <p:nvPr/>
        </p:nvSpPr>
        <p:spPr>
          <a:xfrm>
            <a:off x="40233030" y="22957893"/>
            <a:ext cx="4999336"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Comparison of ACME I and ACME II spin precession fluorescence data</a:t>
            </a:r>
            <a:endParaRPr lang="en-GB" sz="2800" dirty="0">
              <a:latin typeface="Adobe Kaiti Std R" panose="02020400000000000000" pitchFamily="18" charset="-128"/>
              <a:ea typeface="Adobe Kaiti Std R" panose="02020400000000000000" pitchFamily="18" charset="-128"/>
            </a:endParaRPr>
          </a:p>
        </p:txBody>
      </p:sp>
      <p:sp>
        <p:nvSpPr>
          <p:cNvPr id="139" name="TextBox 138"/>
          <p:cNvSpPr txBox="1"/>
          <p:nvPr/>
        </p:nvSpPr>
        <p:spPr>
          <a:xfrm>
            <a:off x="34002457" y="26795929"/>
            <a:ext cx="11616555" cy="1785104"/>
          </a:xfrm>
          <a:prstGeom prst="rect">
            <a:avLst/>
          </a:prstGeom>
          <a:noFill/>
        </p:spPr>
        <p:txBody>
          <a:bodyPr wrap="square" rtlCol="0">
            <a:spAutoFit/>
          </a:bodyPr>
          <a:lstStyle/>
          <a:p>
            <a:r>
              <a:rPr lang="en-GB" sz="2200" dirty="0">
                <a:latin typeface="Adobe Kaiti Std R" panose="02020400000000000000" pitchFamily="18" charset="-128"/>
                <a:ea typeface="Adobe Kaiti Std R" panose="02020400000000000000"/>
              </a:rPr>
              <a:t>The ACME II measurement of the electron EDM is currently ongoing, measuring </a:t>
            </a:r>
            <a:r>
              <a:rPr lang="en-GB" sz="2200" dirty="0" err="1">
                <a:latin typeface="Adobe Kaiti Std R" panose="02020400000000000000" pitchFamily="18" charset="-128"/>
                <a:ea typeface="Adobe Kaiti Std R" panose="02020400000000000000"/>
              </a:rPr>
              <a:t>ThO</a:t>
            </a:r>
            <a:r>
              <a:rPr lang="en-GB" sz="2200" dirty="0">
                <a:latin typeface="Adobe Kaiti Std R" panose="02020400000000000000" pitchFamily="18" charset="-128"/>
                <a:ea typeface="Adobe Kaiti Std R" panose="02020400000000000000"/>
              </a:rPr>
              <a:t> spin precession with a daily statistical uncertainty of 10</a:t>
            </a:r>
            <a:r>
              <a:rPr lang="en-GB" sz="2200" baseline="30000" dirty="0">
                <a:latin typeface="Adobe Kaiti Std R" panose="02020400000000000000" pitchFamily="18" charset="-128"/>
                <a:ea typeface="Adobe Kaiti Std R" panose="02020400000000000000"/>
              </a:rPr>
              <a:t>-29 </a:t>
            </a:r>
            <a:r>
              <a:rPr lang="en-GB" sz="2200" dirty="0" err="1">
                <a:latin typeface="Adobe Kaiti Std R" panose="02020400000000000000" pitchFamily="18" charset="-128"/>
                <a:ea typeface="Adobe Kaiti Std R" panose="02020400000000000000"/>
              </a:rPr>
              <a:t>e·cm</a:t>
            </a:r>
            <a:r>
              <a:rPr lang="en-GB" sz="2200" dirty="0">
                <a:latin typeface="Adobe Kaiti Std R" panose="02020400000000000000" pitchFamily="18" charset="-128"/>
                <a:ea typeface="Adobe Kaiti Std R" panose="02020400000000000000"/>
              </a:rPr>
              <a:t>. </a:t>
            </a:r>
          </a:p>
          <a:p>
            <a:endParaRPr lang="en-GB" sz="2200" dirty="0">
              <a:latin typeface="Adobe Kaiti Std R" panose="02020400000000000000" pitchFamily="18" charset="-128"/>
              <a:ea typeface="Adobe Kaiti Std R" panose="02020400000000000000"/>
            </a:endParaRPr>
          </a:p>
          <a:p>
            <a:r>
              <a:rPr lang="en-US" sz="2200" dirty="0">
                <a:latin typeface="Adobe Kaiti Std R" panose="02020400000000000000" pitchFamily="18" charset="-128"/>
                <a:ea typeface="Adobe Kaiti Std R" panose="02020400000000000000"/>
              </a:rPr>
              <a:t>We are currently checking for and investigating systematic effects, with the aim of a measurement near or better than </a:t>
            </a:r>
            <a:r>
              <a:rPr lang="en-GB" sz="2200" dirty="0">
                <a:latin typeface="Adobe Kaiti Std R" panose="02020400000000000000" pitchFamily="18" charset="-128"/>
                <a:ea typeface="Adobe Kaiti Std R" panose="02020400000000000000"/>
              </a:rPr>
              <a:t>10</a:t>
            </a:r>
            <a:r>
              <a:rPr lang="en-GB" sz="2200" baseline="30000" dirty="0">
                <a:latin typeface="Adobe Kaiti Std R" panose="02020400000000000000" pitchFamily="18" charset="-128"/>
                <a:ea typeface="Adobe Kaiti Std R" panose="02020400000000000000"/>
              </a:rPr>
              <a:t>-29 </a:t>
            </a:r>
            <a:r>
              <a:rPr lang="en-GB" sz="2200" dirty="0" err="1">
                <a:latin typeface="Adobe Kaiti Std R" panose="02020400000000000000" pitchFamily="18" charset="-128"/>
                <a:ea typeface="Adobe Kaiti Std R" panose="02020400000000000000"/>
              </a:rPr>
              <a:t>e·cm</a:t>
            </a:r>
            <a:r>
              <a:rPr lang="en-GB" sz="2200" dirty="0">
                <a:latin typeface="Adobe Kaiti Std R" panose="02020400000000000000" pitchFamily="18" charset="-128"/>
                <a:ea typeface="Adobe Kaiti Std R" panose="02020400000000000000"/>
              </a:rPr>
              <a:t>.</a:t>
            </a:r>
            <a:endParaRPr lang="en-US" sz="2200" dirty="0">
              <a:latin typeface="Adobe Heiti Std R" panose="020B0400000000000000" pitchFamily="34" charset="-128"/>
              <a:ea typeface="Adobe Kaiti Std R" panose="02020400000000000000"/>
            </a:endParaRPr>
          </a:p>
        </p:txBody>
      </p:sp>
      <p:sp>
        <p:nvSpPr>
          <p:cNvPr id="157" name="TextBox 156"/>
          <p:cNvSpPr txBox="1"/>
          <p:nvPr/>
        </p:nvSpPr>
        <p:spPr>
          <a:xfrm>
            <a:off x="34116133" y="8048122"/>
            <a:ext cx="11796591" cy="584775"/>
          </a:xfrm>
          <a:prstGeom prst="rect">
            <a:avLst/>
          </a:prstGeom>
          <a:noFill/>
        </p:spPr>
        <p:txBody>
          <a:bodyPr wrap="square" rtlCol="0">
            <a:spAutoFit/>
          </a:bodyPr>
          <a:lstStyle/>
          <a:p>
            <a:r>
              <a:rPr lang="en-US" sz="3200" u="sng" dirty="0">
                <a:latin typeface="Adobe Kaiti Std R" panose="02020400000000000000" pitchFamily="18" charset="-128"/>
                <a:ea typeface="Adobe Kaiti Std R" panose="02020400000000000000" pitchFamily="18" charset="-128"/>
              </a:rPr>
              <a:t>Example: </a:t>
            </a:r>
            <a:r>
              <a:rPr lang="en-US" sz="3200" u="sng" dirty="0">
                <a:latin typeface="Adobe Kaiti Std R" panose="02020400000000000000" pitchFamily="18" charset="-128"/>
                <a:ea typeface="Adobe Kaiti Std R" panose="02020400000000000000" pitchFamily="18" charset="-128"/>
                <a:cs typeface="Arial" panose="020B0604020202020204" pitchFamily="34" charset="0"/>
              </a:rPr>
              <a:t>Correlation between prepared phase and power</a:t>
            </a:r>
            <a:endParaRPr lang="en-GB" sz="3200" u="sng" dirty="0">
              <a:latin typeface="Adobe Kaiti Std R" panose="02020400000000000000" pitchFamily="18" charset="-128"/>
              <a:ea typeface="Adobe Kaiti Std R"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81" name="TextBox 180"/>
              <p:cNvSpPr txBox="1"/>
              <p:nvPr/>
            </p:nvSpPr>
            <p:spPr>
              <a:xfrm>
                <a:off x="34116133" y="8617330"/>
                <a:ext cx="11535728" cy="3177216"/>
              </a:xfrm>
              <a:prstGeom prst="rect">
                <a:avLst/>
              </a:prstGeom>
              <a:noFill/>
            </p:spPr>
            <p:txBody>
              <a:bodyPr wrap="square" rtlCol="0">
                <a:spAutoFit/>
              </a:bodyPr>
              <a:lstStyle/>
              <a:p>
                <a:r>
                  <a:rPr lang="en-US" sz="2400" dirty="0">
                    <a:latin typeface="Adobe Kaiti Std R" panose="02020400000000000000" pitchFamily="18" charset="-128"/>
                    <a:ea typeface="Adobe Kaiti Std R" panose="02020400000000000000" pitchFamily="18" charset="-128"/>
                  </a:rPr>
                  <a:t>We found a non-zero dependence of the EDM channel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𝜔</m:t>
                        </m:r>
                      </m:e>
                      <m:sup>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sup>
                    </m:sSup>
                    <m:r>
                      <a:rPr lang="en-US" sz="2400" i="1">
                        <a:latin typeface="Cambria Math" panose="02040503050406030204" pitchFamily="18" charset="0"/>
                        <a:ea typeface="Adobe Kaiti Std R" panose="02020400000000000000" pitchFamily="18" charset="-128"/>
                      </a:rPr>
                      <m:t> </m:t>
                    </m:r>
                  </m:oMath>
                </a14:m>
                <a:r>
                  <a:rPr lang="en-US" sz="2400" dirty="0">
                    <a:latin typeface="Adobe Kaiti Std R" panose="02020400000000000000" pitchFamily="18" charset="-128"/>
                    <a:ea typeface="Adobe Kaiti Std R" panose="02020400000000000000" pitchFamily="18" charset="-128"/>
                  </a:rPr>
                  <a:t>vs applied cleanup laser power:</a:t>
                </a:r>
              </a:p>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Adobe Kaiti Std R" panose="02020400000000000000" pitchFamily="18" charset="-128"/>
                            </a:rPr>
                          </m:ctrlPr>
                        </m:sSupPr>
                        <m:e>
                          <m:r>
                            <a:rPr lang="en-US" sz="2400" i="1">
                              <a:latin typeface="Cambria Math" panose="02040503050406030204" pitchFamily="18" charset="0"/>
                              <a:ea typeface="Adobe Kaiti Std R" panose="02020400000000000000" pitchFamily="18" charset="-128"/>
                            </a:rPr>
                            <m:t>𝑃</m:t>
                          </m:r>
                        </m:e>
                        <m:sup>
                          <m:r>
                            <a:rPr lang="en-US" sz="2400" i="1">
                              <a:latin typeface="Cambria Math" panose="02040503050406030204" pitchFamily="18" charset="0"/>
                              <a:ea typeface="Adobe Kaiti Std R" panose="02020400000000000000" pitchFamily="18" charset="-128"/>
                            </a:rPr>
                            <m:t>𝑎𝑝𝑝</m:t>
                          </m:r>
                        </m:sup>
                      </m:sSup>
                      <m:r>
                        <a:rPr lang="en-US" sz="2400" i="1">
                          <a:latin typeface="Cambria Math" panose="02040503050406030204" pitchFamily="18" charset="0"/>
                          <a:ea typeface="Adobe Kaiti Std R" panose="02020400000000000000" pitchFamily="18" charset="-128"/>
                        </a:rPr>
                        <m:t>=</m:t>
                      </m:r>
                      <m:sSup>
                        <m:sSupPr>
                          <m:ctrlPr>
                            <a:rPr lang="en-US" sz="2400" i="1">
                              <a:latin typeface="Cambria Math" panose="02040503050406030204" pitchFamily="18" charset="0"/>
                              <a:ea typeface="Adobe Kaiti Std R" panose="02020400000000000000" pitchFamily="18" charset="-128"/>
                            </a:rPr>
                          </m:ctrlPr>
                        </m:sSupPr>
                        <m:e>
                          <m:r>
                            <a:rPr lang="en-US" sz="2400" i="1">
                              <a:latin typeface="Cambria Math" panose="02040503050406030204" pitchFamily="18" charset="0"/>
                              <a:ea typeface="Adobe Kaiti Std R" panose="02020400000000000000" pitchFamily="18" charset="-128"/>
                            </a:rPr>
                            <m:t>𝑃</m:t>
                          </m:r>
                        </m:e>
                        <m:sup>
                          <m:r>
                            <a:rPr lang="en-US" sz="2400" i="1">
                              <a:latin typeface="Cambria Math" panose="02040503050406030204" pitchFamily="18" charset="0"/>
                              <a:ea typeface="Adobe Kaiti Std R" panose="02020400000000000000" pitchFamily="18" charset="-128"/>
                            </a:rPr>
                            <m:t>𝑛𝑟</m:t>
                          </m:r>
                        </m:sup>
                      </m:sSup>
                      <m:r>
                        <a:rPr lang="en-US" sz="2400" i="1">
                          <a:latin typeface="Cambria Math" panose="02040503050406030204" pitchFamily="18" charset="0"/>
                          <a:ea typeface="Adobe Kaiti Std R" panose="02020400000000000000" pitchFamily="18" charset="-128"/>
                        </a:rPr>
                        <m:t>(1+</m:t>
                      </m:r>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f>
                        <m:fPr>
                          <m:ctrlPr>
                            <a:rPr lang="en-US" sz="2400" i="1">
                              <a:latin typeface="Cambria Math" panose="02040503050406030204" pitchFamily="18" charset="0"/>
                              <a:ea typeface="Adobe Kaiti Std R" panose="02020400000000000000" pitchFamily="18" charset="-128"/>
                            </a:rPr>
                          </m:ctrlPr>
                        </m:fPr>
                        <m:num>
                          <m:sSup>
                            <m:sSupPr>
                              <m:ctrlPr>
                                <a:rPr lang="en-US" sz="2400" i="1">
                                  <a:latin typeface="Cambria Math" panose="02040503050406030204" pitchFamily="18" charset="0"/>
                                  <a:ea typeface="Adobe Kaiti Std R" panose="02020400000000000000" pitchFamily="18" charset="-128"/>
                                </a:rPr>
                              </m:ctrlPr>
                            </m:sSupPr>
                            <m:e>
                              <m:r>
                                <a:rPr lang="en-US" sz="2400" i="1">
                                  <a:latin typeface="Cambria Math" panose="02040503050406030204" pitchFamily="18" charset="0"/>
                                  <a:ea typeface="Adobe Kaiti Std R" panose="02020400000000000000" pitchFamily="18" charset="-128"/>
                                </a:rPr>
                                <m:t>𝑃</m:t>
                              </m:r>
                            </m:e>
                            <m:sup>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sup>
                          </m:sSup>
                        </m:num>
                        <m:den>
                          <m:sSup>
                            <m:sSupPr>
                              <m:ctrlPr>
                                <a:rPr lang="en-US" sz="2400" i="1">
                                  <a:latin typeface="Cambria Math" panose="02040503050406030204" pitchFamily="18" charset="0"/>
                                  <a:ea typeface="Adobe Kaiti Std R" panose="02020400000000000000" pitchFamily="18" charset="-128"/>
                                </a:rPr>
                              </m:ctrlPr>
                            </m:sSupPr>
                            <m:e>
                              <m:r>
                                <a:rPr lang="en-US" sz="2400" i="1">
                                  <a:latin typeface="Cambria Math" panose="02040503050406030204" pitchFamily="18" charset="0"/>
                                  <a:ea typeface="Adobe Kaiti Std R" panose="02020400000000000000" pitchFamily="18" charset="-128"/>
                                </a:rPr>
                                <m:t>𝑃</m:t>
                              </m:r>
                            </m:e>
                            <m:sup>
                              <m:r>
                                <a:rPr lang="en-US" sz="2400" i="1">
                                  <a:latin typeface="Cambria Math" panose="02040503050406030204" pitchFamily="18" charset="0"/>
                                  <a:ea typeface="Adobe Kaiti Std R" panose="02020400000000000000" pitchFamily="18" charset="-128"/>
                                </a:rPr>
                                <m:t>𝑛𝑟</m:t>
                              </m:r>
                            </m:sup>
                          </m:sSup>
                        </m:den>
                      </m:f>
                      <m:r>
                        <a:rPr lang="en-US" sz="2400" i="1">
                          <a:latin typeface="Cambria Math" panose="02040503050406030204" pitchFamily="18" charset="0"/>
                          <a:ea typeface="Adobe Kaiti Std R" panose="02020400000000000000" pitchFamily="18" charset="-128"/>
                        </a:rPr>
                        <m:t>)</m:t>
                      </m:r>
                    </m:oMath>
                  </m:oMathPara>
                </a14:m>
                <a:endParaRPr lang="en-US" sz="2400" dirty="0">
                  <a:latin typeface="Adobe Kaiti Std R" panose="02020400000000000000" pitchFamily="18" charset="-128"/>
                  <a:ea typeface="Adobe Kaiti Std R" panose="02020400000000000000" pitchFamily="18" charset="-128"/>
                </a:endParaRPr>
              </a:p>
              <a:p>
                <a:r>
                  <a:rPr lang="en-US" sz="2400" dirty="0">
                    <a:latin typeface="Adobe Kaiti Std R" panose="02020400000000000000" pitchFamily="18" charset="-128"/>
                    <a:ea typeface="Adobe Kaiti Std R" panose="02020400000000000000" pitchFamily="18" charset="-128"/>
                  </a:rPr>
                  <a:t>We observed that the slope depended on </a:t>
                </a:r>
                <a:r>
                  <a:rPr lang="en-US" sz="2400" b="1" dirty="0">
                    <a:latin typeface="Adobe Kaiti Std R" panose="02020400000000000000" pitchFamily="18" charset="-128"/>
                    <a:ea typeface="Adobe Kaiti Std R" panose="02020400000000000000" pitchFamily="18" charset="-128"/>
                  </a:rPr>
                  <a:t>the global polarization angle of the lasers. </a:t>
                </a:r>
                <a:r>
                  <a:rPr lang="en-US" sz="2400" dirty="0">
                    <a:latin typeface="Adobe Kaiti Std R" panose="02020400000000000000" pitchFamily="18" charset="-128"/>
                    <a:ea typeface="Adobe Kaiti Std R" panose="02020400000000000000" pitchFamily="18" charset="-128"/>
                  </a:rPr>
                  <a:t>If for some reason there turns out to be an intrinsic </a:t>
                </a:r>
                <a14:m>
                  <m:oMath xmlns:m="http://schemas.openxmlformats.org/officeDocument/2006/math">
                    <m:sSup>
                      <m:sSupPr>
                        <m:ctrlPr>
                          <a:rPr lang="en-US" sz="2400" i="1">
                            <a:latin typeface="Cambria Math" panose="02040503050406030204" pitchFamily="18" charset="0"/>
                            <a:ea typeface="Adobe Kaiti Std R" panose="02020400000000000000" pitchFamily="18" charset="-128"/>
                          </a:rPr>
                        </m:ctrlPr>
                      </m:sSupPr>
                      <m:e>
                        <m:r>
                          <a:rPr lang="en-US" sz="2400" i="1">
                            <a:latin typeface="Cambria Math" panose="02040503050406030204" pitchFamily="18" charset="0"/>
                            <a:ea typeface="Adobe Kaiti Std R" panose="02020400000000000000" pitchFamily="18" charset="-128"/>
                          </a:rPr>
                          <m:t>𝑃</m:t>
                        </m:r>
                      </m:e>
                      <m:sup>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𝑁</m:t>
                            </m:r>
                          </m:e>
                        </m:acc>
                        <m:acc>
                          <m:accPr>
                            <m:chr m:val="̃"/>
                            <m:ctrlPr>
                              <a:rPr lang="en-US" sz="2400" i="1">
                                <a:latin typeface="Cambria Math" panose="02040503050406030204" pitchFamily="18" charset="0"/>
                                <a:ea typeface="Adobe Kaiti Std R" panose="02020400000000000000" pitchFamily="18" charset="-128"/>
                              </a:rPr>
                            </m:ctrlPr>
                          </m:accPr>
                          <m:e>
                            <m:r>
                              <a:rPr lang="en-US" sz="2400" i="1">
                                <a:latin typeface="Cambria Math" panose="02040503050406030204" pitchFamily="18" charset="0"/>
                                <a:ea typeface="Adobe Kaiti Std R" panose="02020400000000000000" pitchFamily="18" charset="-128"/>
                              </a:rPr>
                              <m:t>𝐸</m:t>
                            </m:r>
                          </m:e>
                        </m:acc>
                      </m:sup>
                    </m:sSup>
                  </m:oMath>
                </a14:m>
                <a:r>
                  <a:rPr lang="en-US" sz="2400" b="1" dirty="0">
                    <a:latin typeface="Adobe Kaiti Std R" panose="02020400000000000000" pitchFamily="18" charset="-128"/>
                    <a:ea typeface="Adobe Kaiti Std R" panose="02020400000000000000" pitchFamily="18" charset="-128"/>
                  </a:rPr>
                  <a:t> in the system, this could masquerade as an EDM.</a:t>
                </a:r>
              </a:p>
              <a:p>
                <a:endParaRPr lang="en-US" sz="2400" dirty="0">
                  <a:latin typeface="Adobe Myungjo Std M" panose="02020600000000000000" pitchFamily="18" charset="-128"/>
                  <a:ea typeface="Adobe Myungjo Std M" panose="02020600000000000000" pitchFamily="18" charset="-128"/>
                </a:endParaRPr>
              </a:p>
            </p:txBody>
          </p:sp>
        </mc:Choice>
        <mc:Fallback xmlns="">
          <p:sp>
            <p:nvSpPr>
              <p:cNvPr id="181" name="TextBox 180"/>
              <p:cNvSpPr txBox="1">
                <a:spLocks noRot="1" noChangeAspect="1" noMove="1" noResize="1" noEditPoints="1" noAdjustHandles="1" noChangeArrowheads="1" noChangeShapeType="1" noTextEdit="1"/>
              </p:cNvSpPr>
              <p:nvPr/>
            </p:nvSpPr>
            <p:spPr>
              <a:xfrm>
                <a:off x="34116133" y="8617330"/>
                <a:ext cx="11535728" cy="3177216"/>
              </a:xfrm>
              <a:prstGeom prst="rect">
                <a:avLst/>
              </a:prstGeom>
              <a:blipFill>
                <a:blip r:embed="rId329"/>
                <a:stretch>
                  <a:fillRect l="-792" t="-192" r="-1373"/>
                </a:stretch>
              </a:blipFill>
            </p:spPr>
            <p:txBody>
              <a:bodyPr/>
              <a:lstStyle/>
              <a:p>
                <a:r>
                  <a:rPr lang="en-US">
                    <a:noFill/>
                  </a:rPr>
                  <a:t> </a:t>
                </a:r>
              </a:p>
            </p:txBody>
          </p:sp>
        </mc:Fallback>
      </mc:AlternateContent>
      <p:grpSp>
        <p:nvGrpSpPr>
          <p:cNvPr id="95" name="Group 94"/>
          <p:cNvGrpSpPr/>
          <p:nvPr/>
        </p:nvGrpSpPr>
        <p:grpSpPr>
          <a:xfrm>
            <a:off x="414126" y="26142893"/>
            <a:ext cx="12890432" cy="6527857"/>
            <a:chOff x="20570062" y="10491242"/>
            <a:chExt cx="11095471" cy="5936794"/>
          </a:xfrm>
        </p:grpSpPr>
        <p:sp>
          <p:nvSpPr>
            <p:cNvPr id="96" name="TextBox 95"/>
            <p:cNvSpPr txBox="1"/>
            <p:nvPr/>
          </p:nvSpPr>
          <p:spPr>
            <a:xfrm>
              <a:off x="20708340" y="10601342"/>
              <a:ext cx="7344818" cy="615799"/>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3. State Preparation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7" name="Rectangle 96"/>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06" name="TextBox 105"/>
          <p:cNvSpPr txBox="1"/>
          <p:nvPr/>
        </p:nvSpPr>
        <p:spPr>
          <a:xfrm>
            <a:off x="626870" y="27087275"/>
            <a:ext cx="3393563" cy="4493538"/>
          </a:xfrm>
          <a:prstGeom prst="rect">
            <a:avLst/>
          </a:prstGeom>
          <a:noFill/>
        </p:spPr>
        <p:txBody>
          <a:bodyPr wrap="square" rtlCol="0">
            <a:spAutoFit/>
          </a:bodyPr>
          <a:lstStyle/>
          <a:p>
            <a:r>
              <a:rPr lang="en-US" sz="2200" dirty="0">
                <a:latin typeface="Adobe Kaiti Std R" pitchFamily="18" charset="-128"/>
                <a:ea typeface="Adobe Kaiti Std R" pitchFamily="18" charset="-128"/>
              </a:rPr>
              <a:t>The EDM measurement is performed in the metastable H state. STIRAP </a:t>
            </a:r>
            <a:r>
              <a:rPr lang="en-US" sz="2200" b="1" dirty="0">
                <a:latin typeface="Adobe Kaiti Std R" pitchFamily="18" charset="-128"/>
                <a:ea typeface="Adobe Kaiti Std R" pitchFamily="18" charset="-128"/>
              </a:rPr>
              <a:t>coherently transfers population </a:t>
            </a:r>
            <a:r>
              <a:rPr lang="en-US" sz="2200" dirty="0">
                <a:latin typeface="Adobe Kaiti Std R" pitchFamily="18" charset="-128"/>
                <a:ea typeface="Adobe Kaiti Std R" pitchFamily="18" charset="-128"/>
              </a:rPr>
              <a:t>through an intermediate short-lived state to the spin-aligned state that represents the beginning of the EDM measurement. This transfer occurs with an efficiency of ~75%.</a:t>
            </a:r>
          </a:p>
        </p:txBody>
      </p:sp>
      <mc:AlternateContent xmlns:mc="http://schemas.openxmlformats.org/markup-compatibility/2006" xmlns:a14="http://schemas.microsoft.com/office/drawing/2010/main">
        <mc:Choice Requires="a14">
          <p:sp>
            <p:nvSpPr>
              <p:cNvPr id="110" name="TextBox 109"/>
              <p:cNvSpPr txBox="1"/>
              <p:nvPr/>
            </p:nvSpPr>
            <p:spPr>
              <a:xfrm>
                <a:off x="4366045" y="30946277"/>
                <a:ext cx="8577948" cy="1446550"/>
              </a:xfrm>
              <a:prstGeom prst="rect">
                <a:avLst/>
              </a:prstGeom>
              <a:noFill/>
            </p:spPr>
            <p:txBody>
              <a:bodyPr wrap="square" rtlCol="0">
                <a:spAutoFit/>
              </a:bodyPr>
              <a:lstStyle/>
              <a:p>
                <a:r>
                  <a:rPr lang="en-US" sz="2200" dirty="0">
                    <a:latin typeface="Adobe Kaiti Std R" pitchFamily="18" charset="-128"/>
                    <a:ea typeface="Adobe Kaiti Std R" pitchFamily="18" charset="-128"/>
                  </a:rPr>
                  <a:t>A separate 703 nm cleanup laser </a:t>
                </a:r>
                <a:r>
                  <a:rPr lang="en-US" sz="2200" dirty="0" err="1">
                    <a:latin typeface="Adobe Kaiti Std R" pitchFamily="18" charset="-128"/>
                    <a:ea typeface="Adobe Kaiti Std R" pitchFamily="18" charset="-128"/>
                  </a:rPr>
                  <a:t>reprojects</a:t>
                </a:r>
                <a:r>
                  <a:rPr lang="en-US" sz="2200" dirty="0">
                    <a:latin typeface="Adobe Kaiti Std R" pitchFamily="18" charset="-128"/>
                    <a:ea typeface="Adobe Kaiti Std R" pitchFamily="18" charset="-128"/>
                  </a:rPr>
                  <a:t> the spin-aligned state prepared by the STIRAP lasers onto a coherent superposition of </a:t>
                </a:r>
                <a14:m>
                  <m:oMath xmlns:m="http://schemas.openxmlformats.org/officeDocument/2006/math">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 </m:t>
                    </m:r>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m:t>
                    </m:r>
                  </m:oMath>
                </a14:m>
                <a:r>
                  <a:rPr lang="en-US" sz="2200" dirty="0">
                    <a:latin typeface="Adobe Kaiti Std R" pitchFamily="18" charset="-128"/>
                    <a:ea typeface="Adobe Kaiti Std R" pitchFamily="18" charset="-128"/>
                  </a:rPr>
                  <a:t> states, suppressing possible EDM-like phases caused by the STIRAP beams.</a:t>
                </a:r>
              </a:p>
            </p:txBody>
          </p:sp>
        </mc:Choice>
        <mc:Fallback xmlns="">
          <p:sp>
            <p:nvSpPr>
              <p:cNvPr id="110" name="TextBox 109"/>
              <p:cNvSpPr txBox="1">
                <a:spLocks noRot="1" noChangeAspect="1" noMove="1" noResize="1" noEditPoints="1" noAdjustHandles="1" noChangeArrowheads="1" noChangeShapeType="1" noTextEdit="1"/>
              </p:cNvSpPr>
              <p:nvPr/>
            </p:nvSpPr>
            <p:spPr>
              <a:xfrm>
                <a:off x="4366045" y="30946277"/>
                <a:ext cx="8577948" cy="1446550"/>
              </a:xfrm>
              <a:prstGeom prst="rect">
                <a:avLst/>
              </a:prstGeom>
              <a:blipFill>
                <a:blip r:embed="rId330"/>
                <a:stretch>
                  <a:fillRect l="-924" t="-2521" b="-7563"/>
                </a:stretch>
              </a:blipFill>
            </p:spPr>
            <p:txBody>
              <a:bodyPr/>
              <a:lstStyle/>
              <a:p>
                <a:r>
                  <a:rPr lang="en-US">
                    <a:noFill/>
                  </a:rPr>
                  <a:t> </a:t>
                </a:r>
              </a:p>
            </p:txBody>
          </p:sp>
        </mc:Fallback>
      </mc:AlternateContent>
      <p:grpSp>
        <p:nvGrpSpPr>
          <p:cNvPr id="115" name="Group 114"/>
          <p:cNvGrpSpPr/>
          <p:nvPr/>
        </p:nvGrpSpPr>
        <p:grpSpPr>
          <a:xfrm>
            <a:off x="438230" y="22012321"/>
            <a:ext cx="12869260" cy="3988930"/>
            <a:chOff x="20570062" y="10491242"/>
            <a:chExt cx="11095471" cy="5936794"/>
          </a:xfrm>
        </p:grpSpPr>
        <p:sp>
          <p:nvSpPr>
            <p:cNvPr id="117" name="TextBox 116"/>
            <p:cNvSpPr txBox="1"/>
            <p:nvPr/>
          </p:nvSpPr>
          <p:spPr>
            <a:xfrm>
              <a:off x="20708340" y="10601342"/>
              <a:ext cx="7344818" cy="1007752"/>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2. Rotational Cooling</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18" name="Rectangle 117"/>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67" name="Group 166"/>
          <p:cNvGrpSpPr/>
          <p:nvPr/>
        </p:nvGrpSpPr>
        <p:grpSpPr>
          <a:xfrm>
            <a:off x="793908" y="18292627"/>
            <a:ext cx="4878331" cy="3123204"/>
            <a:chOff x="6743697" y="16264612"/>
            <a:chExt cx="6657972" cy="4501241"/>
          </a:xfrm>
        </p:grpSpPr>
        <p:pic>
          <p:nvPicPr>
            <p:cNvPr id="149" name="Picture 148"/>
            <p:cNvPicPr>
              <a:picLocks noChangeAspect="1"/>
            </p:cNvPicPr>
            <p:nvPr/>
          </p:nvPicPr>
          <p:blipFill rotWithShape="1">
            <a:blip r:embed="rId331" cstate="print">
              <a:extLst>
                <a:ext uri="{28A0092B-C50C-407E-A947-70E740481C1C}">
                  <a14:useLocalDpi xmlns:a14="http://schemas.microsoft.com/office/drawing/2010/main" val="0"/>
                </a:ext>
              </a:extLst>
            </a:blip>
            <a:srcRect l="33735" t="21440" r="6845" b="25107"/>
            <a:stretch/>
          </p:blipFill>
          <p:spPr>
            <a:xfrm>
              <a:off x="6743697" y="16264612"/>
              <a:ext cx="6657972" cy="4492131"/>
            </a:xfrm>
            <a:prstGeom prst="rect">
              <a:avLst/>
            </a:prstGeom>
          </p:spPr>
        </p:pic>
        <p:cxnSp>
          <p:nvCxnSpPr>
            <p:cNvPr id="150" name="Straight Connector 149"/>
            <p:cNvCxnSpPr/>
            <p:nvPr/>
          </p:nvCxnSpPr>
          <p:spPr>
            <a:xfrm>
              <a:off x="8090899" y="17215145"/>
              <a:ext cx="2706263" cy="26086"/>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rot="21430812">
              <a:off x="9027103" y="16618566"/>
              <a:ext cx="1060133" cy="603958"/>
            </a:xfrm>
            <a:prstGeom prst="rect">
              <a:avLst/>
            </a:prstGeom>
            <a:ln>
              <a:noFill/>
            </a:ln>
            <a:effectLst>
              <a:glow rad="101600">
                <a:schemeClr val="bg1">
                  <a:alpha val="60000"/>
                </a:schemeClr>
              </a:glow>
            </a:effectLst>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9 cm</a:t>
              </a:r>
            </a:p>
          </p:txBody>
        </p:sp>
        <p:cxnSp>
          <p:nvCxnSpPr>
            <p:cNvPr id="152" name="Straight Connector 151"/>
            <p:cNvCxnSpPr/>
            <p:nvPr/>
          </p:nvCxnSpPr>
          <p:spPr>
            <a:xfrm>
              <a:off x="10491881" y="17901322"/>
              <a:ext cx="1559061" cy="15029"/>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rot="21379802">
              <a:off x="9940188" y="17254819"/>
              <a:ext cx="1799040" cy="603958"/>
            </a:xfrm>
            <a:prstGeom prst="rect">
              <a:avLst/>
            </a:prstGeom>
            <a:ln>
              <a:noFill/>
            </a:ln>
          </p:spPr>
          <p:txBody>
            <a:bodyPr wrap="square">
              <a:spAutoFit/>
            </a:bodyPr>
            <a:lstStyle/>
            <a:p>
              <a:pPr algn="ctr"/>
              <a:r>
                <a:rPr lang="en-US" sz="2200" dirty="0" err="1">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Beamline</a:t>
              </a:r>
              <a:endPar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endParaRPr>
            </a:p>
          </p:txBody>
        </p:sp>
        <p:sp>
          <p:nvSpPr>
            <p:cNvPr id="154" name="Rectangle 153"/>
            <p:cNvSpPr/>
            <p:nvPr/>
          </p:nvSpPr>
          <p:spPr>
            <a:xfrm>
              <a:off x="10257903" y="19656915"/>
              <a:ext cx="1706124" cy="110893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Ablation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window</a:t>
              </a:r>
            </a:p>
          </p:txBody>
        </p:sp>
        <p:sp>
          <p:nvSpPr>
            <p:cNvPr id="155" name="Rectangle 154"/>
            <p:cNvSpPr/>
            <p:nvPr/>
          </p:nvSpPr>
          <p:spPr>
            <a:xfrm>
              <a:off x="8721280" y="17627803"/>
              <a:ext cx="1057922"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16 K</a:t>
              </a:r>
            </a:p>
          </p:txBody>
        </p:sp>
        <p:sp>
          <p:nvSpPr>
            <p:cNvPr id="156" name="Rectangle 155"/>
            <p:cNvSpPr/>
            <p:nvPr/>
          </p:nvSpPr>
          <p:spPr>
            <a:xfrm>
              <a:off x="11735017" y="16660563"/>
              <a:ext cx="867664"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4 K</a:t>
              </a:r>
            </a:p>
          </p:txBody>
        </p:sp>
        <p:sp>
          <p:nvSpPr>
            <p:cNvPr id="162" name="Rectangle 161"/>
            <p:cNvSpPr/>
            <p:nvPr/>
          </p:nvSpPr>
          <p:spPr>
            <a:xfrm>
              <a:off x="7228970" y="18421570"/>
              <a:ext cx="1113228" cy="1596872"/>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Neon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flow</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line</a:t>
              </a:r>
            </a:p>
          </p:txBody>
        </p:sp>
      </p:grpSp>
      <p:grpSp>
        <p:nvGrpSpPr>
          <p:cNvPr id="177" name="Group 176"/>
          <p:cNvGrpSpPr/>
          <p:nvPr/>
        </p:nvGrpSpPr>
        <p:grpSpPr>
          <a:xfrm>
            <a:off x="7241350" y="18336473"/>
            <a:ext cx="3169486" cy="3080906"/>
            <a:chOff x="8944417" y="18068290"/>
            <a:chExt cx="3596833" cy="3496310"/>
          </a:xfrm>
        </p:grpSpPr>
        <p:pic>
          <p:nvPicPr>
            <p:cNvPr id="1026" name="Picture 2 1" descr="C:\Users\meisenhelder\Desktop\runoff-target-cropped.jpg"/>
            <p:cNvPicPr>
              <a:picLocks noChangeAspect="1" noChangeArrowheads="1"/>
            </p:cNvPicPr>
            <p:nvPr/>
          </p:nvPicPr>
          <p:blipFill>
            <a:blip r:embed="rId332" cstate="print"/>
            <a:srcRect/>
            <a:stretch>
              <a:fillRect/>
            </a:stretch>
          </p:blipFill>
          <p:spPr bwMode="auto">
            <a:xfrm>
              <a:off x="8944417" y="18068290"/>
              <a:ext cx="3596833" cy="3496310"/>
            </a:xfrm>
            <a:prstGeom prst="rect">
              <a:avLst/>
            </a:prstGeom>
            <a:noFill/>
          </p:spPr>
        </p:pic>
        <p:cxnSp>
          <p:nvCxnSpPr>
            <p:cNvPr id="168" name="Straight Connector 167"/>
            <p:cNvCxnSpPr/>
            <p:nvPr/>
          </p:nvCxnSpPr>
          <p:spPr>
            <a:xfrm flipV="1">
              <a:off x="10290628" y="18679885"/>
              <a:ext cx="1146628" cy="2903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10347053" y="18254283"/>
              <a:ext cx="1206318" cy="488984"/>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1.5 cm</a:t>
              </a:r>
            </a:p>
          </p:txBody>
        </p:sp>
      </p:grpSp>
      <p:sp>
        <p:nvSpPr>
          <p:cNvPr id="176" name="TextBox 175"/>
          <p:cNvSpPr txBox="1"/>
          <p:nvPr/>
        </p:nvSpPr>
        <p:spPr>
          <a:xfrm>
            <a:off x="10773671" y="19353280"/>
            <a:ext cx="2419350"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Ceramic ThO</a:t>
            </a:r>
            <a:r>
              <a:rPr lang="en-US" sz="2200" baseline="-25000" dirty="0">
                <a:latin typeface="Adobe Kaiti Std R" panose="02020400000000000000" pitchFamily="18" charset="-128"/>
                <a:ea typeface="Adobe Kaiti Std R" panose="02020400000000000000" pitchFamily="18" charset="-128"/>
              </a:rPr>
              <a:t>2</a:t>
            </a:r>
            <a:r>
              <a:rPr lang="en-US" sz="2200" dirty="0">
                <a:latin typeface="Adobe Kaiti Std R" panose="02020400000000000000" pitchFamily="18" charset="-128"/>
                <a:ea typeface="Adobe Kaiti Std R" panose="02020400000000000000" pitchFamily="18" charset="-128"/>
              </a:rPr>
              <a:t> ablation target</a:t>
            </a:r>
          </a:p>
        </p:txBody>
      </p:sp>
      <mc:AlternateContent xmlns:mc="http://schemas.openxmlformats.org/markup-compatibility/2006" xmlns:a14="http://schemas.microsoft.com/office/drawing/2010/main">
        <mc:Choice Requires="a14">
          <p:sp>
            <p:nvSpPr>
              <p:cNvPr id="179" name="TextBox 178"/>
              <p:cNvSpPr txBox="1"/>
              <p:nvPr/>
            </p:nvSpPr>
            <p:spPr>
              <a:xfrm>
                <a:off x="626870" y="22783800"/>
                <a:ext cx="5744877" cy="2462213"/>
              </a:xfrm>
              <a:prstGeom prst="rect">
                <a:avLst/>
              </a:prstGeom>
              <a:noFill/>
            </p:spPr>
            <p:txBody>
              <a:bodyPr wrap="square" rtlCol="0">
                <a:spAutoFit/>
              </a:bodyPr>
              <a:lstStyle/>
              <a:p>
                <a:r>
                  <a:rPr lang="en-US" sz="2200" dirty="0">
                    <a:latin typeface="Adobe Kaiti Std R" pitchFamily="18" charset="-128"/>
                    <a:ea typeface="Adobe Kaiti Std R" pitchFamily="18" charset="-128"/>
                  </a:rPr>
                  <a:t>The molecules in the X state are primarily distributed in the lowest four rotational states after leaving the cell. Optical pumping on the </a:t>
                </a:r>
                <a14:m>
                  <m:oMath xmlns:m="http://schemas.openxmlformats.org/officeDocument/2006/math">
                    <m:r>
                      <a:rPr lang="en-US" sz="2200" b="0" i="1" smtClean="0">
                        <a:latin typeface="Cambria Math" panose="02040503050406030204" pitchFamily="18" charset="0"/>
                        <a:ea typeface="Adobe Kaiti Std R" pitchFamily="18" charset="-128"/>
                      </a:rPr>
                      <m:t>𝑋</m:t>
                    </m:r>
                    <m:r>
                      <a:rPr lang="en-US" sz="2200" b="0" i="1" smtClean="0">
                        <a:latin typeface="Cambria Math" panose="02040503050406030204" pitchFamily="18" charset="0"/>
                        <a:ea typeface="Adobe Kaiti Std R" pitchFamily="18" charset="-128"/>
                      </a:rPr>
                      <m:t>−</m:t>
                    </m:r>
                    <m:r>
                      <a:rPr lang="en-US" sz="2200" b="0" i="1" smtClean="0">
                        <a:latin typeface="Cambria Math" panose="02040503050406030204" pitchFamily="18" charset="0"/>
                        <a:ea typeface="Adobe Kaiti Std R" pitchFamily="18" charset="-128"/>
                      </a:rPr>
                      <m:t>𝐶</m:t>
                    </m:r>
                  </m:oMath>
                </a14:m>
                <a:r>
                  <a:rPr lang="en-US" sz="2200" dirty="0">
                    <a:latin typeface="Adobe Kaiti Std R" pitchFamily="18" charset="-128"/>
                    <a:ea typeface="Adobe Kaiti Std R" pitchFamily="18" charset="-128"/>
                  </a:rPr>
                  <a:t> transition transfers population from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 1, 2</m:t>
                    </m:r>
                  </m:oMath>
                </a14:m>
                <a:r>
                  <a:rPr lang="en-US" sz="2200" dirty="0">
                    <a:latin typeface="Adobe Kaiti Std R" pitchFamily="18" charset="-128"/>
                    <a:ea typeface="Adobe Kaiti Std R" pitchFamily="18" charset="-128"/>
                  </a:rPr>
                  <a:t> levels to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m:t>
                    </m:r>
                  </m:oMath>
                </a14:m>
                <a:r>
                  <a:rPr lang="en-US" sz="2200" dirty="0">
                    <a:latin typeface="Adobe Kaiti Std R" pitchFamily="18" charset="-128"/>
                    <a:ea typeface="Adobe Kaiti Std R" pitchFamily="18" charset="-128"/>
                  </a:rPr>
                  <a:t> level, increasing usable molecule flux by a factor of ~2.7.</a:t>
                </a:r>
              </a:p>
            </p:txBody>
          </p:sp>
        </mc:Choice>
        <mc:Fallback xmlns="">
          <p:sp>
            <p:nvSpPr>
              <p:cNvPr id="179" name="TextBox 178"/>
              <p:cNvSpPr txBox="1">
                <a:spLocks noRot="1" noChangeAspect="1" noMove="1" noResize="1" noEditPoints="1" noAdjustHandles="1" noChangeArrowheads="1" noChangeShapeType="1" noTextEdit="1"/>
              </p:cNvSpPr>
              <p:nvPr/>
            </p:nvSpPr>
            <p:spPr>
              <a:xfrm>
                <a:off x="626870" y="22783800"/>
                <a:ext cx="5744877" cy="2462213"/>
              </a:xfrm>
              <a:prstGeom prst="rect">
                <a:avLst/>
              </a:prstGeom>
              <a:blipFill>
                <a:blip r:embed="rId333"/>
                <a:stretch>
                  <a:fillRect l="-1380" t="-1737" b="-4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2" name="Table 131"/>
              <p:cNvGraphicFramePr>
                <a:graphicFrameLocks noGrp="1"/>
              </p:cNvGraphicFramePr>
              <p:nvPr>
                <p:extLst>
                  <p:ext uri="{D42A27DB-BD31-4B8C-83A1-F6EECF244321}">
                    <p14:modId xmlns:p14="http://schemas.microsoft.com/office/powerpoint/2010/main" val="2724214714"/>
                  </p:ext>
                </p:extLst>
              </p:nvPr>
            </p:nvGraphicFramePr>
            <p:xfrm>
              <a:off x="34157358" y="19622143"/>
              <a:ext cx="10853068" cy="2589357"/>
            </p:xfrm>
            <a:graphic>
              <a:graphicData uri="http://schemas.openxmlformats.org/drawingml/2006/table">
                <a:tbl>
                  <a:tblPr firstRow="1" bandRow="1">
                    <a:tableStyleId>{9D7B26C5-4107-4FEC-AEDC-1716B250A1EF}</a:tableStyleId>
                  </a:tblPr>
                  <a:tblGrid>
                    <a:gridCol w="8047867">
                      <a:extLst>
                        <a:ext uri="{9D8B030D-6E8A-4147-A177-3AD203B41FA5}">
                          <a16:colId xmlns:a16="http://schemas.microsoft.com/office/drawing/2014/main" val="20000"/>
                        </a:ext>
                      </a:extLst>
                    </a:gridCol>
                    <a:gridCol w="2805201">
                      <a:extLst>
                        <a:ext uri="{9D8B030D-6E8A-4147-A177-3AD203B41FA5}">
                          <a16:colId xmlns:a16="http://schemas.microsoft.com/office/drawing/2014/main" val="20001"/>
                        </a:ext>
                      </a:extLst>
                    </a:gridCol>
                  </a:tblGrid>
                  <a:tr h="426851">
                    <a:tc>
                      <a:txBody>
                        <a:bodyPr/>
                        <a:lstStyle/>
                        <a:p>
                          <a:pPr algn="ctr"/>
                          <a:r>
                            <a:rPr lang="en-US" sz="2200" dirty="0"/>
                            <a:t>Demonstrated </a:t>
                          </a:r>
                          <a:r>
                            <a:rPr lang="en-US" sz="2200" baseline="0" dirty="0"/>
                            <a:t>upgrades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Gain (molecule flux)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9988">
                    <a:tc>
                      <a:txBody>
                        <a:bodyPr/>
                        <a:lstStyle/>
                        <a:p>
                          <a:r>
                            <a:rPr lang="en-US" sz="2200"/>
                            <a:t>Geometric factors </a:t>
                          </a:r>
                          <a:r>
                            <a:rPr lang="en-US" sz="2200" dirty="0"/>
                            <a:t>(shorter beamline, wider field 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pPr marL="0" marR="0" indent="0" algn="l" defTabSz="643203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200" smtClean="0">
                                    <a:latin typeface="Cambria Math" panose="02040503050406030204" pitchFamily="18" charset="0"/>
                                  </a:rPr>
                                  <m:t>~8×</m:t>
                                </m:r>
                              </m:oMath>
                            </m:oMathPara>
                          </a14:m>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extLst>
                      <a:ext uri="{0D108BD9-81ED-4DB2-BD59-A6C34878D82A}">
                        <a16:rowId xmlns:a16="http://schemas.microsoft.com/office/drawing/2014/main" val="10001"/>
                      </a:ext>
                    </a:extLst>
                  </a:tr>
                  <a:tr h="426851">
                    <a:tc>
                      <a:txBody>
                        <a:bodyPr/>
                        <a:lstStyle/>
                        <a:p>
                          <a:r>
                            <a:rPr lang="en-US" sz="2200" baseline="0" dirty="0"/>
                            <a:t>More efficient fluorescence collection</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sz="2200" smtClean="0">
                                    <a:latin typeface="Cambria Math" panose="02040503050406030204" pitchFamily="18" charset="0"/>
                                  </a:rPr>
                                  <m:t>~2.5×</m:t>
                                </m:r>
                              </m:oMath>
                            </m:oMathPara>
                          </a14:m>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6851">
                    <a:tc>
                      <a:txBody>
                        <a:bodyPr/>
                        <a:lstStyle/>
                        <a:p>
                          <a:r>
                            <a:rPr lang="en-US" sz="2200" dirty="0"/>
                            <a:t>STIRAP state preparation (upgrade from optical pumping)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pPr marL="0" marR="0" indent="0" algn="l" defTabSz="643203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200" smtClean="0">
                                    <a:latin typeface="Cambria Math" panose="02040503050406030204" pitchFamily="18" charset="0"/>
                                  </a:rPr>
                                  <m:t>~12×</m:t>
                                </m:r>
                              </m:oMath>
                            </m:oMathPara>
                          </a14:m>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extLst>
                      <a:ext uri="{0D108BD9-81ED-4DB2-BD59-A6C34878D82A}">
                        <a16:rowId xmlns:a16="http://schemas.microsoft.com/office/drawing/2014/main" val="10003"/>
                      </a:ext>
                    </a:extLst>
                  </a:tr>
                  <a:tr h="442096">
                    <a:tc>
                      <a:txBody>
                        <a:bodyPr/>
                        <a:lstStyle/>
                        <a:p>
                          <a:r>
                            <a:rPr lang="en-US" sz="2200" dirty="0"/>
                            <a:t>Higher quantum efficiency of PMTs at 512 nm detection wavelength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43203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200" smtClean="0">
                                    <a:latin typeface="Cambria Math" panose="02040503050406030204" pitchFamily="18" charset="0"/>
                                  </a:rPr>
                                  <m:t>~2.5×</m:t>
                                </m:r>
                              </m:oMath>
                            </m:oMathPara>
                          </a14:m>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6720">
                    <a:tc>
                      <a:txBody>
                        <a:bodyPr/>
                        <a:lstStyle/>
                        <a:p>
                          <a:r>
                            <a:rPr lang="en-US" sz="2200" b="1" dirty="0"/>
                            <a:t>Total demonstrated statistical improvement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pPr marL="0" marR="0" indent="0" algn="ctr" defTabSz="6432037" rtl="0" eaLnBrk="1" fontAlgn="auto" latinLnBrk="0" hangingPunct="1">
                            <a:lnSpc>
                              <a:spcPct val="100000"/>
                            </a:lnSpc>
                            <a:spcBef>
                              <a:spcPts val="0"/>
                            </a:spcBef>
                            <a:spcAft>
                              <a:spcPts val="0"/>
                            </a:spcAft>
                            <a:buClrTx/>
                            <a:buSzTx/>
                            <a:buFontTx/>
                            <a:buNone/>
                            <a:tabLst/>
                            <a:defRPr/>
                          </a:pPr>
                          <a:r>
                            <a:rPr lang="en-US" sz="2200" dirty="0"/>
                            <a:t>   </a:t>
                          </a:r>
                          <a14:m>
                            <m:oMath xmlns:m="http://schemas.openxmlformats.org/officeDocument/2006/math">
                              <m:r>
                                <a:rPr lang="en-US" sz="2200" b="1" i="0" smtClean="0">
                                  <a:latin typeface="Cambria Math" panose="02040503050406030204" pitchFamily="18" charset="0"/>
                                </a:rPr>
                                <m:t>~</m:t>
                              </m:r>
                              <m:r>
                                <a:rPr lang="en-US" sz="2200" b="1" i="1" smtClean="0">
                                  <a:latin typeface="Cambria Math" panose="02040503050406030204" pitchFamily="18" charset="0"/>
                                </a:rPr>
                                <m:t>𝟒𝟓𝟎</m:t>
                              </m:r>
                              <m:r>
                                <a:rPr lang="en-US" sz="2200" b="1" smtClean="0">
                                  <a:latin typeface="Cambria Math" panose="02040503050406030204" pitchFamily="18" charset="0"/>
                                </a:rPr>
                                <m:t>×</m:t>
                              </m:r>
                            </m:oMath>
                          </a14:m>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extLst>
                      <a:ext uri="{0D108BD9-81ED-4DB2-BD59-A6C34878D82A}">
                        <a16:rowId xmlns:a16="http://schemas.microsoft.com/office/drawing/2014/main" val="10005"/>
                      </a:ext>
                    </a:extLst>
                  </a:tr>
                </a:tbl>
              </a:graphicData>
            </a:graphic>
          </p:graphicFrame>
        </mc:Choice>
        <mc:Fallback xmlns="">
          <p:graphicFrame>
            <p:nvGraphicFramePr>
              <p:cNvPr id="132" name="Table 131"/>
              <p:cNvGraphicFramePr>
                <a:graphicFrameLocks noGrp="1"/>
              </p:cNvGraphicFramePr>
              <p:nvPr>
                <p:extLst>
                  <p:ext uri="{D42A27DB-BD31-4B8C-83A1-F6EECF244321}">
                    <p14:modId xmlns:p14="http://schemas.microsoft.com/office/powerpoint/2010/main" val="2724214714"/>
                  </p:ext>
                </p:extLst>
              </p:nvPr>
            </p:nvGraphicFramePr>
            <p:xfrm>
              <a:off x="34157358" y="19622143"/>
              <a:ext cx="10853068" cy="2589357"/>
            </p:xfrm>
            <a:graphic>
              <a:graphicData uri="http://schemas.openxmlformats.org/drawingml/2006/table">
                <a:tbl>
                  <a:tblPr firstRow="1" bandRow="1">
                    <a:tableStyleId>{9D7B26C5-4107-4FEC-AEDC-1716B250A1EF}</a:tableStyleId>
                  </a:tblPr>
                  <a:tblGrid>
                    <a:gridCol w="8047867">
                      <a:extLst>
                        <a:ext uri="{9D8B030D-6E8A-4147-A177-3AD203B41FA5}">
                          <a16:colId xmlns:a16="http://schemas.microsoft.com/office/drawing/2014/main" val="20000"/>
                        </a:ext>
                      </a:extLst>
                    </a:gridCol>
                    <a:gridCol w="2805201">
                      <a:extLst>
                        <a:ext uri="{9D8B030D-6E8A-4147-A177-3AD203B41FA5}">
                          <a16:colId xmlns:a16="http://schemas.microsoft.com/office/drawing/2014/main" val="20001"/>
                        </a:ext>
                      </a:extLst>
                    </a:gridCol>
                  </a:tblGrid>
                  <a:tr h="426851">
                    <a:tc>
                      <a:txBody>
                        <a:bodyPr/>
                        <a:lstStyle/>
                        <a:p>
                          <a:pPr algn="ctr"/>
                          <a:r>
                            <a:rPr lang="en-US" sz="2200" dirty="0"/>
                            <a:t>Demonstrated </a:t>
                          </a:r>
                          <a:r>
                            <a:rPr lang="en-US" sz="2200" baseline="0" dirty="0"/>
                            <a:t>upgrades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Gain (molecule flux)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9988">
                    <a:tc>
                      <a:txBody>
                        <a:bodyPr/>
                        <a:lstStyle/>
                        <a:p>
                          <a:r>
                            <a:rPr lang="en-US" sz="2200"/>
                            <a:t>Geometric factors </a:t>
                          </a:r>
                          <a:r>
                            <a:rPr lang="en-US" sz="2200" dirty="0"/>
                            <a:t>(shorter beamline, wider field plates)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4"/>
                          <a:stretch>
                            <a:fillRect l="-287391" t="-104110" r="-435" b="-415068"/>
                          </a:stretch>
                        </a:blipFill>
                      </a:tcPr>
                    </a:tc>
                    <a:extLst>
                      <a:ext uri="{0D108BD9-81ED-4DB2-BD59-A6C34878D82A}">
                        <a16:rowId xmlns:a16="http://schemas.microsoft.com/office/drawing/2014/main" val="10001"/>
                      </a:ext>
                    </a:extLst>
                  </a:tr>
                  <a:tr h="426851">
                    <a:tc>
                      <a:txBody>
                        <a:bodyPr/>
                        <a:lstStyle/>
                        <a:p>
                          <a:r>
                            <a:rPr lang="en-US" sz="2200" baseline="0" dirty="0"/>
                            <a:t>More efficient fluorescence collection</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4"/>
                          <a:stretch>
                            <a:fillRect l="-287391" t="-212857" r="-435" b="-332857"/>
                          </a:stretch>
                        </a:blipFill>
                      </a:tcPr>
                    </a:tc>
                    <a:extLst>
                      <a:ext uri="{0D108BD9-81ED-4DB2-BD59-A6C34878D82A}">
                        <a16:rowId xmlns:a16="http://schemas.microsoft.com/office/drawing/2014/main" val="10002"/>
                      </a:ext>
                    </a:extLst>
                  </a:tr>
                  <a:tr h="426851">
                    <a:tc>
                      <a:txBody>
                        <a:bodyPr/>
                        <a:lstStyle/>
                        <a:p>
                          <a:r>
                            <a:rPr lang="en-US" sz="2200" dirty="0"/>
                            <a:t>STIRAP state preparation (upgrade from optical pumping)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4"/>
                          <a:stretch>
                            <a:fillRect l="-287391" t="-312857" r="-435" b="-232857"/>
                          </a:stretch>
                        </a:blipFill>
                      </a:tcPr>
                    </a:tc>
                    <a:extLst>
                      <a:ext uri="{0D108BD9-81ED-4DB2-BD59-A6C34878D82A}">
                        <a16:rowId xmlns:a16="http://schemas.microsoft.com/office/drawing/2014/main" val="10003"/>
                      </a:ext>
                    </a:extLst>
                  </a:tr>
                  <a:tr h="442096">
                    <a:tc>
                      <a:txBody>
                        <a:bodyPr/>
                        <a:lstStyle/>
                        <a:p>
                          <a:r>
                            <a:rPr lang="en-US" sz="2200" dirty="0"/>
                            <a:t>Higher quantum efficiency of PMTs at 512 nm detection wavelength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4"/>
                          <a:stretch>
                            <a:fillRect l="-287391" t="-395890" r="-435" b="-123288"/>
                          </a:stretch>
                        </a:blipFill>
                      </a:tcPr>
                    </a:tc>
                    <a:extLst>
                      <a:ext uri="{0D108BD9-81ED-4DB2-BD59-A6C34878D82A}">
                        <a16:rowId xmlns:a16="http://schemas.microsoft.com/office/drawing/2014/main" val="10004"/>
                      </a:ext>
                    </a:extLst>
                  </a:tr>
                  <a:tr h="426720">
                    <a:tc>
                      <a:txBody>
                        <a:bodyPr/>
                        <a:lstStyle/>
                        <a:p>
                          <a:r>
                            <a:rPr lang="en-US" sz="2200" b="1" dirty="0"/>
                            <a:t>Total demonstrated statistical improvement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2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4"/>
                          <a:stretch>
                            <a:fillRect l="-287391" t="-517143" r="-435" b="-28571"/>
                          </a:stretch>
                        </a:blipFill>
                      </a:tcPr>
                    </a:tc>
                    <a:extLst>
                      <a:ext uri="{0D108BD9-81ED-4DB2-BD59-A6C34878D82A}">
                        <a16:rowId xmlns:a16="http://schemas.microsoft.com/office/drawing/2014/main" val="10005"/>
                      </a:ext>
                    </a:extLst>
                  </a:tr>
                </a:tbl>
              </a:graphicData>
            </a:graphic>
          </p:graphicFrame>
        </mc:Fallback>
      </mc:AlternateContent>
      <mc:AlternateContent xmlns:mc="http://schemas.openxmlformats.org/markup-compatibility/2006" xmlns:a14="http://schemas.microsoft.com/office/drawing/2010/main">
        <mc:Choice Requires="a14">
          <p:sp>
            <p:nvSpPr>
              <p:cNvPr id="133" name="TextBox 132"/>
              <p:cNvSpPr txBox="1"/>
              <p:nvPr/>
            </p:nvSpPr>
            <p:spPr>
              <a:xfrm>
                <a:off x="34246994" y="15513171"/>
                <a:ext cx="11372017" cy="3144259"/>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We discovered that this dependence arose from a misalignment in the angle between the initial spin state (prepared by STIRAP) and the cleanup laser polarization. The cleanup laser was not perfectly attenuating the component of the spin perpendicular to its polarization, resulting in a shift in </a:t>
                </a: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𝜔</m:t>
                        </m:r>
                      </m:e>
                      <m:sup>
                        <m:acc>
                          <m:accPr>
                            <m:chr m:val="̃"/>
                            <m:ctrlPr>
                              <a:rPr lang="en-US" sz="2000" i="1">
                                <a:latin typeface="Cambria Math" panose="02040503050406030204" pitchFamily="18" charset="0"/>
                                <a:ea typeface="Adobe Kaiti Std R" panose="02020400000000000000" pitchFamily="18" charset="-128"/>
                              </a:rPr>
                            </m:ctrlPr>
                          </m:accPr>
                          <m:e>
                            <m:r>
                              <a:rPr lang="en-US" sz="2000" i="1">
                                <a:latin typeface="Cambria Math" panose="02040503050406030204" pitchFamily="18" charset="0"/>
                                <a:ea typeface="Adobe Kaiti Std R" panose="02020400000000000000" pitchFamily="18" charset="-128"/>
                              </a:rPr>
                              <m:t>𝑁</m:t>
                            </m:r>
                          </m:e>
                        </m:acc>
                        <m:acc>
                          <m:accPr>
                            <m:chr m:val="̃"/>
                            <m:ctrlPr>
                              <a:rPr lang="en-US" sz="2000" i="1">
                                <a:latin typeface="Cambria Math" panose="02040503050406030204" pitchFamily="18" charset="0"/>
                                <a:ea typeface="Adobe Kaiti Std R" panose="02020400000000000000" pitchFamily="18" charset="-128"/>
                              </a:rPr>
                            </m:ctrlPr>
                          </m:accPr>
                          <m:e>
                            <m:r>
                              <a:rPr lang="en-US" sz="2000" i="1">
                                <a:latin typeface="Cambria Math" panose="02040503050406030204" pitchFamily="18" charset="0"/>
                                <a:ea typeface="Adobe Kaiti Std R" panose="02020400000000000000" pitchFamily="18" charset="-128"/>
                              </a:rPr>
                              <m:t>𝐸</m:t>
                            </m:r>
                          </m:e>
                        </m:acc>
                      </m:sup>
                    </m:sSup>
                  </m:oMath>
                </a14:m>
                <a:r>
                  <a:rPr lang="en-US" sz="2200" dirty="0">
                    <a:latin typeface="Adobe Kaiti Std R" panose="02020400000000000000" pitchFamily="18" charset="-128"/>
                    <a:ea typeface="Adobe Kaiti Std R" panose="02020400000000000000" pitchFamily="18" charset="-128"/>
                  </a:rPr>
                  <a:t> when </a:t>
                </a:r>
                <a14:m>
                  <m:oMath xmlns:m="http://schemas.openxmlformats.org/officeDocument/2006/math">
                    <m:sSup>
                      <m:sSupPr>
                        <m:ctrlPr>
                          <a:rPr lang="en-US" sz="2000" i="1">
                            <a:latin typeface="Cambria Math" panose="02040503050406030204" pitchFamily="18" charset="0"/>
                            <a:ea typeface="Adobe Kaiti Std R" panose="02020400000000000000" pitchFamily="18" charset="-128"/>
                          </a:rPr>
                        </m:ctrlPr>
                      </m:sSupPr>
                      <m:e>
                        <m:r>
                          <a:rPr lang="en-US" sz="2000" i="1">
                            <a:latin typeface="Cambria Math" panose="02040503050406030204" pitchFamily="18" charset="0"/>
                            <a:ea typeface="Adobe Kaiti Std R" panose="02020400000000000000" pitchFamily="18" charset="-128"/>
                          </a:rPr>
                          <m:t>𝑃</m:t>
                        </m:r>
                      </m:e>
                      <m:sup>
                        <m:acc>
                          <m:accPr>
                            <m:chr m:val="̃"/>
                            <m:ctrlPr>
                              <a:rPr lang="en-US" sz="2000" i="1">
                                <a:latin typeface="Cambria Math" panose="02040503050406030204" pitchFamily="18" charset="0"/>
                                <a:ea typeface="Adobe Kaiti Std R" panose="02020400000000000000" pitchFamily="18" charset="-128"/>
                              </a:rPr>
                            </m:ctrlPr>
                          </m:accPr>
                          <m:e>
                            <m:r>
                              <a:rPr lang="en-US" sz="2000" i="1">
                                <a:latin typeface="Cambria Math" panose="02040503050406030204" pitchFamily="18" charset="0"/>
                                <a:ea typeface="Adobe Kaiti Std R" panose="02020400000000000000" pitchFamily="18" charset="-128"/>
                              </a:rPr>
                              <m:t>𝑁</m:t>
                            </m:r>
                          </m:e>
                        </m:acc>
                        <m:acc>
                          <m:accPr>
                            <m:chr m:val="̃"/>
                            <m:ctrlPr>
                              <a:rPr lang="en-US" sz="2000" i="1">
                                <a:latin typeface="Cambria Math" panose="02040503050406030204" pitchFamily="18" charset="0"/>
                                <a:ea typeface="Adobe Kaiti Std R" panose="02020400000000000000" pitchFamily="18" charset="-128"/>
                              </a:rPr>
                            </m:ctrlPr>
                          </m:accPr>
                          <m:e>
                            <m:r>
                              <a:rPr lang="en-US" sz="2000" i="1">
                                <a:latin typeface="Cambria Math" panose="02040503050406030204" pitchFamily="18" charset="0"/>
                                <a:ea typeface="Adobe Kaiti Std R" panose="02020400000000000000" pitchFamily="18" charset="-128"/>
                              </a:rPr>
                              <m:t>𝐸</m:t>
                            </m:r>
                          </m:e>
                        </m:acc>
                      </m:sup>
                    </m:sSup>
                    <m:r>
                      <a:rPr lang="en-US" sz="2000" i="1">
                        <a:latin typeface="Cambria Math" panose="02040503050406030204" pitchFamily="18" charset="0"/>
                        <a:ea typeface="Adobe Kaiti Std R" panose="02020400000000000000" pitchFamily="18" charset="-128"/>
                      </a:rPr>
                      <m:t> </m:t>
                    </m:r>
                  </m:oMath>
                </a14:m>
                <a:r>
                  <a:rPr lang="en-US" sz="2200" dirty="0">
                    <a:latin typeface="Adobe Kaiti Std R" panose="02020400000000000000" pitchFamily="18" charset="-128"/>
                    <a:ea typeface="Adobe Kaiti Std R" panose="02020400000000000000" pitchFamily="18" charset="-128"/>
                  </a:rPr>
                  <a:t>is applied. </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With sufficient cleanup power and </a:t>
                </a:r>
                <a:r>
                  <a:rPr lang="en-US" sz="2200" b="1" dirty="0">
                    <a:latin typeface="Adobe Kaiti Std R" panose="02020400000000000000" pitchFamily="18" charset="-128"/>
                    <a:ea typeface="Adobe Kaiti Std R" panose="02020400000000000000" pitchFamily="18" charset="-128"/>
                  </a:rPr>
                  <a:t>tuning the global polarization angle</a:t>
                </a:r>
                <a:r>
                  <a:rPr lang="en-US" sz="2200" dirty="0">
                    <a:latin typeface="Adobe Kaiti Std R" panose="02020400000000000000" pitchFamily="18" charset="-128"/>
                    <a:ea typeface="Adobe Kaiti Std R" panose="02020400000000000000" pitchFamily="18" charset="-128"/>
                  </a:rPr>
                  <a:t> we are able to suppress the possible systematic error arising from this to below our anticipated ACME II sensitivity.</a:t>
                </a:r>
              </a:p>
              <a:p>
                <a:endParaRPr lang="en-US" sz="2200" dirty="0">
                  <a:latin typeface="Adobe Kaiti Std R" panose="02020400000000000000" pitchFamily="18" charset="-128"/>
                  <a:ea typeface="Adobe Kaiti Std R" panose="02020400000000000000" pitchFamily="18" charset="-128"/>
                </a:endParaRPr>
              </a:p>
            </p:txBody>
          </p:sp>
        </mc:Choice>
        <mc:Fallback xmlns="">
          <p:sp>
            <p:nvSpPr>
              <p:cNvPr id="133" name="TextBox 132"/>
              <p:cNvSpPr txBox="1">
                <a:spLocks noRot="1" noChangeAspect="1" noMove="1" noResize="1" noEditPoints="1" noAdjustHandles="1" noChangeArrowheads="1" noChangeShapeType="1" noTextEdit="1"/>
              </p:cNvSpPr>
              <p:nvPr/>
            </p:nvSpPr>
            <p:spPr>
              <a:xfrm>
                <a:off x="34246994" y="15513171"/>
                <a:ext cx="11372017" cy="3144259"/>
              </a:xfrm>
              <a:prstGeom prst="rect">
                <a:avLst/>
              </a:prstGeom>
              <a:blipFill>
                <a:blip r:embed="rId335"/>
                <a:stretch>
                  <a:fillRect l="-697" t="-1357" r="-1072"/>
                </a:stretch>
              </a:blipFill>
            </p:spPr>
            <p:txBody>
              <a:bodyPr/>
              <a:lstStyle/>
              <a:p>
                <a:r>
                  <a:rPr lang="en-US">
                    <a:noFill/>
                  </a:rPr>
                  <a:t> </a:t>
                </a:r>
              </a:p>
            </p:txBody>
          </p:sp>
        </mc:Fallback>
      </mc:AlternateContent>
      <p:grpSp>
        <p:nvGrpSpPr>
          <p:cNvPr id="23" name="Group 22"/>
          <p:cNvGrpSpPr/>
          <p:nvPr/>
        </p:nvGrpSpPr>
        <p:grpSpPr>
          <a:xfrm>
            <a:off x="6581771" y="22468490"/>
            <a:ext cx="2811767" cy="3238959"/>
            <a:chOff x="6853565" y="22415498"/>
            <a:chExt cx="2811767" cy="3238959"/>
          </a:xfrm>
        </p:grpSpPr>
        <p:pic>
          <p:nvPicPr>
            <p:cNvPr id="3" name="Picture 2 2"/>
            <p:cNvPicPr>
              <a:picLocks noChangeAspect="1"/>
            </p:cNvPicPr>
            <p:nvPr/>
          </p:nvPicPr>
          <p:blipFill>
            <a:blip r:embed="rId336"/>
            <a:stretch>
              <a:fillRect/>
            </a:stretch>
          </p:blipFill>
          <p:spPr>
            <a:xfrm>
              <a:off x="6853565" y="22415498"/>
              <a:ext cx="2811767" cy="2811767"/>
            </a:xfrm>
            <a:prstGeom prst="rect">
              <a:avLst/>
            </a:prstGeom>
          </p:spPr>
        </p:pic>
        <p:sp>
          <p:nvSpPr>
            <p:cNvPr id="8" name="TextBox 7"/>
            <p:cNvSpPr txBox="1"/>
            <p:nvPr/>
          </p:nvSpPr>
          <p:spPr>
            <a:xfrm>
              <a:off x="7904650" y="25223570"/>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1</a:t>
              </a:r>
            </a:p>
          </p:txBody>
        </p:sp>
      </p:grpSp>
      <p:grpSp>
        <p:nvGrpSpPr>
          <p:cNvPr id="24" name="Group 23"/>
          <p:cNvGrpSpPr/>
          <p:nvPr/>
        </p:nvGrpSpPr>
        <p:grpSpPr>
          <a:xfrm>
            <a:off x="9872680" y="22583908"/>
            <a:ext cx="2797131" cy="3032842"/>
            <a:chOff x="9986453" y="22507273"/>
            <a:chExt cx="2797131" cy="3032842"/>
          </a:xfrm>
        </p:grpSpPr>
        <p:pic>
          <p:nvPicPr>
            <p:cNvPr id="5" name="Picture 4"/>
            <p:cNvPicPr>
              <a:picLocks noChangeAspect="1"/>
            </p:cNvPicPr>
            <p:nvPr/>
          </p:nvPicPr>
          <p:blipFill>
            <a:blip r:embed="rId337"/>
            <a:stretch>
              <a:fillRect/>
            </a:stretch>
          </p:blipFill>
          <p:spPr>
            <a:xfrm>
              <a:off x="9986453" y="22507273"/>
              <a:ext cx="2797131" cy="2701339"/>
            </a:xfrm>
            <a:prstGeom prst="rect">
              <a:avLst/>
            </a:prstGeom>
          </p:spPr>
        </p:pic>
        <p:sp>
          <p:nvSpPr>
            <p:cNvPr id="140" name="TextBox 139"/>
            <p:cNvSpPr txBox="1"/>
            <p:nvPr/>
          </p:nvSpPr>
          <p:spPr>
            <a:xfrm>
              <a:off x="11085580" y="25109228"/>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2</a:t>
              </a:r>
            </a:p>
          </p:txBody>
        </p:sp>
      </p:grpSp>
      <p:sp>
        <p:nvSpPr>
          <p:cNvPr id="9" name="TextBox 8"/>
          <p:cNvSpPr txBox="1"/>
          <p:nvPr/>
        </p:nvSpPr>
        <p:spPr>
          <a:xfrm>
            <a:off x="5359626" y="27042708"/>
            <a:ext cx="3572924"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STIRAP Level Structure</a:t>
            </a:r>
          </a:p>
        </p:txBody>
      </p:sp>
      <p:sp>
        <p:nvSpPr>
          <p:cNvPr id="10" name="TextBox 9"/>
          <p:cNvSpPr txBox="1"/>
          <p:nvPr/>
        </p:nvSpPr>
        <p:spPr>
          <a:xfrm>
            <a:off x="9662153" y="27064211"/>
            <a:ext cx="3705115"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Cleanup Level Structure</a:t>
            </a:r>
          </a:p>
        </p:txBody>
      </p:sp>
      <p:pic>
        <p:nvPicPr>
          <p:cNvPr id="18" name="Picture 17"/>
          <p:cNvPicPr>
            <a:picLocks noChangeAspect="1"/>
          </p:cNvPicPr>
          <p:nvPr/>
        </p:nvPicPr>
        <p:blipFill>
          <a:blip r:embed="rId338">
            <a:extLst>
              <a:ext uri="{28A0092B-C50C-407E-A947-70E740481C1C}">
                <a14:useLocalDpi xmlns:a14="http://schemas.microsoft.com/office/drawing/2010/main" val="0"/>
              </a:ext>
            </a:extLst>
          </a:blip>
          <a:stretch>
            <a:fillRect/>
          </a:stretch>
        </p:blipFill>
        <p:spPr>
          <a:xfrm>
            <a:off x="33922824" y="11496388"/>
            <a:ext cx="5661068" cy="3903130"/>
          </a:xfrm>
          <a:prstGeom prst="rect">
            <a:avLst/>
          </a:prstGeom>
        </p:spPr>
      </p:pic>
      <p:sp>
        <p:nvSpPr>
          <p:cNvPr id="147" name="Rectangle 146"/>
          <p:cNvSpPr/>
          <p:nvPr/>
        </p:nvSpPr>
        <p:spPr>
          <a:xfrm>
            <a:off x="26484263" y="31557416"/>
            <a:ext cx="1085850" cy="50264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42" name="Group 41"/>
          <p:cNvGrpSpPr/>
          <p:nvPr/>
        </p:nvGrpSpPr>
        <p:grpSpPr>
          <a:xfrm>
            <a:off x="22323071" y="25671938"/>
            <a:ext cx="10523000" cy="5442277"/>
            <a:chOff x="22323071" y="25671938"/>
            <a:chExt cx="10523000" cy="5442277"/>
          </a:xfrm>
        </p:grpSpPr>
        <p:pic>
          <p:nvPicPr>
            <p:cNvPr id="16" name="Picture 15"/>
            <p:cNvPicPr>
              <a:picLocks noChangeAspect="1"/>
            </p:cNvPicPr>
            <p:nvPr/>
          </p:nvPicPr>
          <p:blipFill>
            <a:blip r:embed="rId339">
              <a:extLst>
                <a:ext uri="{28A0092B-C50C-407E-A947-70E740481C1C}">
                  <a14:useLocalDpi xmlns:a14="http://schemas.microsoft.com/office/drawing/2010/main" val="0"/>
                </a:ext>
              </a:extLst>
            </a:blip>
            <a:stretch>
              <a:fillRect/>
            </a:stretch>
          </p:blipFill>
          <p:spPr>
            <a:xfrm>
              <a:off x="22351716" y="25671938"/>
              <a:ext cx="10494355" cy="5442277"/>
            </a:xfrm>
            <a:prstGeom prst="rect">
              <a:avLst/>
            </a:prstGeom>
          </p:spPr>
        </p:pic>
        <p:sp>
          <p:nvSpPr>
            <p:cNvPr id="39" name="TextBox 38"/>
            <p:cNvSpPr txBox="1"/>
            <p:nvPr/>
          </p:nvSpPr>
          <p:spPr>
            <a:xfrm>
              <a:off x="22323071" y="25950214"/>
              <a:ext cx="2985113" cy="523220"/>
            </a:xfrm>
            <a:prstGeom prst="rect">
              <a:avLst/>
            </a:prstGeom>
            <a:noFill/>
          </p:spPr>
          <p:txBody>
            <a:bodyPr wrap="none" rtlCol="0">
              <a:spAutoFit/>
            </a:bodyPr>
            <a:lstStyle/>
            <a:p>
              <a:r>
                <a:rPr lang="en-US" sz="2800" dirty="0">
                  <a:latin typeface="Adobe Kaiti Std R" panose="02020400000000000000" pitchFamily="18" charset="-128"/>
                  <a:ea typeface="Adobe Kaiti Std R" panose="02020400000000000000" pitchFamily="18" charset="-128"/>
                </a:rPr>
                <a:t>Parameter switch</a:t>
              </a:r>
            </a:p>
          </p:txBody>
        </p:sp>
      </p:grpSp>
      <p:grpSp>
        <p:nvGrpSpPr>
          <p:cNvPr id="1272" name="Group 1271"/>
          <p:cNvGrpSpPr>
            <a:grpSpLocks noChangeAspect="1"/>
          </p:cNvGrpSpPr>
          <p:nvPr>
            <p:custDataLst>
              <p:tags r:id="rId5"/>
            </p:custDataLst>
          </p:nvPr>
        </p:nvGrpSpPr>
        <p:grpSpPr>
          <a:xfrm>
            <a:off x="43848338" y="12065000"/>
            <a:ext cx="1828800" cy="266701"/>
            <a:chOff x="43848338" y="12065000"/>
            <a:chExt cx="1828800" cy="266701"/>
          </a:xfrm>
        </p:grpSpPr>
        <p:sp>
          <p:nvSpPr>
            <p:cNvPr id="1256" name="Freeform 332"/>
            <p:cNvSpPr>
              <a:spLocks noEditPoints="1"/>
            </p:cNvSpPr>
            <p:nvPr>
              <p:custDataLst>
                <p:tags r:id="rId163"/>
              </p:custDataLst>
            </p:nvPr>
          </p:nvSpPr>
          <p:spPr bwMode="auto">
            <a:xfrm>
              <a:off x="43848338" y="12184063"/>
              <a:ext cx="93663" cy="96838"/>
            </a:xfrm>
            <a:custGeom>
              <a:avLst/>
              <a:gdLst>
                <a:gd name="T0" fmla="*/ 166 w 228"/>
                <a:gd name="T1" fmla="*/ 32 h 226"/>
                <a:gd name="T2" fmla="*/ 120 w 228"/>
                <a:gd name="T3" fmla="*/ 0 h 226"/>
                <a:gd name="T4" fmla="*/ 0 w 228"/>
                <a:gd name="T5" fmla="*/ 146 h 226"/>
                <a:gd name="T6" fmla="*/ 66 w 228"/>
                <a:gd name="T7" fmla="*/ 226 h 226"/>
                <a:gd name="T8" fmla="*/ 131 w 228"/>
                <a:gd name="T9" fmla="*/ 189 h 226"/>
                <a:gd name="T10" fmla="*/ 176 w 228"/>
                <a:gd name="T11" fmla="*/ 226 h 226"/>
                <a:gd name="T12" fmla="*/ 213 w 228"/>
                <a:gd name="T13" fmla="*/ 199 h 226"/>
                <a:gd name="T14" fmla="*/ 228 w 228"/>
                <a:gd name="T15" fmla="*/ 149 h 226"/>
                <a:gd name="T16" fmla="*/ 222 w 228"/>
                <a:gd name="T17" fmla="*/ 144 h 226"/>
                <a:gd name="T18" fmla="*/ 215 w 228"/>
                <a:gd name="T19" fmla="*/ 153 h 226"/>
                <a:gd name="T20" fmla="*/ 177 w 228"/>
                <a:gd name="T21" fmla="*/ 215 h 226"/>
                <a:gd name="T22" fmla="*/ 162 w 228"/>
                <a:gd name="T23" fmla="*/ 192 h 226"/>
                <a:gd name="T24" fmla="*/ 169 w 228"/>
                <a:gd name="T25" fmla="*/ 155 h 226"/>
                <a:gd name="T26" fmla="*/ 180 w 228"/>
                <a:gd name="T27" fmla="*/ 111 h 226"/>
                <a:gd name="T28" fmla="*/ 198 w 228"/>
                <a:gd name="T29" fmla="*/ 41 h 226"/>
                <a:gd name="T30" fmla="*/ 201 w 228"/>
                <a:gd name="T31" fmla="*/ 24 h 226"/>
                <a:gd name="T32" fmla="*/ 187 w 228"/>
                <a:gd name="T33" fmla="*/ 10 h 226"/>
                <a:gd name="T34" fmla="*/ 166 w 228"/>
                <a:gd name="T35" fmla="*/ 32 h 226"/>
                <a:gd name="T36" fmla="*/ 134 w 228"/>
                <a:gd name="T37" fmla="*/ 161 h 226"/>
                <a:gd name="T38" fmla="*/ 124 w 228"/>
                <a:gd name="T39" fmla="*/ 180 h 226"/>
                <a:gd name="T40" fmla="*/ 67 w 228"/>
                <a:gd name="T41" fmla="*/ 215 h 226"/>
                <a:gd name="T42" fmla="*/ 35 w 228"/>
                <a:gd name="T43" fmla="*/ 168 h 226"/>
                <a:gd name="T44" fmla="*/ 63 w 228"/>
                <a:gd name="T45" fmla="*/ 59 h 226"/>
                <a:gd name="T46" fmla="*/ 121 w 228"/>
                <a:gd name="T47" fmla="*/ 11 h 226"/>
                <a:gd name="T48" fmla="*/ 160 w 228"/>
                <a:gd name="T49" fmla="*/ 55 h 226"/>
                <a:gd name="T50" fmla="*/ 158 w 228"/>
                <a:gd name="T51" fmla="*/ 64 h 226"/>
                <a:gd name="T52" fmla="*/ 134 w 228"/>
                <a:gd name="T53" fmla="*/ 16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6">
                  <a:moveTo>
                    <a:pt x="166" y="32"/>
                  </a:moveTo>
                  <a:cubicBezTo>
                    <a:pt x="157" y="14"/>
                    <a:pt x="142" y="0"/>
                    <a:pt x="120" y="0"/>
                  </a:cubicBezTo>
                  <a:cubicBezTo>
                    <a:pt x="62" y="0"/>
                    <a:pt x="0" y="74"/>
                    <a:pt x="0" y="146"/>
                  </a:cubicBezTo>
                  <a:cubicBezTo>
                    <a:pt x="0" y="193"/>
                    <a:pt x="27" y="226"/>
                    <a:pt x="66" y="226"/>
                  </a:cubicBezTo>
                  <a:cubicBezTo>
                    <a:pt x="76" y="226"/>
                    <a:pt x="101" y="224"/>
                    <a:pt x="131" y="189"/>
                  </a:cubicBezTo>
                  <a:cubicBezTo>
                    <a:pt x="135" y="210"/>
                    <a:pt x="152" y="226"/>
                    <a:pt x="176" y="226"/>
                  </a:cubicBezTo>
                  <a:cubicBezTo>
                    <a:pt x="194" y="226"/>
                    <a:pt x="205" y="215"/>
                    <a:pt x="213" y="199"/>
                  </a:cubicBezTo>
                  <a:cubicBezTo>
                    <a:pt x="222" y="181"/>
                    <a:pt x="228" y="150"/>
                    <a:pt x="228" y="149"/>
                  </a:cubicBezTo>
                  <a:cubicBezTo>
                    <a:pt x="228" y="144"/>
                    <a:pt x="224" y="144"/>
                    <a:pt x="222" y="144"/>
                  </a:cubicBezTo>
                  <a:cubicBezTo>
                    <a:pt x="217" y="144"/>
                    <a:pt x="217" y="146"/>
                    <a:pt x="215" y="153"/>
                  </a:cubicBezTo>
                  <a:cubicBezTo>
                    <a:pt x="207" y="186"/>
                    <a:pt x="198" y="215"/>
                    <a:pt x="177" y="215"/>
                  </a:cubicBezTo>
                  <a:cubicBezTo>
                    <a:pt x="164" y="215"/>
                    <a:pt x="162" y="202"/>
                    <a:pt x="162" y="192"/>
                  </a:cubicBezTo>
                  <a:cubicBezTo>
                    <a:pt x="162" y="181"/>
                    <a:pt x="163" y="177"/>
                    <a:pt x="169" y="155"/>
                  </a:cubicBezTo>
                  <a:cubicBezTo>
                    <a:pt x="174" y="134"/>
                    <a:pt x="175" y="129"/>
                    <a:pt x="180" y="111"/>
                  </a:cubicBezTo>
                  <a:lnTo>
                    <a:pt x="198" y="41"/>
                  </a:lnTo>
                  <a:cubicBezTo>
                    <a:pt x="201" y="27"/>
                    <a:pt x="201" y="26"/>
                    <a:pt x="201" y="24"/>
                  </a:cubicBezTo>
                  <a:cubicBezTo>
                    <a:pt x="201" y="15"/>
                    <a:pt x="195" y="10"/>
                    <a:pt x="187" y="10"/>
                  </a:cubicBezTo>
                  <a:cubicBezTo>
                    <a:pt x="175" y="10"/>
                    <a:pt x="167" y="21"/>
                    <a:pt x="166" y="32"/>
                  </a:cubicBezTo>
                  <a:close/>
                  <a:moveTo>
                    <a:pt x="134" y="161"/>
                  </a:moveTo>
                  <a:cubicBezTo>
                    <a:pt x="131" y="170"/>
                    <a:pt x="131" y="171"/>
                    <a:pt x="124" y="180"/>
                  </a:cubicBezTo>
                  <a:cubicBezTo>
                    <a:pt x="102" y="207"/>
                    <a:pt x="81" y="215"/>
                    <a:pt x="67" y="215"/>
                  </a:cubicBezTo>
                  <a:cubicBezTo>
                    <a:pt x="42" y="215"/>
                    <a:pt x="35" y="188"/>
                    <a:pt x="35" y="168"/>
                  </a:cubicBezTo>
                  <a:cubicBezTo>
                    <a:pt x="35" y="143"/>
                    <a:pt x="51" y="82"/>
                    <a:pt x="63" y="59"/>
                  </a:cubicBezTo>
                  <a:cubicBezTo>
                    <a:pt x="78" y="30"/>
                    <a:pt x="101" y="11"/>
                    <a:pt x="121" y="11"/>
                  </a:cubicBezTo>
                  <a:cubicBezTo>
                    <a:pt x="153" y="11"/>
                    <a:pt x="160" y="52"/>
                    <a:pt x="160" y="55"/>
                  </a:cubicBezTo>
                  <a:cubicBezTo>
                    <a:pt x="160" y="58"/>
                    <a:pt x="159" y="61"/>
                    <a:pt x="158" y="64"/>
                  </a:cubicBezTo>
                  <a:lnTo>
                    <a:pt x="134" y="16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7" name="Freeform 333"/>
            <p:cNvSpPr>
              <a:spLocks/>
            </p:cNvSpPr>
            <p:nvPr>
              <p:custDataLst>
                <p:tags r:id="rId164"/>
              </p:custDataLst>
            </p:nvPr>
          </p:nvSpPr>
          <p:spPr bwMode="auto">
            <a:xfrm>
              <a:off x="43959463" y="12218988"/>
              <a:ext cx="104775" cy="107950"/>
            </a:xfrm>
            <a:custGeom>
              <a:avLst/>
              <a:gdLst>
                <a:gd name="T0" fmla="*/ 137 w 256"/>
                <a:gd name="T1" fmla="*/ 137 h 257"/>
                <a:gd name="T2" fmla="*/ 243 w 256"/>
                <a:gd name="T3" fmla="*/ 137 h 257"/>
                <a:gd name="T4" fmla="*/ 256 w 256"/>
                <a:gd name="T5" fmla="*/ 128 h 257"/>
                <a:gd name="T6" fmla="*/ 243 w 256"/>
                <a:gd name="T7" fmla="*/ 120 h 257"/>
                <a:gd name="T8" fmla="*/ 137 w 256"/>
                <a:gd name="T9" fmla="*/ 120 h 257"/>
                <a:gd name="T10" fmla="*/ 137 w 256"/>
                <a:gd name="T11" fmla="*/ 13 h 257"/>
                <a:gd name="T12" fmla="*/ 128 w 256"/>
                <a:gd name="T13" fmla="*/ 0 h 257"/>
                <a:gd name="T14" fmla="*/ 120 w 256"/>
                <a:gd name="T15" fmla="*/ 13 h 257"/>
                <a:gd name="T16" fmla="*/ 120 w 256"/>
                <a:gd name="T17" fmla="*/ 120 h 257"/>
                <a:gd name="T18" fmla="*/ 13 w 256"/>
                <a:gd name="T19" fmla="*/ 120 h 257"/>
                <a:gd name="T20" fmla="*/ 0 w 256"/>
                <a:gd name="T21" fmla="*/ 128 h 257"/>
                <a:gd name="T22" fmla="*/ 13 w 256"/>
                <a:gd name="T23" fmla="*/ 137 h 257"/>
                <a:gd name="T24" fmla="*/ 120 w 256"/>
                <a:gd name="T25" fmla="*/ 137 h 257"/>
                <a:gd name="T26" fmla="*/ 120 w 256"/>
                <a:gd name="T27" fmla="*/ 244 h 257"/>
                <a:gd name="T28" fmla="*/ 128 w 256"/>
                <a:gd name="T29" fmla="*/ 257 h 257"/>
                <a:gd name="T30" fmla="*/ 137 w 256"/>
                <a:gd name="T31" fmla="*/ 244 h 257"/>
                <a:gd name="T32" fmla="*/ 137 w 256"/>
                <a:gd name="T33" fmla="*/ 13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257">
                  <a:moveTo>
                    <a:pt x="137" y="137"/>
                  </a:moveTo>
                  <a:lnTo>
                    <a:pt x="243" y="137"/>
                  </a:lnTo>
                  <a:cubicBezTo>
                    <a:pt x="248" y="137"/>
                    <a:pt x="256" y="137"/>
                    <a:pt x="256" y="128"/>
                  </a:cubicBezTo>
                  <a:cubicBezTo>
                    <a:pt x="256" y="120"/>
                    <a:pt x="248" y="120"/>
                    <a:pt x="243" y="120"/>
                  </a:cubicBezTo>
                  <a:lnTo>
                    <a:pt x="137" y="120"/>
                  </a:lnTo>
                  <a:lnTo>
                    <a:pt x="137" y="13"/>
                  </a:lnTo>
                  <a:cubicBezTo>
                    <a:pt x="137" y="8"/>
                    <a:pt x="137" y="0"/>
                    <a:pt x="128" y="0"/>
                  </a:cubicBezTo>
                  <a:cubicBezTo>
                    <a:pt x="120" y="0"/>
                    <a:pt x="120" y="8"/>
                    <a:pt x="120" y="13"/>
                  </a:cubicBezTo>
                  <a:lnTo>
                    <a:pt x="120" y="120"/>
                  </a:lnTo>
                  <a:lnTo>
                    <a:pt x="13" y="120"/>
                  </a:lnTo>
                  <a:cubicBezTo>
                    <a:pt x="8" y="120"/>
                    <a:pt x="0" y="120"/>
                    <a:pt x="0" y="128"/>
                  </a:cubicBezTo>
                  <a:cubicBezTo>
                    <a:pt x="0" y="137"/>
                    <a:pt x="8" y="137"/>
                    <a:pt x="13" y="137"/>
                  </a:cubicBezTo>
                  <a:lnTo>
                    <a:pt x="120" y="137"/>
                  </a:lnTo>
                  <a:lnTo>
                    <a:pt x="120" y="244"/>
                  </a:lnTo>
                  <a:cubicBezTo>
                    <a:pt x="120" y="248"/>
                    <a:pt x="120" y="257"/>
                    <a:pt x="128" y="257"/>
                  </a:cubicBezTo>
                  <a:cubicBezTo>
                    <a:pt x="137" y="257"/>
                    <a:pt x="137" y="249"/>
                    <a:pt x="137" y="244"/>
                  </a:cubicBezTo>
                  <a:lnTo>
                    <a:pt x="137" y="13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Freeform 334"/>
            <p:cNvSpPr>
              <a:spLocks noEditPoints="1"/>
            </p:cNvSpPr>
            <p:nvPr>
              <p:custDataLst>
                <p:tags r:id="rId165"/>
              </p:custDataLst>
            </p:nvPr>
          </p:nvSpPr>
          <p:spPr bwMode="auto">
            <a:xfrm>
              <a:off x="44153138" y="12201525"/>
              <a:ext cx="136525" cy="47625"/>
            </a:xfrm>
            <a:custGeom>
              <a:avLst/>
              <a:gdLst>
                <a:gd name="T0" fmla="*/ 315 w 332"/>
                <a:gd name="T1" fmla="*/ 20 h 116"/>
                <a:gd name="T2" fmla="*/ 332 w 332"/>
                <a:gd name="T3" fmla="*/ 10 h 116"/>
                <a:gd name="T4" fmla="*/ 315 w 332"/>
                <a:gd name="T5" fmla="*/ 0 h 116"/>
                <a:gd name="T6" fmla="*/ 17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6 h 116"/>
                <a:gd name="T20" fmla="*/ 17 w 332"/>
                <a:gd name="T21" fmla="*/ 96 h 116"/>
                <a:gd name="T22" fmla="*/ 0 w 332"/>
                <a:gd name="T23" fmla="*/ 106 h 116"/>
                <a:gd name="T24" fmla="*/ 17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7" y="0"/>
                  </a:lnTo>
                  <a:cubicBezTo>
                    <a:pt x="10" y="0"/>
                    <a:pt x="0" y="0"/>
                    <a:pt x="0" y="10"/>
                  </a:cubicBezTo>
                  <a:cubicBezTo>
                    <a:pt x="0" y="20"/>
                    <a:pt x="10" y="20"/>
                    <a:pt x="17" y="20"/>
                  </a:cubicBezTo>
                  <a:lnTo>
                    <a:pt x="315" y="20"/>
                  </a:lnTo>
                  <a:close/>
                  <a:moveTo>
                    <a:pt x="315" y="116"/>
                  </a:moveTo>
                  <a:cubicBezTo>
                    <a:pt x="322" y="116"/>
                    <a:pt x="332" y="116"/>
                    <a:pt x="332" y="106"/>
                  </a:cubicBezTo>
                  <a:cubicBezTo>
                    <a:pt x="332" y="96"/>
                    <a:pt x="322" y="96"/>
                    <a:pt x="315" y="96"/>
                  </a:cubicBezTo>
                  <a:lnTo>
                    <a:pt x="17" y="96"/>
                  </a:lnTo>
                  <a:cubicBezTo>
                    <a:pt x="10" y="96"/>
                    <a:pt x="0" y="96"/>
                    <a:pt x="0" y="106"/>
                  </a:cubicBezTo>
                  <a:cubicBezTo>
                    <a:pt x="0" y="116"/>
                    <a:pt x="10" y="116"/>
                    <a:pt x="17" y="116"/>
                  </a:cubicBezTo>
                  <a:lnTo>
                    <a:pt x="315" y="11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9" name="Freeform 335"/>
            <p:cNvSpPr>
              <a:spLocks noEditPoints="1"/>
            </p:cNvSpPr>
            <p:nvPr>
              <p:custDataLst>
                <p:tags r:id="rId166"/>
              </p:custDataLst>
            </p:nvPr>
          </p:nvSpPr>
          <p:spPr bwMode="auto">
            <a:xfrm>
              <a:off x="44364276" y="12126913"/>
              <a:ext cx="141288" cy="150813"/>
            </a:xfrm>
            <a:custGeom>
              <a:avLst/>
              <a:gdLst>
                <a:gd name="T0" fmla="*/ 71 w 342"/>
                <a:gd name="T1" fmla="*/ 299 h 357"/>
                <a:gd name="T2" fmla="*/ 10 w 342"/>
                <a:gd name="T3" fmla="*/ 341 h 357"/>
                <a:gd name="T4" fmla="*/ 0 w 342"/>
                <a:gd name="T5" fmla="*/ 351 h 357"/>
                <a:gd name="T6" fmla="*/ 6 w 342"/>
                <a:gd name="T7" fmla="*/ 357 h 357"/>
                <a:gd name="T8" fmla="*/ 49 w 342"/>
                <a:gd name="T9" fmla="*/ 355 h 357"/>
                <a:gd name="T10" fmla="*/ 99 w 342"/>
                <a:gd name="T11" fmla="*/ 357 h 357"/>
                <a:gd name="T12" fmla="*/ 108 w 342"/>
                <a:gd name="T13" fmla="*/ 347 h 357"/>
                <a:gd name="T14" fmla="*/ 100 w 342"/>
                <a:gd name="T15" fmla="*/ 341 h 357"/>
                <a:gd name="T16" fmla="*/ 77 w 342"/>
                <a:gd name="T17" fmla="*/ 324 h 357"/>
                <a:gd name="T18" fmla="*/ 84 w 342"/>
                <a:gd name="T19" fmla="*/ 305 h 357"/>
                <a:gd name="T20" fmla="*/ 122 w 342"/>
                <a:gd name="T21" fmla="*/ 242 h 357"/>
                <a:gd name="T22" fmla="*/ 247 w 342"/>
                <a:gd name="T23" fmla="*/ 242 h 357"/>
                <a:gd name="T24" fmla="*/ 255 w 342"/>
                <a:gd name="T25" fmla="*/ 325 h 357"/>
                <a:gd name="T26" fmla="*/ 219 w 342"/>
                <a:gd name="T27" fmla="*/ 341 h 357"/>
                <a:gd name="T28" fmla="*/ 207 w 342"/>
                <a:gd name="T29" fmla="*/ 351 h 357"/>
                <a:gd name="T30" fmla="*/ 214 w 342"/>
                <a:gd name="T31" fmla="*/ 357 h 357"/>
                <a:gd name="T32" fmla="*/ 276 w 342"/>
                <a:gd name="T33" fmla="*/ 355 h 357"/>
                <a:gd name="T34" fmla="*/ 333 w 342"/>
                <a:gd name="T35" fmla="*/ 357 h 357"/>
                <a:gd name="T36" fmla="*/ 342 w 342"/>
                <a:gd name="T37" fmla="*/ 347 h 357"/>
                <a:gd name="T38" fmla="*/ 330 w 342"/>
                <a:gd name="T39" fmla="*/ 341 h 357"/>
                <a:gd name="T40" fmla="*/ 298 w 342"/>
                <a:gd name="T41" fmla="*/ 323 h 357"/>
                <a:gd name="T42" fmla="*/ 267 w 342"/>
                <a:gd name="T43" fmla="*/ 11 h 357"/>
                <a:gd name="T44" fmla="*/ 258 w 342"/>
                <a:gd name="T45" fmla="*/ 0 h 357"/>
                <a:gd name="T46" fmla="*/ 245 w 342"/>
                <a:gd name="T47" fmla="*/ 8 h 357"/>
                <a:gd name="T48" fmla="*/ 71 w 342"/>
                <a:gd name="T49" fmla="*/ 299 h 357"/>
                <a:gd name="T50" fmla="*/ 131 w 342"/>
                <a:gd name="T51" fmla="*/ 226 h 357"/>
                <a:gd name="T52" fmla="*/ 229 w 342"/>
                <a:gd name="T53" fmla="*/ 61 h 357"/>
                <a:gd name="T54" fmla="*/ 245 w 342"/>
                <a:gd name="T55" fmla="*/ 226 h 357"/>
                <a:gd name="T56" fmla="*/ 131 w 342"/>
                <a:gd name="T57" fmla="*/ 22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2" h="357">
                  <a:moveTo>
                    <a:pt x="71" y="299"/>
                  </a:moveTo>
                  <a:cubicBezTo>
                    <a:pt x="51" y="333"/>
                    <a:pt x="32" y="340"/>
                    <a:pt x="10" y="341"/>
                  </a:cubicBezTo>
                  <a:cubicBezTo>
                    <a:pt x="4" y="342"/>
                    <a:pt x="0" y="342"/>
                    <a:pt x="0" y="351"/>
                  </a:cubicBezTo>
                  <a:cubicBezTo>
                    <a:pt x="0" y="354"/>
                    <a:pt x="2" y="357"/>
                    <a:pt x="6" y="357"/>
                  </a:cubicBezTo>
                  <a:cubicBezTo>
                    <a:pt x="20" y="357"/>
                    <a:pt x="35" y="355"/>
                    <a:pt x="49" y="355"/>
                  </a:cubicBezTo>
                  <a:cubicBezTo>
                    <a:pt x="65" y="355"/>
                    <a:pt x="83" y="357"/>
                    <a:pt x="99" y="357"/>
                  </a:cubicBezTo>
                  <a:cubicBezTo>
                    <a:pt x="102" y="357"/>
                    <a:pt x="108" y="357"/>
                    <a:pt x="108" y="347"/>
                  </a:cubicBezTo>
                  <a:cubicBezTo>
                    <a:pt x="108" y="342"/>
                    <a:pt x="104" y="341"/>
                    <a:pt x="100" y="341"/>
                  </a:cubicBezTo>
                  <a:cubicBezTo>
                    <a:pt x="89" y="340"/>
                    <a:pt x="77" y="336"/>
                    <a:pt x="77" y="324"/>
                  </a:cubicBezTo>
                  <a:cubicBezTo>
                    <a:pt x="77" y="318"/>
                    <a:pt x="80" y="312"/>
                    <a:pt x="84" y="305"/>
                  </a:cubicBezTo>
                  <a:lnTo>
                    <a:pt x="122" y="242"/>
                  </a:lnTo>
                  <a:lnTo>
                    <a:pt x="247" y="242"/>
                  </a:lnTo>
                  <a:cubicBezTo>
                    <a:pt x="248" y="252"/>
                    <a:pt x="255" y="320"/>
                    <a:pt x="255" y="325"/>
                  </a:cubicBezTo>
                  <a:cubicBezTo>
                    <a:pt x="255" y="340"/>
                    <a:pt x="229" y="341"/>
                    <a:pt x="219" y="341"/>
                  </a:cubicBezTo>
                  <a:cubicBezTo>
                    <a:pt x="212" y="341"/>
                    <a:pt x="207" y="341"/>
                    <a:pt x="207" y="351"/>
                  </a:cubicBezTo>
                  <a:cubicBezTo>
                    <a:pt x="207" y="357"/>
                    <a:pt x="213" y="357"/>
                    <a:pt x="214" y="357"/>
                  </a:cubicBezTo>
                  <a:cubicBezTo>
                    <a:pt x="234" y="357"/>
                    <a:pt x="256" y="355"/>
                    <a:pt x="276" y="355"/>
                  </a:cubicBezTo>
                  <a:cubicBezTo>
                    <a:pt x="289" y="355"/>
                    <a:pt x="320" y="357"/>
                    <a:pt x="333" y="357"/>
                  </a:cubicBezTo>
                  <a:cubicBezTo>
                    <a:pt x="336" y="357"/>
                    <a:pt x="342" y="357"/>
                    <a:pt x="342" y="347"/>
                  </a:cubicBezTo>
                  <a:cubicBezTo>
                    <a:pt x="342" y="341"/>
                    <a:pt x="337" y="341"/>
                    <a:pt x="330" y="341"/>
                  </a:cubicBezTo>
                  <a:cubicBezTo>
                    <a:pt x="299" y="341"/>
                    <a:pt x="299" y="338"/>
                    <a:pt x="298" y="323"/>
                  </a:cubicBezTo>
                  <a:lnTo>
                    <a:pt x="267" y="11"/>
                  </a:lnTo>
                  <a:cubicBezTo>
                    <a:pt x="266" y="2"/>
                    <a:pt x="266" y="0"/>
                    <a:pt x="258" y="0"/>
                  </a:cubicBezTo>
                  <a:cubicBezTo>
                    <a:pt x="250" y="0"/>
                    <a:pt x="248" y="3"/>
                    <a:pt x="245" y="8"/>
                  </a:cubicBezTo>
                  <a:lnTo>
                    <a:pt x="71" y="299"/>
                  </a:lnTo>
                  <a:close/>
                  <a:moveTo>
                    <a:pt x="131" y="226"/>
                  </a:moveTo>
                  <a:lnTo>
                    <a:pt x="229" y="61"/>
                  </a:lnTo>
                  <a:lnTo>
                    <a:pt x="245" y="226"/>
                  </a:lnTo>
                  <a:lnTo>
                    <a:pt x="131" y="226"/>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0" name="Freeform 336"/>
            <p:cNvSpPr>
              <a:spLocks/>
            </p:cNvSpPr>
            <p:nvPr>
              <p:custDataLst>
                <p:tags r:id="rId167"/>
              </p:custDataLst>
            </p:nvPr>
          </p:nvSpPr>
          <p:spPr bwMode="auto">
            <a:xfrm>
              <a:off x="44530963" y="12120563"/>
              <a:ext cx="47625" cy="211138"/>
            </a:xfrm>
            <a:custGeom>
              <a:avLst/>
              <a:gdLst>
                <a:gd name="T0" fmla="*/ 116 w 116"/>
                <a:gd name="T1" fmla="*/ 494 h 499"/>
                <a:gd name="T2" fmla="*/ 108 w 116"/>
                <a:gd name="T3" fmla="*/ 483 h 499"/>
                <a:gd name="T4" fmla="*/ 29 w 116"/>
                <a:gd name="T5" fmla="*/ 249 h 499"/>
                <a:gd name="T6" fmla="*/ 110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8" y="483"/>
                  </a:cubicBezTo>
                  <a:cubicBezTo>
                    <a:pt x="45" y="420"/>
                    <a:pt x="29" y="325"/>
                    <a:pt x="29" y="249"/>
                  </a:cubicBezTo>
                  <a:cubicBezTo>
                    <a:pt x="29" y="162"/>
                    <a:pt x="48" y="75"/>
                    <a:pt x="110" y="13"/>
                  </a:cubicBezTo>
                  <a:cubicBezTo>
                    <a:pt x="116" y="7"/>
                    <a:pt x="116" y="6"/>
                    <a:pt x="116" y="5"/>
                  </a:cubicBezTo>
                  <a:cubicBezTo>
                    <a:pt x="116" y="1"/>
                    <a:pt x="114" y="0"/>
                    <a:pt x="111" y="0"/>
                  </a:cubicBezTo>
                  <a:cubicBezTo>
                    <a:pt x="106" y="0"/>
                    <a:pt x="61" y="33"/>
                    <a:pt x="32" y="97"/>
                  </a:cubicBezTo>
                  <a:cubicBezTo>
                    <a:pt x="6" y="152"/>
                    <a:pt x="0" y="207"/>
                    <a:pt x="0" y="249"/>
                  </a:cubicBezTo>
                  <a:cubicBezTo>
                    <a:pt x="0" y="288"/>
                    <a:pt x="6" y="348"/>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1" name="Freeform 337"/>
            <p:cNvSpPr>
              <a:spLocks noEditPoints="1"/>
            </p:cNvSpPr>
            <p:nvPr>
              <p:custDataLst>
                <p:tags r:id="rId168"/>
              </p:custDataLst>
            </p:nvPr>
          </p:nvSpPr>
          <p:spPr bwMode="auto">
            <a:xfrm>
              <a:off x="44599226" y="12133263"/>
              <a:ext cx="146050" cy="144463"/>
            </a:xfrm>
            <a:custGeom>
              <a:avLst/>
              <a:gdLst>
                <a:gd name="T0" fmla="*/ 131 w 356"/>
                <a:gd name="T1" fmla="*/ 183 h 341"/>
                <a:gd name="T2" fmla="*/ 216 w 356"/>
                <a:gd name="T3" fmla="*/ 183 h 341"/>
                <a:gd name="T4" fmla="*/ 356 w 356"/>
                <a:gd name="T5" fmla="*/ 75 h 341"/>
                <a:gd name="T6" fmla="*/ 257 w 356"/>
                <a:gd name="T7" fmla="*/ 0 h 341"/>
                <a:gd name="T8" fmla="*/ 96 w 356"/>
                <a:gd name="T9" fmla="*/ 0 h 341"/>
                <a:gd name="T10" fmla="*/ 81 w 356"/>
                <a:gd name="T11" fmla="*/ 9 h 341"/>
                <a:gd name="T12" fmla="*/ 95 w 356"/>
                <a:gd name="T13" fmla="*/ 15 h 341"/>
                <a:gd name="T14" fmla="*/ 117 w 356"/>
                <a:gd name="T15" fmla="*/ 16 h 341"/>
                <a:gd name="T16" fmla="*/ 128 w 356"/>
                <a:gd name="T17" fmla="*/ 24 h 341"/>
                <a:gd name="T18" fmla="*/ 126 w 356"/>
                <a:gd name="T19" fmla="*/ 34 h 341"/>
                <a:gd name="T20" fmla="*/ 59 w 356"/>
                <a:gd name="T21" fmla="*/ 302 h 341"/>
                <a:gd name="T22" fmla="*/ 14 w 356"/>
                <a:gd name="T23" fmla="*/ 325 h 341"/>
                <a:gd name="T24" fmla="*/ 0 w 356"/>
                <a:gd name="T25" fmla="*/ 335 h 341"/>
                <a:gd name="T26" fmla="*/ 7 w 356"/>
                <a:gd name="T27" fmla="*/ 341 h 341"/>
                <a:gd name="T28" fmla="*/ 70 w 356"/>
                <a:gd name="T29" fmla="*/ 339 h 341"/>
                <a:gd name="T30" fmla="*/ 102 w 356"/>
                <a:gd name="T31" fmla="*/ 340 h 341"/>
                <a:gd name="T32" fmla="*/ 135 w 356"/>
                <a:gd name="T33" fmla="*/ 341 h 341"/>
                <a:gd name="T34" fmla="*/ 145 w 356"/>
                <a:gd name="T35" fmla="*/ 331 h 341"/>
                <a:gd name="T36" fmla="*/ 131 w 356"/>
                <a:gd name="T37" fmla="*/ 325 h 341"/>
                <a:gd name="T38" fmla="*/ 98 w 356"/>
                <a:gd name="T39" fmla="*/ 316 h 341"/>
                <a:gd name="T40" fmla="*/ 100 w 356"/>
                <a:gd name="T41" fmla="*/ 308 h 341"/>
                <a:gd name="T42" fmla="*/ 131 w 356"/>
                <a:gd name="T43" fmla="*/ 183 h 341"/>
                <a:gd name="T44" fmla="*/ 167 w 356"/>
                <a:gd name="T45" fmla="*/ 34 h 341"/>
                <a:gd name="T46" fmla="*/ 194 w 356"/>
                <a:gd name="T47" fmla="*/ 15 h 341"/>
                <a:gd name="T48" fmla="*/ 241 w 356"/>
                <a:gd name="T49" fmla="*/ 15 h 341"/>
                <a:gd name="T50" fmla="*/ 309 w 356"/>
                <a:gd name="T51" fmla="*/ 63 h 341"/>
                <a:gd name="T52" fmla="*/ 280 w 356"/>
                <a:gd name="T53" fmla="*/ 144 h 341"/>
                <a:gd name="T54" fmla="*/ 203 w 356"/>
                <a:gd name="T55" fmla="*/ 170 h 341"/>
                <a:gd name="T56" fmla="*/ 133 w 356"/>
                <a:gd name="T57" fmla="*/ 170 h 341"/>
                <a:gd name="T58" fmla="*/ 167 w 356"/>
                <a:gd name="T59" fmla="*/ 3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6" h="341">
                  <a:moveTo>
                    <a:pt x="131" y="183"/>
                  </a:moveTo>
                  <a:lnTo>
                    <a:pt x="216" y="183"/>
                  </a:lnTo>
                  <a:cubicBezTo>
                    <a:pt x="286" y="183"/>
                    <a:pt x="356" y="131"/>
                    <a:pt x="356" y="75"/>
                  </a:cubicBezTo>
                  <a:cubicBezTo>
                    <a:pt x="356" y="37"/>
                    <a:pt x="323" y="0"/>
                    <a:pt x="257" y="0"/>
                  </a:cubicBezTo>
                  <a:lnTo>
                    <a:pt x="96" y="0"/>
                  </a:lnTo>
                  <a:cubicBezTo>
                    <a:pt x="86" y="0"/>
                    <a:pt x="81" y="0"/>
                    <a:pt x="81" y="9"/>
                  </a:cubicBezTo>
                  <a:cubicBezTo>
                    <a:pt x="81" y="15"/>
                    <a:pt x="85" y="15"/>
                    <a:pt x="95" y="15"/>
                  </a:cubicBezTo>
                  <a:cubicBezTo>
                    <a:pt x="102" y="15"/>
                    <a:pt x="111" y="16"/>
                    <a:pt x="117" y="16"/>
                  </a:cubicBezTo>
                  <a:cubicBezTo>
                    <a:pt x="125" y="17"/>
                    <a:pt x="128" y="19"/>
                    <a:pt x="128" y="24"/>
                  </a:cubicBezTo>
                  <a:cubicBezTo>
                    <a:pt x="128" y="26"/>
                    <a:pt x="127" y="28"/>
                    <a:pt x="126" y="34"/>
                  </a:cubicBezTo>
                  <a:lnTo>
                    <a:pt x="59" y="302"/>
                  </a:lnTo>
                  <a:cubicBezTo>
                    <a:pt x="54" y="321"/>
                    <a:pt x="53" y="325"/>
                    <a:pt x="14" y="325"/>
                  </a:cubicBezTo>
                  <a:cubicBezTo>
                    <a:pt x="5" y="325"/>
                    <a:pt x="0" y="325"/>
                    <a:pt x="0" y="335"/>
                  </a:cubicBezTo>
                  <a:cubicBezTo>
                    <a:pt x="0" y="341"/>
                    <a:pt x="6" y="341"/>
                    <a:pt x="7" y="341"/>
                  </a:cubicBezTo>
                  <a:cubicBezTo>
                    <a:pt x="21" y="341"/>
                    <a:pt x="56" y="339"/>
                    <a:pt x="70" y="339"/>
                  </a:cubicBezTo>
                  <a:cubicBezTo>
                    <a:pt x="81" y="339"/>
                    <a:pt x="92" y="340"/>
                    <a:pt x="102" y="340"/>
                  </a:cubicBezTo>
                  <a:cubicBezTo>
                    <a:pt x="113" y="340"/>
                    <a:pt x="124" y="341"/>
                    <a:pt x="135" y="341"/>
                  </a:cubicBezTo>
                  <a:cubicBezTo>
                    <a:pt x="138" y="341"/>
                    <a:pt x="145" y="341"/>
                    <a:pt x="145" y="331"/>
                  </a:cubicBezTo>
                  <a:cubicBezTo>
                    <a:pt x="145" y="325"/>
                    <a:pt x="140" y="325"/>
                    <a:pt x="131" y="325"/>
                  </a:cubicBezTo>
                  <a:cubicBezTo>
                    <a:pt x="112" y="325"/>
                    <a:pt x="98" y="325"/>
                    <a:pt x="98" y="316"/>
                  </a:cubicBezTo>
                  <a:cubicBezTo>
                    <a:pt x="98" y="313"/>
                    <a:pt x="99" y="311"/>
                    <a:pt x="100" y="308"/>
                  </a:cubicBezTo>
                  <a:lnTo>
                    <a:pt x="131" y="183"/>
                  </a:lnTo>
                  <a:close/>
                  <a:moveTo>
                    <a:pt x="167" y="34"/>
                  </a:moveTo>
                  <a:cubicBezTo>
                    <a:pt x="171" y="17"/>
                    <a:pt x="172" y="15"/>
                    <a:pt x="194" y="15"/>
                  </a:cubicBezTo>
                  <a:lnTo>
                    <a:pt x="241" y="15"/>
                  </a:lnTo>
                  <a:cubicBezTo>
                    <a:pt x="283" y="15"/>
                    <a:pt x="309" y="29"/>
                    <a:pt x="309" y="63"/>
                  </a:cubicBezTo>
                  <a:cubicBezTo>
                    <a:pt x="309" y="83"/>
                    <a:pt x="299" y="126"/>
                    <a:pt x="280" y="144"/>
                  </a:cubicBezTo>
                  <a:cubicBezTo>
                    <a:pt x="255" y="166"/>
                    <a:pt x="225" y="170"/>
                    <a:pt x="203" y="170"/>
                  </a:cubicBezTo>
                  <a:lnTo>
                    <a:pt x="133" y="170"/>
                  </a:lnTo>
                  <a:lnTo>
                    <a:pt x="167" y="3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2" name="Freeform 338"/>
            <p:cNvSpPr>
              <a:spLocks/>
            </p:cNvSpPr>
            <p:nvPr>
              <p:custDataLst>
                <p:tags r:id="rId169"/>
              </p:custDataLst>
            </p:nvPr>
          </p:nvSpPr>
          <p:spPr bwMode="auto">
            <a:xfrm>
              <a:off x="44756388" y="12136438"/>
              <a:ext cx="88900" cy="66675"/>
            </a:xfrm>
            <a:custGeom>
              <a:avLst/>
              <a:gdLst>
                <a:gd name="T0" fmla="*/ 26 w 213"/>
                <a:gd name="T1" fmla="*/ 132 h 157"/>
                <a:gd name="T2" fmla="*/ 23 w 213"/>
                <a:gd name="T3" fmla="*/ 146 h 157"/>
                <a:gd name="T4" fmla="*/ 34 w 213"/>
                <a:gd name="T5" fmla="*/ 157 h 157"/>
                <a:gd name="T6" fmla="*/ 48 w 213"/>
                <a:gd name="T7" fmla="*/ 150 h 157"/>
                <a:gd name="T8" fmla="*/ 54 w 213"/>
                <a:gd name="T9" fmla="*/ 128 h 157"/>
                <a:gd name="T10" fmla="*/ 62 w 213"/>
                <a:gd name="T11" fmla="*/ 97 h 157"/>
                <a:gd name="T12" fmla="*/ 68 w 213"/>
                <a:gd name="T13" fmla="*/ 73 h 157"/>
                <a:gd name="T14" fmla="*/ 83 w 213"/>
                <a:gd name="T15" fmla="*/ 42 h 157"/>
                <a:gd name="T16" fmla="*/ 135 w 213"/>
                <a:gd name="T17" fmla="*/ 10 h 157"/>
                <a:gd name="T18" fmla="*/ 155 w 213"/>
                <a:gd name="T19" fmla="*/ 34 h 157"/>
                <a:gd name="T20" fmla="*/ 135 w 213"/>
                <a:gd name="T21" fmla="*/ 109 h 157"/>
                <a:gd name="T22" fmla="*/ 130 w 213"/>
                <a:gd name="T23" fmla="*/ 127 h 157"/>
                <a:gd name="T24" fmla="*/ 163 w 213"/>
                <a:gd name="T25" fmla="*/ 157 h 157"/>
                <a:gd name="T26" fmla="*/ 213 w 213"/>
                <a:gd name="T27" fmla="*/ 104 h 157"/>
                <a:gd name="T28" fmla="*/ 207 w 213"/>
                <a:gd name="T29" fmla="*/ 99 h 157"/>
                <a:gd name="T30" fmla="*/ 201 w 213"/>
                <a:gd name="T31" fmla="*/ 105 h 157"/>
                <a:gd name="T32" fmla="*/ 164 w 213"/>
                <a:gd name="T33" fmla="*/ 148 h 157"/>
                <a:gd name="T34" fmla="*/ 155 w 213"/>
                <a:gd name="T35" fmla="*/ 135 h 157"/>
                <a:gd name="T36" fmla="*/ 163 w 213"/>
                <a:gd name="T37" fmla="*/ 107 h 157"/>
                <a:gd name="T38" fmla="*/ 182 w 213"/>
                <a:gd name="T39" fmla="*/ 40 h 157"/>
                <a:gd name="T40" fmla="*/ 136 w 213"/>
                <a:gd name="T41" fmla="*/ 0 h 157"/>
                <a:gd name="T42" fmla="*/ 77 w 213"/>
                <a:gd name="T43" fmla="*/ 32 h 157"/>
                <a:gd name="T44" fmla="*/ 40 w 213"/>
                <a:gd name="T45" fmla="*/ 0 h 157"/>
                <a:gd name="T46" fmla="*/ 13 w 213"/>
                <a:gd name="T47" fmla="*/ 19 h 157"/>
                <a:gd name="T48" fmla="*/ 0 w 213"/>
                <a:gd name="T49" fmla="*/ 53 h 157"/>
                <a:gd name="T50" fmla="*/ 6 w 213"/>
                <a:gd name="T51" fmla="*/ 58 h 157"/>
                <a:gd name="T52" fmla="*/ 14 w 213"/>
                <a:gd name="T53" fmla="*/ 47 h 157"/>
                <a:gd name="T54" fmla="*/ 39 w 213"/>
                <a:gd name="T55" fmla="*/ 10 h 157"/>
                <a:gd name="T56" fmla="*/ 51 w 213"/>
                <a:gd name="T57" fmla="*/ 27 h 157"/>
                <a:gd name="T58" fmla="*/ 45 w 213"/>
                <a:gd name="T59" fmla="*/ 56 h 157"/>
                <a:gd name="T60" fmla="*/ 37 w 213"/>
                <a:gd name="T61" fmla="*/ 87 h 157"/>
                <a:gd name="T62" fmla="*/ 26 w 213"/>
                <a:gd name="T63" fmla="*/ 13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 h="157">
                  <a:moveTo>
                    <a:pt x="26" y="132"/>
                  </a:moveTo>
                  <a:cubicBezTo>
                    <a:pt x="25" y="136"/>
                    <a:pt x="23" y="145"/>
                    <a:pt x="23" y="146"/>
                  </a:cubicBezTo>
                  <a:cubicBezTo>
                    <a:pt x="23" y="154"/>
                    <a:pt x="29" y="157"/>
                    <a:pt x="34" y="157"/>
                  </a:cubicBezTo>
                  <a:cubicBezTo>
                    <a:pt x="41" y="157"/>
                    <a:pt x="46" y="153"/>
                    <a:pt x="48" y="150"/>
                  </a:cubicBezTo>
                  <a:cubicBezTo>
                    <a:pt x="50" y="147"/>
                    <a:pt x="53" y="135"/>
                    <a:pt x="54" y="128"/>
                  </a:cubicBezTo>
                  <a:cubicBezTo>
                    <a:pt x="56" y="121"/>
                    <a:pt x="60" y="105"/>
                    <a:pt x="62" y="97"/>
                  </a:cubicBezTo>
                  <a:cubicBezTo>
                    <a:pt x="64" y="89"/>
                    <a:pt x="66" y="81"/>
                    <a:pt x="68" y="73"/>
                  </a:cubicBezTo>
                  <a:cubicBezTo>
                    <a:pt x="72" y="59"/>
                    <a:pt x="72" y="56"/>
                    <a:pt x="83" y="42"/>
                  </a:cubicBezTo>
                  <a:cubicBezTo>
                    <a:pt x="92" y="28"/>
                    <a:pt x="109" y="10"/>
                    <a:pt x="135" y="10"/>
                  </a:cubicBezTo>
                  <a:cubicBezTo>
                    <a:pt x="155" y="10"/>
                    <a:pt x="155" y="28"/>
                    <a:pt x="155" y="34"/>
                  </a:cubicBezTo>
                  <a:cubicBezTo>
                    <a:pt x="155" y="55"/>
                    <a:pt x="140" y="94"/>
                    <a:pt x="135" y="109"/>
                  </a:cubicBezTo>
                  <a:cubicBezTo>
                    <a:pt x="131" y="118"/>
                    <a:pt x="130" y="121"/>
                    <a:pt x="130" y="127"/>
                  </a:cubicBezTo>
                  <a:cubicBezTo>
                    <a:pt x="130" y="146"/>
                    <a:pt x="145" y="157"/>
                    <a:pt x="163" y="157"/>
                  </a:cubicBezTo>
                  <a:cubicBezTo>
                    <a:pt x="198" y="157"/>
                    <a:pt x="213" y="109"/>
                    <a:pt x="213" y="104"/>
                  </a:cubicBezTo>
                  <a:cubicBezTo>
                    <a:pt x="213" y="99"/>
                    <a:pt x="208" y="99"/>
                    <a:pt x="207" y="99"/>
                  </a:cubicBezTo>
                  <a:cubicBezTo>
                    <a:pt x="203" y="99"/>
                    <a:pt x="202" y="102"/>
                    <a:pt x="201" y="105"/>
                  </a:cubicBezTo>
                  <a:cubicBezTo>
                    <a:pt x="193" y="133"/>
                    <a:pt x="178" y="148"/>
                    <a:pt x="164" y="148"/>
                  </a:cubicBezTo>
                  <a:cubicBezTo>
                    <a:pt x="157" y="148"/>
                    <a:pt x="155" y="143"/>
                    <a:pt x="155" y="135"/>
                  </a:cubicBezTo>
                  <a:cubicBezTo>
                    <a:pt x="155" y="127"/>
                    <a:pt x="157" y="123"/>
                    <a:pt x="163" y="107"/>
                  </a:cubicBezTo>
                  <a:cubicBezTo>
                    <a:pt x="167" y="96"/>
                    <a:pt x="182" y="59"/>
                    <a:pt x="182" y="40"/>
                  </a:cubicBezTo>
                  <a:cubicBezTo>
                    <a:pt x="182" y="6"/>
                    <a:pt x="155" y="0"/>
                    <a:pt x="136" y="0"/>
                  </a:cubicBezTo>
                  <a:cubicBezTo>
                    <a:pt x="107" y="0"/>
                    <a:pt x="88" y="18"/>
                    <a:pt x="77" y="32"/>
                  </a:cubicBezTo>
                  <a:cubicBezTo>
                    <a:pt x="75" y="8"/>
                    <a:pt x="54" y="0"/>
                    <a:pt x="40" y="0"/>
                  </a:cubicBezTo>
                  <a:cubicBezTo>
                    <a:pt x="25" y="0"/>
                    <a:pt x="17" y="11"/>
                    <a:pt x="13" y="19"/>
                  </a:cubicBezTo>
                  <a:cubicBezTo>
                    <a:pt x="5" y="32"/>
                    <a:pt x="0" y="52"/>
                    <a:pt x="0" y="53"/>
                  </a:cubicBezTo>
                  <a:cubicBezTo>
                    <a:pt x="0" y="58"/>
                    <a:pt x="5" y="58"/>
                    <a:pt x="6" y="58"/>
                  </a:cubicBezTo>
                  <a:cubicBezTo>
                    <a:pt x="11" y="58"/>
                    <a:pt x="11" y="57"/>
                    <a:pt x="14" y="47"/>
                  </a:cubicBezTo>
                  <a:cubicBezTo>
                    <a:pt x="19" y="27"/>
                    <a:pt x="25" y="10"/>
                    <a:pt x="39" y="10"/>
                  </a:cubicBezTo>
                  <a:cubicBezTo>
                    <a:pt x="48" y="10"/>
                    <a:pt x="51" y="17"/>
                    <a:pt x="51" y="27"/>
                  </a:cubicBezTo>
                  <a:cubicBezTo>
                    <a:pt x="51" y="34"/>
                    <a:pt x="47" y="46"/>
                    <a:pt x="45" y="56"/>
                  </a:cubicBezTo>
                  <a:cubicBezTo>
                    <a:pt x="42" y="65"/>
                    <a:pt x="39" y="80"/>
                    <a:pt x="37" y="87"/>
                  </a:cubicBezTo>
                  <a:lnTo>
                    <a:pt x="26" y="13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3" name="Freeform 339"/>
            <p:cNvSpPr>
              <a:spLocks/>
            </p:cNvSpPr>
            <p:nvPr>
              <p:custDataLst>
                <p:tags r:id="rId170"/>
              </p:custDataLst>
            </p:nvPr>
          </p:nvSpPr>
          <p:spPr bwMode="auto">
            <a:xfrm>
              <a:off x="44857988" y="12136438"/>
              <a:ext cx="66675" cy="66675"/>
            </a:xfrm>
            <a:custGeom>
              <a:avLst/>
              <a:gdLst>
                <a:gd name="T0" fmla="*/ 66 w 163"/>
                <a:gd name="T1" fmla="*/ 83 h 157"/>
                <a:gd name="T2" fmla="*/ 75 w 163"/>
                <a:gd name="T3" fmla="*/ 48 h 157"/>
                <a:gd name="T4" fmla="*/ 97 w 163"/>
                <a:gd name="T5" fmla="*/ 20 h 157"/>
                <a:gd name="T6" fmla="*/ 125 w 163"/>
                <a:gd name="T7" fmla="*/ 10 h 157"/>
                <a:gd name="T8" fmla="*/ 144 w 163"/>
                <a:gd name="T9" fmla="*/ 15 h 157"/>
                <a:gd name="T10" fmla="*/ 129 w 163"/>
                <a:gd name="T11" fmla="*/ 34 h 157"/>
                <a:gd name="T12" fmla="*/ 143 w 163"/>
                <a:gd name="T13" fmla="*/ 47 h 157"/>
                <a:gd name="T14" fmla="*/ 163 w 163"/>
                <a:gd name="T15" fmla="*/ 25 h 157"/>
                <a:gd name="T16" fmla="*/ 126 w 163"/>
                <a:gd name="T17" fmla="*/ 0 h 157"/>
                <a:gd name="T18" fmla="*/ 76 w 163"/>
                <a:gd name="T19" fmla="*/ 25 h 157"/>
                <a:gd name="T20" fmla="*/ 40 w 163"/>
                <a:gd name="T21" fmla="*/ 0 h 157"/>
                <a:gd name="T22" fmla="*/ 13 w 163"/>
                <a:gd name="T23" fmla="*/ 18 h 157"/>
                <a:gd name="T24" fmla="*/ 0 w 163"/>
                <a:gd name="T25" fmla="*/ 53 h 157"/>
                <a:gd name="T26" fmla="*/ 6 w 163"/>
                <a:gd name="T27" fmla="*/ 58 h 157"/>
                <a:gd name="T28" fmla="*/ 14 w 163"/>
                <a:gd name="T29" fmla="*/ 47 h 157"/>
                <a:gd name="T30" fmla="*/ 39 w 163"/>
                <a:gd name="T31" fmla="*/ 10 h 157"/>
                <a:gd name="T32" fmla="*/ 51 w 163"/>
                <a:gd name="T33" fmla="*/ 27 h 157"/>
                <a:gd name="T34" fmla="*/ 45 w 163"/>
                <a:gd name="T35" fmla="*/ 56 h 157"/>
                <a:gd name="T36" fmla="*/ 38 w 163"/>
                <a:gd name="T37" fmla="*/ 87 h 157"/>
                <a:gd name="T38" fmla="*/ 27 w 163"/>
                <a:gd name="T39" fmla="*/ 132 h 157"/>
                <a:gd name="T40" fmla="*/ 23 w 163"/>
                <a:gd name="T41" fmla="*/ 146 h 157"/>
                <a:gd name="T42" fmla="*/ 35 w 163"/>
                <a:gd name="T43" fmla="*/ 157 h 157"/>
                <a:gd name="T44" fmla="*/ 50 w 163"/>
                <a:gd name="T45" fmla="*/ 147 h 157"/>
                <a:gd name="T46" fmla="*/ 57 w 163"/>
                <a:gd name="T47" fmla="*/ 121 h 157"/>
                <a:gd name="T48" fmla="*/ 66 w 163"/>
                <a:gd name="T49" fmla="*/ 8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57">
                  <a:moveTo>
                    <a:pt x="66" y="83"/>
                  </a:moveTo>
                  <a:cubicBezTo>
                    <a:pt x="66" y="81"/>
                    <a:pt x="74" y="50"/>
                    <a:pt x="75" y="48"/>
                  </a:cubicBezTo>
                  <a:cubicBezTo>
                    <a:pt x="76" y="45"/>
                    <a:pt x="86" y="28"/>
                    <a:pt x="97" y="20"/>
                  </a:cubicBezTo>
                  <a:cubicBezTo>
                    <a:pt x="101" y="17"/>
                    <a:pt x="110" y="10"/>
                    <a:pt x="125" y="10"/>
                  </a:cubicBezTo>
                  <a:cubicBezTo>
                    <a:pt x="129" y="10"/>
                    <a:pt x="137" y="10"/>
                    <a:pt x="144" y="15"/>
                  </a:cubicBezTo>
                  <a:cubicBezTo>
                    <a:pt x="133" y="18"/>
                    <a:pt x="129" y="28"/>
                    <a:pt x="129" y="34"/>
                  </a:cubicBezTo>
                  <a:cubicBezTo>
                    <a:pt x="129" y="42"/>
                    <a:pt x="135" y="47"/>
                    <a:pt x="143" y="47"/>
                  </a:cubicBezTo>
                  <a:cubicBezTo>
                    <a:pt x="151" y="47"/>
                    <a:pt x="163" y="40"/>
                    <a:pt x="163" y="25"/>
                  </a:cubicBezTo>
                  <a:cubicBezTo>
                    <a:pt x="163" y="7"/>
                    <a:pt x="143" y="0"/>
                    <a:pt x="126" y="0"/>
                  </a:cubicBezTo>
                  <a:cubicBezTo>
                    <a:pt x="107" y="0"/>
                    <a:pt x="92" y="7"/>
                    <a:pt x="76" y="25"/>
                  </a:cubicBezTo>
                  <a:cubicBezTo>
                    <a:pt x="70" y="4"/>
                    <a:pt x="49" y="0"/>
                    <a:pt x="40" y="0"/>
                  </a:cubicBezTo>
                  <a:cubicBezTo>
                    <a:pt x="28" y="0"/>
                    <a:pt x="19" y="8"/>
                    <a:pt x="13" y="18"/>
                  </a:cubicBezTo>
                  <a:cubicBezTo>
                    <a:pt x="5" y="31"/>
                    <a:pt x="0" y="52"/>
                    <a:pt x="0" y="53"/>
                  </a:cubicBezTo>
                  <a:cubicBezTo>
                    <a:pt x="0" y="58"/>
                    <a:pt x="5" y="58"/>
                    <a:pt x="6" y="58"/>
                  </a:cubicBezTo>
                  <a:cubicBezTo>
                    <a:pt x="11" y="58"/>
                    <a:pt x="12" y="57"/>
                    <a:pt x="14" y="47"/>
                  </a:cubicBezTo>
                  <a:cubicBezTo>
                    <a:pt x="19" y="26"/>
                    <a:pt x="26" y="10"/>
                    <a:pt x="39" y="10"/>
                  </a:cubicBezTo>
                  <a:cubicBezTo>
                    <a:pt x="49" y="10"/>
                    <a:pt x="51" y="17"/>
                    <a:pt x="51" y="27"/>
                  </a:cubicBezTo>
                  <a:cubicBezTo>
                    <a:pt x="51" y="34"/>
                    <a:pt x="48" y="46"/>
                    <a:pt x="45" y="56"/>
                  </a:cubicBezTo>
                  <a:cubicBezTo>
                    <a:pt x="43" y="65"/>
                    <a:pt x="39" y="80"/>
                    <a:pt x="38" y="87"/>
                  </a:cubicBezTo>
                  <a:lnTo>
                    <a:pt x="27" y="132"/>
                  </a:lnTo>
                  <a:cubicBezTo>
                    <a:pt x="25" y="136"/>
                    <a:pt x="23" y="145"/>
                    <a:pt x="23" y="146"/>
                  </a:cubicBezTo>
                  <a:cubicBezTo>
                    <a:pt x="23" y="154"/>
                    <a:pt x="29" y="157"/>
                    <a:pt x="35" y="157"/>
                  </a:cubicBezTo>
                  <a:cubicBezTo>
                    <a:pt x="40" y="157"/>
                    <a:pt x="47" y="154"/>
                    <a:pt x="50" y="147"/>
                  </a:cubicBezTo>
                  <a:cubicBezTo>
                    <a:pt x="51" y="145"/>
                    <a:pt x="54" y="130"/>
                    <a:pt x="57" y="121"/>
                  </a:cubicBezTo>
                  <a:lnTo>
                    <a:pt x="66" y="8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Freeform 340"/>
            <p:cNvSpPr>
              <a:spLocks/>
            </p:cNvSpPr>
            <p:nvPr>
              <p:custDataLst>
                <p:tags r:id="rId171"/>
              </p:custDataLst>
            </p:nvPr>
          </p:nvSpPr>
          <p:spPr bwMode="auto">
            <a:xfrm>
              <a:off x="44999276" y="12155488"/>
              <a:ext cx="136525" cy="139700"/>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Freeform 341"/>
            <p:cNvSpPr>
              <a:spLocks noEditPoints="1"/>
            </p:cNvSpPr>
            <p:nvPr>
              <p:custDataLst>
                <p:tags r:id="rId172"/>
              </p:custDataLst>
            </p:nvPr>
          </p:nvSpPr>
          <p:spPr bwMode="auto">
            <a:xfrm>
              <a:off x="45200888" y="12133263"/>
              <a:ext cx="146050" cy="144463"/>
            </a:xfrm>
            <a:custGeom>
              <a:avLst/>
              <a:gdLst>
                <a:gd name="T0" fmla="*/ 132 w 356"/>
                <a:gd name="T1" fmla="*/ 183 h 341"/>
                <a:gd name="T2" fmla="*/ 216 w 356"/>
                <a:gd name="T3" fmla="*/ 183 h 341"/>
                <a:gd name="T4" fmla="*/ 356 w 356"/>
                <a:gd name="T5" fmla="*/ 75 h 341"/>
                <a:gd name="T6" fmla="*/ 258 w 356"/>
                <a:gd name="T7" fmla="*/ 0 h 341"/>
                <a:gd name="T8" fmla="*/ 97 w 356"/>
                <a:gd name="T9" fmla="*/ 0 h 341"/>
                <a:gd name="T10" fmla="*/ 82 w 356"/>
                <a:gd name="T11" fmla="*/ 9 h 341"/>
                <a:gd name="T12" fmla="*/ 96 w 356"/>
                <a:gd name="T13" fmla="*/ 15 h 341"/>
                <a:gd name="T14" fmla="*/ 118 w 356"/>
                <a:gd name="T15" fmla="*/ 16 h 341"/>
                <a:gd name="T16" fmla="*/ 129 w 356"/>
                <a:gd name="T17" fmla="*/ 24 h 341"/>
                <a:gd name="T18" fmla="*/ 127 w 356"/>
                <a:gd name="T19" fmla="*/ 34 h 341"/>
                <a:gd name="T20" fmla="*/ 60 w 356"/>
                <a:gd name="T21" fmla="*/ 302 h 341"/>
                <a:gd name="T22" fmla="*/ 14 w 356"/>
                <a:gd name="T23" fmla="*/ 325 h 341"/>
                <a:gd name="T24" fmla="*/ 0 w 356"/>
                <a:gd name="T25" fmla="*/ 335 h 341"/>
                <a:gd name="T26" fmla="*/ 8 w 356"/>
                <a:gd name="T27" fmla="*/ 341 h 341"/>
                <a:gd name="T28" fmla="*/ 71 w 356"/>
                <a:gd name="T29" fmla="*/ 339 h 341"/>
                <a:gd name="T30" fmla="*/ 103 w 356"/>
                <a:gd name="T31" fmla="*/ 340 h 341"/>
                <a:gd name="T32" fmla="*/ 135 w 356"/>
                <a:gd name="T33" fmla="*/ 341 h 341"/>
                <a:gd name="T34" fmla="*/ 145 w 356"/>
                <a:gd name="T35" fmla="*/ 331 h 341"/>
                <a:gd name="T36" fmla="*/ 132 w 356"/>
                <a:gd name="T37" fmla="*/ 325 h 341"/>
                <a:gd name="T38" fmla="*/ 99 w 356"/>
                <a:gd name="T39" fmla="*/ 316 h 341"/>
                <a:gd name="T40" fmla="*/ 101 w 356"/>
                <a:gd name="T41" fmla="*/ 308 h 341"/>
                <a:gd name="T42" fmla="*/ 132 w 356"/>
                <a:gd name="T43" fmla="*/ 183 h 341"/>
                <a:gd name="T44" fmla="*/ 167 w 356"/>
                <a:gd name="T45" fmla="*/ 34 h 341"/>
                <a:gd name="T46" fmla="*/ 194 w 356"/>
                <a:gd name="T47" fmla="*/ 15 h 341"/>
                <a:gd name="T48" fmla="*/ 242 w 356"/>
                <a:gd name="T49" fmla="*/ 15 h 341"/>
                <a:gd name="T50" fmla="*/ 310 w 356"/>
                <a:gd name="T51" fmla="*/ 63 h 341"/>
                <a:gd name="T52" fmla="*/ 281 w 356"/>
                <a:gd name="T53" fmla="*/ 144 h 341"/>
                <a:gd name="T54" fmla="*/ 204 w 356"/>
                <a:gd name="T55" fmla="*/ 170 h 341"/>
                <a:gd name="T56" fmla="*/ 134 w 356"/>
                <a:gd name="T57" fmla="*/ 170 h 341"/>
                <a:gd name="T58" fmla="*/ 167 w 356"/>
                <a:gd name="T59" fmla="*/ 3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6" h="341">
                  <a:moveTo>
                    <a:pt x="132" y="183"/>
                  </a:moveTo>
                  <a:lnTo>
                    <a:pt x="216" y="183"/>
                  </a:lnTo>
                  <a:cubicBezTo>
                    <a:pt x="287" y="183"/>
                    <a:pt x="356" y="131"/>
                    <a:pt x="356" y="75"/>
                  </a:cubicBezTo>
                  <a:cubicBezTo>
                    <a:pt x="356" y="37"/>
                    <a:pt x="323" y="0"/>
                    <a:pt x="258" y="0"/>
                  </a:cubicBezTo>
                  <a:lnTo>
                    <a:pt x="97" y="0"/>
                  </a:lnTo>
                  <a:cubicBezTo>
                    <a:pt x="87" y="0"/>
                    <a:pt x="82" y="0"/>
                    <a:pt x="82" y="9"/>
                  </a:cubicBezTo>
                  <a:cubicBezTo>
                    <a:pt x="82" y="15"/>
                    <a:pt x="86" y="15"/>
                    <a:pt x="96" y="15"/>
                  </a:cubicBezTo>
                  <a:cubicBezTo>
                    <a:pt x="103" y="15"/>
                    <a:pt x="112" y="16"/>
                    <a:pt x="118" y="16"/>
                  </a:cubicBezTo>
                  <a:cubicBezTo>
                    <a:pt x="126" y="17"/>
                    <a:pt x="129" y="19"/>
                    <a:pt x="129" y="24"/>
                  </a:cubicBezTo>
                  <a:cubicBezTo>
                    <a:pt x="129" y="26"/>
                    <a:pt x="128" y="28"/>
                    <a:pt x="127" y="34"/>
                  </a:cubicBezTo>
                  <a:lnTo>
                    <a:pt x="60" y="302"/>
                  </a:lnTo>
                  <a:cubicBezTo>
                    <a:pt x="55" y="321"/>
                    <a:pt x="54" y="325"/>
                    <a:pt x="14" y="325"/>
                  </a:cubicBezTo>
                  <a:cubicBezTo>
                    <a:pt x="6" y="325"/>
                    <a:pt x="0" y="325"/>
                    <a:pt x="0" y="335"/>
                  </a:cubicBezTo>
                  <a:cubicBezTo>
                    <a:pt x="0" y="341"/>
                    <a:pt x="6" y="341"/>
                    <a:pt x="8" y="341"/>
                  </a:cubicBezTo>
                  <a:cubicBezTo>
                    <a:pt x="22" y="341"/>
                    <a:pt x="57" y="339"/>
                    <a:pt x="71" y="339"/>
                  </a:cubicBezTo>
                  <a:cubicBezTo>
                    <a:pt x="82" y="339"/>
                    <a:pt x="93" y="340"/>
                    <a:pt x="103" y="340"/>
                  </a:cubicBezTo>
                  <a:cubicBezTo>
                    <a:pt x="114" y="340"/>
                    <a:pt x="125" y="341"/>
                    <a:pt x="135" y="341"/>
                  </a:cubicBezTo>
                  <a:cubicBezTo>
                    <a:pt x="139" y="341"/>
                    <a:pt x="145" y="341"/>
                    <a:pt x="145" y="331"/>
                  </a:cubicBezTo>
                  <a:cubicBezTo>
                    <a:pt x="145" y="325"/>
                    <a:pt x="141" y="325"/>
                    <a:pt x="132" y="325"/>
                  </a:cubicBezTo>
                  <a:cubicBezTo>
                    <a:pt x="113" y="325"/>
                    <a:pt x="99" y="325"/>
                    <a:pt x="99" y="316"/>
                  </a:cubicBezTo>
                  <a:cubicBezTo>
                    <a:pt x="99" y="313"/>
                    <a:pt x="100" y="311"/>
                    <a:pt x="101" y="308"/>
                  </a:cubicBezTo>
                  <a:lnTo>
                    <a:pt x="132" y="183"/>
                  </a:lnTo>
                  <a:close/>
                  <a:moveTo>
                    <a:pt x="167" y="34"/>
                  </a:moveTo>
                  <a:cubicBezTo>
                    <a:pt x="172" y="17"/>
                    <a:pt x="173" y="15"/>
                    <a:pt x="194" y="15"/>
                  </a:cubicBezTo>
                  <a:lnTo>
                    <a:pt x="242" y="15"/>
                  </a:lnTo>
                  <a:cubicBezTo>
                    <a:pt x="284" y="15"/>
                    <a:pt x="310" y="29"/>
                    <a:pt x="310" y="63"/>
                  </a:cubicBezTo>
                  <a:cubicBezTo>
                    <a:pt x="310" y="83"/>
                    <a:pt x="300" y="126"/>
                    <a:pt x="281" y="144"/>
                  </a:cubicBezTo>
                  <a:cubicBezTo>
                    <a:pt x="256" y="166"/>
                    <a:pt x="226" y="170"/>
                    <a:pt x="204" y="170"/>
                  </a:cubicBezTo>
                  <a:lnTo>
                    <a:pt x="134" y="170"/>
                  </a:lnTo>
                  <a:lnTo>
                    <a:pt x="167" y="3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6" name="Freeform 342"/>
            <p:cNvSpPr>
              <a:spLocks/>
            </p:cNvSpPr>
            <p:nvPr>
              <p:custDataLst>
                <p:tags r:id="rId173"/>
              </p:custDataLst>
            </p:nvPr>
          </p:nvSpPr>
          <p:spPr bwMode="auto">
            <a:xfrm>
              <a:off x="45416788" y="12065000"/>
              <a:ext cx="52388" cy="14288"/>
            </a:xfrm>
            <a:custGeom>
              <a:avLst/>
              <a:gdLst>
                <a:gd name="T0" fmla="*/ 122 w 129"/>
                <a:gd name="T1" fmla="*/ 0 h 35"/>
                <a:gd name="T2" fmla="*/ 92 w 129"/>
                <a:gd name="T3" fmla="*/ 16 h 35"/>
                <a:gd name="T4" fmla="*/ 70 w 129"/>
                <a:gd name="T5" fmla="*/ 9 h 35"/>
                <a:gd name="T6" fmla="*/ 42 w 129"/>
                <a:gd name="T7" fmla="*/ 0 h 35"/>
                <a:gd name="T8" fmla="*/ 0 w 129"/>
                <a:gd name="T9" fmla="*/ 28 h 35"/>
                <a:gd name="T10" fmla="*/ 7 w 129"/>
                <a:gd name="T11" fmla="*/ 35 h 35"/>
                <a:gd name="T12" fmla="*/ 37 w 129"/>
                <a:gd name="T13" fmla="*/ 19 h 35"/>
                <a:gd name="T14" fmla="*/ 60 w 129"/>
                <a:gd name="T15" fmla="*/ 26 h 35"/>
                <a:gd name="T16" fmla="*/ 87 w 129"/>
                <a:gd name="T17" fmla="*/ 35 h 35"/>
                <a:gd name="T18" fmla="*/ 129 w 129"/>
                <a:gd name="T19" fmla="*/ 7 h 35"/>
                <a:gd name="T20" fmla="*/ 122 w 1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5">
                  <a:moveTo>
                    <a:pt x="122" y="0"/>
                  </a:moveTo>
                  <a:cubicBezTo>
                    <a:pt x="112" y="11"/>
                    <a:pt x="102" y="16"/>
                    <a:pt x="92" y="16"/>
                  </a:cubicBezTo>
                  <a:cubicBezTo>
                    <a:pt x="83" y="16"/>
                    <a:pt x="72" y="11"/>
                    <a:pt x="70" y="9"/>
                  </a:cubicBezTo>
                  <a:cubicBezTo>
                    <a:pt x="57" y="3"/>
                    <a:pt x="50" y="0"/>
                    <a:pt x="42" y="0"/>
                  </a:cubicBezTo>
                  <a:cubicBezTo>
                    <a:pt x="28" y="0"/>
                    <a:pt x="22" y="5"/>
                    <a:pt x="0" y="28"/>
                  </a:cubicBezTo>
                  <a:lnTo>
                    <a:pt x="7" y="35"/>
                  </a:lnTo>
                  <a:cubicBezTo>
                    <a:pt x="18" y="24"/>
                    <a:pt x="28" y="19"/>
                    <a:pt x="37" y="19"/>
                  </a:cubicBezTo>
                  <a:cubicBezTo>
                    <a:pt x="46" y="19"/>
                    <a:pt x="57" y="24"/>
                    <a:pt x="60" y="26"/>
                  </a:cubicBezTo>
                  <a:cubicBezTo>
                    <a:pt x="72" y="32"/>
                    <a:pt x="80" y="35"/>
                    <a:pt x="87" y="35"/>
                  </a:cubicBezTo>
                  <a:cubicBezTo>
                    <a:pt x="102" y="35"/>
                    <a:pt x="107" y="29"/>
                    <a:pt x="129" y="7"/>
                  </a:cubicBezTo>
                  <a:lnTo>
                    <a:pt x="122"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Freeform 343"/>
            <p:cNvSpPr>
              <a:spLocks/>
            </p:cNvSpPr>
            <p:nvPr>
              <p:custDataLst>
                <p:tags r:id="rId174"/>
              </p:custDataLst>
            </p:nvPr>
          </p:nvSpPr>
          <p:spPr bwMode="auto">
            <a:xfrm>
              <a:off x="45350113" y="12085638"/>
              <a:ext cx="157163" cy="123825"/>
            </a:xfrm>
            <a:custGeom>
              <a:avLst/>
              <a:gdLst>
                <a:gd name="T0" fmla="*/ 124 w 382"/>
                <a:gd name="T1" fmla="*/ 76 h 291"/>
                <a:gd name="T2" fmla="*/ 154 w 382"/>
                <a:gd name="T3" fmla="*/ 152 h 291"/>
                <a:gd name="T4" fmla="*/ 225 w 382"/>
                <a:gd name="T5" fmla="*/ 280 h 291"/>
                <a:gd name="T6" fmla="*/ 230 w 382"/>
                <a:gd name="T7" fmla="*/ 283 h 291"/>
                <a:gd name="T8" fmla="*/ 247 w 382"/>
                <a:gd name="T9" fmla="*/ 276 h 291"/>
                <a:gd name="T10" fmla="*/ 257 w 382"/>
                <a:gd name="T11" fmla="*/ 254 h 291"/>
                <a:gd name="T12" fmla="*/ 313 w 382"/>
                <a:gd name="T13" fmla="*/ 50 h 291"/>
                <a:gd name="T14" fmla="*/ 367 w 382"/>
                <a:gd name="T15" fmla="*/ 35 h 291"/>
                <a:gd name="T16" fmla="*/ 382 w 382"/>
                <a:gd name="T17" fmla="*/ 7 h 291"/>
                <a:gd name="T18" fmla="*/ 374 w 382"/>
                <a:gd name="T19" fmla="*/ 0 h 291"/>
                <a:gd name="T20" fmla="*/ 310 w 382"/>
                <a:gd name="T21" fmla="*/ 26 h 291"/>
                <a:gd name="T22" fmla="*/ 244 w 382"/>
                <a:gd name="T23" fmla="*/ 252 h 291"/>
                <a:gd name="T24" fmla="*/ 201 w 382"/>
                <a:gd name="T25" fmla="*/ 176 h 291"/>
                <a:gd name="T26" fmla="*/ 145 w 382"/>
                <a:gd name="T27" fmla="*/ 40 h 291"/>
                <a:gd name="T28" fmla="*/ 140 w 382"/>
                <a:gd name="T29" fmla="*/ 29 h 291"/>
                <a:gd name="T30" fmla="*/ 137 w 382"/>
                <a:gd name="T31" fmla="*/ 28 h 291"/>
                <a:gd name="T32" fmla="*/ 120 w 382"/>
                <a:gd name="T33" fmla="*/ 35 h 291"/>
                <a:gd name="T34" fmla="*/ 112 w 382"/>
                <a:gd name="T35" fmla="*/ 50 h 291"/>
                <a:gd name="T36" fmla="*/ 64 w 382"/>
                <a:gd name="T37" fmla="*/ 242 h 291"/>
                <a:gd name="T38" fmla="*/ 46 w 382"/>
                <a:gd name="T39" fmla="*/ 256 h 291"/>
                <a:gd name="T40" fmla="*/ 17 w 382"/>
                <a:gd name="T41" fmla="*/ 246 h 291"/>
                <a:gd name="T42" fmla="*/ 14 w 382"/>
                <a:gd name="T43" fmla="*/ 244 h 291"/>
                <a:gd name="T44" fmla="*/ 0 w 382"/>
                <a:gd name="T45" fmla="*/ 272 h 291"/>
                <a:gd name="T46" fmla="*/ 13 w 382"/>
                <a:gd name="T47" fmla="*/ 286 h 291"/>
                <a:gd name="T48" fmla="*/ 35 w 382"/>
                <a:gd name="T49" fmla="*/ 291 h 291"/>
                <a:gd name="T50" fmla="*/ 87 w 382"/>
                <a:gd name="T51" fmla="*/ 217 h 291"/>
                <a:gd name="T52" fmla="*/ 124 w 382"/>
                <a:gd name="T53" fmla="*/ 7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2" h="291">
                  <a:moveTo>
                    <a:pt x="124" y="76"/>
                  </a:moveTo>
                  <a:cubicBezTo>
                    <a:pt x="128" y="88"/>
                    <a:pt x="138" y="114"/>
                    <a:pt x="154" y="152"/>
                  </a:cubicBezTo>
                  <a:cubicBezTo>
                    <a:pt x="181" y="214"/>
                    <a:pt x="198" y="247"/>
                    <a:pt x="225" y="280"/>
                  </a:cubicBezTo>
                  <a:cubicBezTo>
                    <a:pt x="227" y="283"/>
                    <a:pt x="229" y="283"/>
                    <a:pt x="230" y="283"/>
                  </a:cubicBezTo>
                  <a:cubicBezTo>
                    <a:pt x="237" y="283"/>
                    <a:pt x="246" y="276"/>
                    <a:pt x="247" y="276"/>
                  </a:cubicBezTo>
                  <a:cubicBezTo>
                    <a:pt x="253" y="271"/>
                    <a:pt x="253" y="270"/>
                    <a:pt x="257" y="254"/>
                  </a:cubicBezTo>
                  <a:cubicBezTo>
                    <a:pt x="281" y="150"/>
                    <a:pt x="308" y="56"/>
                    <a:pt x="313" y="50"/>
                  </a:cubicBezTo>
                  <a:cubicBezTo>
                    <a:pt x="318" y="42"/>
                    <a:pt x="334" y="35"/>
                    <a:pt x="367" y="35"/>
                  </a:cubicBezTo>
                  <a:cubicBezTo>
                    <a:pt x="375" y="35"/>
                    <a:pt x="382" y="17"/>
                    <a:pt x="382" y="7"/>
                  </a:cubicBezTo>
                  <a:cubicBezTo>
                    <a:pt x="382" y="0"/>
                    <a:pt x="381" y="0"/>
                    <a:pt x="374" y="0"/>
                  </a:cubicBezTo>
                  <a:cubicBezTo>
                    <a:pt x="336" y="0"/>
                    <a:pt x="318" y="14"/>
                    <a:pt x="310" y="26"/>
                  </a:cubicBezTo>
                  <a:cubicBezTo>
                    <a:pt x="291" y="56"/>
                    <a:pt x="259" y="187"/>
                    <a:pt x="244" y="252"/>
                  </a:cubicBezTo>
                  <a:cubicBezTo>
                    <a:pt x="224" y="225"/>
                    <a:pt x="210" y="195"/>
                    <a:pt x="201" y="176"/>
                  </a:cubicBezTo>
                  <a:cubicBezTo>
                    <a:pt x="183" y="138"/>
                    <a:pt x="164" y="93"/>
                    <a:pt x="145" y="40"/>
                  </a:cubicBezTo>
                  <a:cubicBezTo>
                    <a:pt x="141" y="30"/>
                    <a:pt x="141" y="29"/>
                    <a:pt x="140" y="29"/>
                  </a:cubicBezTo>
                  <a:cubicBezTo>
                    <a:pt x="139" y="28"/>
                    <a:pt x="138" y="28"/>
                    <a:pt x="137" y="28"/>
                  </a:cubicBezTo>
                  <a:cubicBezTo>
                    <a:pt x="131" y="28"/>
                    <a:pt x="124" y="31"/>
                    <a:pt x="120" y="35"/>
                  </a:cubicBezTo>
                  <a:cubicBezTo>
                    <a:pt x="113" y="40"/>
                    <a:pt x="113" y="42"/>
                    <a:pt x="112" y="50"/>
                  </a:cubicBezTo>
                  <a:cubicBezTo>
                    <a:pt x="105" y="139"/>
                    <a:pt x="72" y="227"/>
                    <a:pt x="64" y="242"/>
                  </a:cubicBezTo>
                  <a:cubicBezTo>
                    <a:pt x="61" y="247"/>
                    <a:pt x="56" y="256"/>
                    <a:pt x="46" y="256"/>
                  </a:cubicBezTo>
                  <a:cubicBezTo>
                    <a:pt x="46" y="256"/>
                    <a:pt x="31" y="256"/>
                    <a:pt x="17" y="246"/>
                  </a:cubicBezTo>
                  <a:cubicBezTo>
                    <a:pt x="15" y="245"/>
                    <a:pt x="15" y="244"/>
                    <a:pt x="14" y="244"/>
                  </a:cubicBezTo>
                  <a:cubicBezTo>
                    <a:pt x="8" y="244"/>
                    <a:pt x="0" y="262"/>
                    <a:pt x="0" y="272"/>
                  </a:cubicBezTo>
                  <a:cubicBezTo>
                    <a:pt x="0" y="276"/>
                    <a:pt x="1" y="280"/>
                    <a:pt x="13" y="286"/>
                  </a:cubicBezTo>
                  <a:cubicBezTo>
                    <a:pt x="23" y="290"/>
                    <a:pt x="32" y="291"/>
                    <a:pt x="35" y="291"/>
                  </a:cubicBezTo>
                  <a:cubicBezTo>
                    <a:pt x="61" y="291"/>
                    <a:pt x="80" y="238"/>
                    <a:pt x="87" y="217"/>
                  </a:cubicBezTo>
                  <a:cubicBezTo>
                    <a:pt x="110" y="153"/>
                    <a:pt x="117" y="113"/>
                    <a:pt x="124" y="76"/>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8" name="Freeform 344"/>
            <p:cNvSpPr>
              <a:spLocks/>
            </p:cNvSpPr>
            <p:nvPr>
              <p:custDataLst>
                <p:tags r:id="rId175"/>
              </p:custDataLst>
            </p:nvPr>
          </p:nvSpPr>
          <p:spPr bwMode="auto">
            <a:xfrm>
              <a:off x="45548551" y="12065000"/>
              <a:ext cx="53975" cy="14288"/>
            </a:xfrm>
            <a:custGeom>
              <a:avLst/>
              <a:gdLst>
                <a:gd name="T0" fmla="*/ 121 w 128"/>
                <a:gd name="T1" fmla="*/ 0 h 35"/>
                <a:gd name="T2" fmla="*/ 91 w 128"/>
                <a:gd name="T3" fmla="*/ 16 h 35"/>
                <a:gd name="T4" fmla="*/ 69 w 128"/>
                <a:gd name="T5" fmla="*/ 9 h 35"/>
                <a:gd name="T6" fmla="*/ 41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6" y="3"/>
                    <a:pt x="49" y="0"/>
                    <a:pt x="41" y="0"/>
                  </a:cubicBezTo>
                  <a:cubicBezTo>
                    <a:pt x="27" y="0"/>
                    <a:pt x="22" y="5"/>
                    <a:pt x="0" y="28"/>
                  </a:cubicBezTo>
                  <a:lnTo>
                    <a:pt x="7" y="35"/>
                  </a:lnTo>
                  <a:cubicBezTo>
                    <a:pt x="17" y="24"/>
                    <a:pt x="27" y="19"/>
                    <a:pt x="37" y="19"/>
                  </a:cubicBezTo>
                  <a:cubicBezTo>
                    <a:pt x="46" y="19"/>
                    <a:pt x="56" y="24"/>
                    <a:pt x="59" y="26"/>
                  </a:cubicBezTo>
                  <a:cubicBezTo>
                    <a:pt x="72" y="32"/>
                    <a:pt x="79" y="35"/>
                    <a:pt x="87" y="35"/>
                  </a:cubicBezTo>
                  <a:cubicBezTo>
                    <a:pt x="101" y="35"/>
                    <a:pt x="106" y="29"/>
                    <a:pt x="128" y="7"/>
                  </a:cubicBezTo>
                  <a:lnTo>
                    <a:pt x="121"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Freeform 345"/>
            <p:cNvSpPr>
              <a:spLocks/>
            </p:cNvSpPr>
            <p:nvPr>
              <p:custDataLst>
                <p:tags r:id="rId176"/>
              </p:custDataLst>
            </p:nvPr>
          </p:nvSpPr>
          <p:spPr bwMode="auto">
            <a:xfrm>
              <a:off x="45515213" y="12098338"/>
              <a:ext cx="82550" cy="106363"/>
            </a:xfrm>
            <a:custGeom>
              <a:avLst/>
              <a:gdLst>
                <a:gd name="T0" fmla="*/ 76 w 201"/>
                <a:gd name="T1" fmla="*/ 119 h 252"/>
                <a:gd name="T2" fmla="*/ 0 w 201"/>
                <a:gd name="T3" fmla="*/ 208 h 252"/>
                <a:gd name="T4" fmla="*/ 66 w 201"/>
                <a:gd name="T5" fmla="*/ 252 h 252"/>
                <a:gd name="T6" fmla="*/ 181 w 201"/>
                <a:gd name="T7" fmla="*/ 189 h 252"/>
                <a:gd name="T8" fmla="*/ 177 w 201"/>
                <a:gd name="T9" fmla="*/ 187 h 252"/>
                <a:gd name="T10" fmla="*/ 149 w 201"/>
                <a:gd name="T11" fmla="*/ 203 h 252"/>
                <a:gd name="T12" fmla="*/ 91 w 201"/>
                <a:gd name="T13" fmla="*/ 231 h 252"/>
                <a:gd name="T14" fmla="*/ 32 w 201"/>
                <a:gd name="T15" fmla="*/ 193 h 252"/>
                <a:gd name="T16" fmla="*/ 113 w 201"/>
                <a:gd name="T17" fmla="*/ 125 h 252"/>
                <a:gd name="T18" fmla="*/ 133 w 201"/>
                <a:gd name="T19" fmla="*/ 119 h 252"/>
                <a:gd name="T20" fmla="*/ 145 w 201"/>
                <a:gd name="T21" fmla="*/ 106 h 252"/>
                <a:gd name="T22" fmla="*/ 141 w 201"/>
                <a:gd name="T23" fmla="*/ 103 h 252"/>
                <a:gd name="T24" fmla="*/ 73 w 201"/>
                <a:gd name="T25" fmla="*/ 64 h 252"/>
                <a:gd name="T26" fmla="*/ 89 w 201"/>
                <a:gd name="T27" fmla="*/ 32 h 252"/>
                <a:gd name="T28" fmla="*/ 132 w 201"/>
                <a:gd name="T29" fmla="*/ 21 h 252"/>
                <a:gd name="T30" fmla="*/ 156 w 201"/>
                <a:gd name="T31" fmla="*/ 24 h 252"/>
                <a:gd name="T32" fmla="*/ 169 w 201"/>
                <a:gd name="T33" fmla="*/ 40 h 252"/>
                <a:gd name="T34" fmla="*/ 166 w 201"/>
                <a:gd name="T35" fmla="*/ 51 h 252"/>
                <a:gd name="T36" fmla="*/ 164 w 201"/>
                <a:gd name="T37" fmla="*/ 55 h 252"/>
                <a:gd name="T38" fmla="*/ 168 w 201"/>
                <a:gd name="T39" fmla="*/ 58 h 252"/>
                <a:gd name="T40" fmla="*/ 201 w 201"/>
                <a:gd name="T41" fmla="*/ 24 h 252"/>
                <a:gd name="T42" fmla="*/ 157 w 201"/>
                <a:gd name="T43" fmla="*/ 0 h 252"/>
                <a:gd name="T44" fmla="*/ 41 w 201"/>
                <a:gd name="T45" fmla="*/ 80 h 252"/>
                <a:gd name="T46" fmla="*/ 76 w 201"/>
                <a:gd name="T47" fmla="*/ 11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 h="252">
                  <a:moveTo>
                    <a:pt x="76" y="119"/>
                  </a:moveTo>
                  <a:cubicBezTo>
                    <a:pt x="15" y="148"/>
                    <a:pt x="0" y="191"/>
                    <a:pt x="0" y="208"/>
                  </a:cubicBezTo>
                  <a:cubicBezTo>
                    <a:pt x="0" y="237"/>
                    <a:pt x="31" y="252"/>
                    <a:pt x="66" y="252"/>
                  </a:cubicBezTo>
                  <a:cubicBezTo>
                    <a:pt x="130" y="252"/>
                    <a:pt x="181" y="196"/>
                    <a:pt x="181" y="189"/>
                  </a:cubicBezTo>
                  <a:cubicBezTo>
                    <a:pt x="181" y="187"/>
                    <a:pt x="178" y="187"/>
                    <a:pt x="177" y="187"/>
                  </a:cubicBezTo>
                  <a:cubicBezTo>
                    <a:pt x="176" y="187"/>
                    <a:pt x="164" y="187"/>
                    <a:pt x="149" y="203"/>
                  </a:cubicBezTo>
                  <a:cubicBezTo>
                    <a:pt x="141" y="212"/>
                    <a:pt x="124" y="231"/>
                    <a:pt x="91" y="231"/>
                  </a:cubicBezTo>
                  <a:cubicBezTo>
                    <a:pt x="70" y="231"/>
                    <a:pt x="32" y="223"/>
                    <a:pt x="32" y="193"/>
                  </a:cubicBezTo>
                  <a:cubicBezTo>
                    <a:pt x="32" y="171"/>
                    <a:pt x="54" y="126"/>
                    <a:pt x="113" y="125"/>
                  </a:cubicBezTo>
                  <a:cubicBezTo>
                    <a:pt x="119" y="125"/>
                    <a:pt x="124" y="124"/>
                    <a:pt x="133" y="119"/>
                  </a:cubicBezTo>
                  <a:cubicBezTo>
                    <a:pt x="137" y="116"/>
                    <a:pt x="145" y="111"/>
                    <a:pt x="145" y="106"/>
                  </a:cubicBezTo>
                  <a:cubicBezTo>
                    <a:pt x="145" y="104"/>
                    <a:pt x="141" y="103"/>
                    <a:pt x="141" y="103"/>
                  </a:cubicBezTo>
                  <a:cubicBezTo>
                    <a:pt x="91" y="101"/>
                    <a:pt x="73" y="84"/>
                    <a:pt x="73" y="64"/>
                  </a:cubicBezTo>
                  <a:cubicBezTo>
                    <a:pt x="73" y="50"/>
                    <a:pt x="82" y="37"/>
                    <a:pt x="89" y="32"/>
                  </a:cubicBezTo>
                  <a:cubicBezTo>
                    <a:pt x="102" y="23"/>
                    <a:pt x="122" y="21"/>
                    <a:pt x="132" y="21"/>
                  </a:cubicBezTo>
                  <a:cubicBezTo>
                    <a:pt x="137" y="21"/>
                    <a:pt x="147" y="22"/>
                    <a:pt x="156" y="24"/>
                  </a:cubicBezTo>
                  <a:cubicBezTo>
                    <a:pt x="160" y="25"/>
                    <a:pt x="169" y="28"/>
                    <a:pt x="169" y="40"/>
                  </a:cubicBezTo>
                  <a:cubicBezTo>
                    <a:pt x="169" y="44"/>
                    <a:pt x="168" y="47"/>
                    <a:pt x="166" y="51"/>
                  </a:cubicBezTo>
                  <a:cubicBezTo>
                    <a:pt x="165" y="52"/>
                    <a:pt x="164" y="54"/>
                    <a:pt x="164" y="55"/>
                  </a:cubicBezTo>
                  <a:cubicBezTo>
                    <a:pt x="164" y="58"/>
                    <a:pt x="167" y="58"/>
                    <a:pt x="168" y="58"/>
                  </a:cubicBezTo>
                  <a:cubicBezTo>
                    <a:pt x="178" y="58"/>
                    <a:pt x="201" y="45"/>
                    <a:pt x="201" y="24"/>
                  </a:cubicBezTo>
                  <a:cubicBezTo>
                    <a:pt x="201" y="5"/>
                    <a:pt x="180" y="0"/>
                    <a:pt x="157" y="0"/>
                  </a:cubicBezTo>
                  <a:cubicBezTo>
                    <a:pt x="100" y="0"/>
                    <a:pt x="41" y="39"/>
                    <a:pt x="41" y="80"/>
                  </a:cubicBezTo>
                  <a:cubicBezTo>
                    <a:pt x="41" y="102"/>
                    <a:pt x="59" y="113"/>
                    <a:pt x="76" y="11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0" name="Freeform 346"/>
            <p:cNvSpPr>
              <a:spLocks/>
            </p:cNvSpPr>
            <p:nvPr>
              <p:custDataLst>
                <p:tags r:id="rId177"/>
              </p:custDataLst>
            </p:nvPr>
          </p:nvSpPr>
          <p:spPr bwMode="auto">
            <a:xfrm>
              <a:off x="45629513" y="12120563"/>
              <a:ext cx="47625" cy="211138"/>
            </a:xfrm>
            <a:custGeom>
              <a:avLst/>
              <a:gdLst>
                <a:gd name="T0" fmla="*/ 116 w 116"/>
                <a:gd name="T1" fmla="*/ 249 h 499"/>
                <a:gd name="T2" fmla="*/ 83 w 116"/>
                <a:gd name="T3" fmla="*/ 93 h 499"/>
                <a:gd name="T4" fmla="*/ 5 w 116"/>
                <a:gd name="T5" fmla="*/ 0 h 499"/>
                <a:gd name="T6" fmla="*/ 0 w 116"/>
                <a:gd name="T7" fmla="*/ 5 h 499"/>
                <a:gd name="T8" fmla="*/ 9 w 116"/>
                <a:gd name="T9" fmla="*/ 16 h 499"/>
                <a:gd name="T10" fmla="*/ 87 w 116"/>
                <a:gd name="T11" fmla="*/ 249 h 499"/>
                <a:gd name="T12" fmla="*/ 6 w 116"/>
                <a:gd name="T13" fmla="*/ 485 h 499"/>
                <a:gd name="T14" fmla="*/ 0 w 116"/>
                <a:gd name="T15" fmla="*/ 494 h 499"/>
                <a:gd name="T16" fmla="*/ 5 w 116"/>
                <a:gd name="T17" fmla="*/ 499 h 499"/>
                <a:gd name="T18" fmla="*/ 84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0" y="150"/>
                    <a:pt x="83" y="93"/>
                  </a:cubicBezTo>
                  <a:cubicBezTo>
                    <a:pt x="53" y="32"/>
                    <a:pt x="10" y="0"/>
                    <a:pt x="5" y="0"/>
                  </a:cubicBezTo>
                  <a:cubicBezTo>
                    <a:pt x="2" y="0"/>
                    <a:pt x="0" y="2"/>
                    <a:pt x="0" y="5"/>
                  </a:cubicBezTo>
                  <a:cubicBezTo>
                    <a:pt x="0" y="6"/>
                    <a:pt x="0" y="7"/>
                    <a:pt x="9" y="16"/>
                  </a:cubicBezTo>
                  <a:cubicBezTo>
                    <a:pt x="58" y="65"/>
                    <a:pt x="87" y="145"/>
                    <a:pt x="87" y="249"/>
                  </a:cubicBezTo>
                  <a:cubicBezTo>
                    <a:pt x="87" y="334"/>
                    <a:pt x="68" y="422"/>
                    <a:pt x="6" y="485"/>
                  </a:cubicBezTo>
                  <a:cubicBezTo>
                    <a:pt x="0" y="491"/>
                    <a:pt x="0" y="492"/>
                    <a:pt x="0" y="494"/>
                  </a:cubicBezTo>
                  <a:cubicBezTo>
                    <a:pt x="0" y="497"/>
                    <a:pt x="2" y="499"/>
                    <a:pt x="5" y="499"/>
                  </a:cubicBezTo>
                  <a:cubicBezTo>
                    <a:pt x="10" y="499"/>
                    <a:pt x="55" y="465"/>
                    <a:pt x="84" y="401"/>
                  </a:cubicBezTo>
                  <a:cubicBezTo>
                    <a:pt x="110" y="346"/>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32" name="Group 1231"/>
          <p:cNvGrpSpPr>
            <a:grpSpLocks noChangeAspect="1"/>
          </p:cNvGrpSpPr>
          <p:nvPr>
            <p:custDataLst>
              <p:tags r:id="rId6"/>
            </p:custDataLst>
          </p:nvPr>
        </p:nvGrpSpPr>
        <p:grpSpPr>
          <a:xfrm>
            <a:off x="40438369" y="11431588"/>
            <a:ext cx="1081088" cy="277812"/>
            <a:chOff x="40438369" y="11431588"/>
            <a:chExt cx="1081088" cy="277812"/>
          </a:xfrm>
        </p:grpSpPr>
        <p:sp>
          <p:nvSpPr>
            <p:cNvPr id="1224" name="Freeform 306"/>
            <p:cNvSpPr>
              <a:spLocks/>
            </p:cNvSpPr>
            <p:nvPr>
              <p:custDataLst>
                <p:tags r:id="rId156"/>
              </p:custDataLst>
            </p:nvPr>
          </p:nvSpPr>
          <p:spPr bwMode="auto">
            <a:xfrm>
              <a:off x="40549494" y="11431588"/>
              <a:ext cx="87313" cy="25400"/>
            </a:xfrm>
            <a:custGeom>
              <a:avLst/>
              <a:gdLst>
                <a:gd name="T0" fmla="*/ 166 w 166"/>
                <a:gd name="T1" fmla="*/ 8 h 47"/>
                <a:gd name="T2" fmla="*/ 158 w 166"/>
                <a:gd name="T3" fmla="*/ 0 h 47"/>
                <a:gd name="T4" fmla="*/ 117 w 166"/>
                <a:gd name="T5" fmla="*/ 24 h 47"/>
                <a:gd name="T6" fmla="*/ 84 w 166"/>
                <a:gd name="T7" fmla="*/ 12 h 47"/>
                <a:gd name="T8" fmla="*/ 53 w 166"/>
                <a:gd name="T9" fmla="*/ 0 h 47"/>
                <a:gd name="T10" fmla="*/ 0 w 166"/>
                <a:gd name="T11" fmla="*/ 39 h 47"/>
                <a:gd name="T12" fmla="*/ 8 w 166"/>
                <a:gd name="T13" fmla="*/ 47 h 47"/>
                <a:gd name="T14" fmla="*/ 48 w 166"/>
                <a:gd name="T15" fmla="*/ 23 h 47"/>
                <a:gd name="T16" fmla="*/ 81 w 166"/>
                <a:gd name="T17" fmla="*/ 35 h 47"/>
                <a:gd name="T18" fmla="*/ 112 w 166"/>
                <a:gd name="T19" fmla="*/ 47 h 47"/>
                <a:gd name="T20" fmla="*/ 166 w 166"/>
                <a:gd name="T2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7">
                  <a:moveTo>
                    <a:pt x="166" y="8"/>
                  </a:moveTo>
                  <a:lnTo>
                    <a:pt x="158" y="0"/>
                  </a:lnTo>
                  <a:cubicBezTo>
                    <a:pt x="158" y="1"/>
                    <a:pt x="139" y="24"/>
                    <a:pt x="117" y="24"/>
                  </a:cubicBezTo>
                  <a:cubicBezTo>
                    <a:pt x="105" y="24"/>
                    <a:pt x="93" y="17"/>
                    <a:pt x="84" y="12"/>
                  </a:cubicBezTo>
                  <a:cubicBezTo>
                    <a:pt x="71" y="4"/>
                    <a:pt x="62" y="0"/>
                    <a:pt x="53" y="0"/>
                  </a:cubicBezTo>
                  <a:cubicBezTo>
                    <a:pt x="34" y="0"/>
                    <a:pt x="25" y="11"/>
                    <a:pt x="0" y="39"/>
                  </a:cubicBezTo>
                  <a:lnTo>
                    <a:pt x="8" y="47"/>
                  </a:lnTo>
                  <a:cubicBezTo>
                    <a:pt x="8" y="46"/>
                    <a:pt x="26" y="23"/>
                    <a:pt x="48" y="23"/>
                  </a:cubicBezTo>
                  <a:cubicBezTo>
                    <a:pt x="60" y="23"/>
                    <a:pt x="72" y="30"/>
                    <a:pt x="81" y="35"/>
                  </a:cubicBezTo>
                  <a:cubicBezTo>
                    <a:pt x="94" y="43"/>
                    <a:pt x="103" y="47"/>
                    <a:pt x="112" y="47"/>
                  </a:cubicBezTo>
                  <a:cubicBezTo>
                    <a:pt x="131" y="47"/>
                    <a:pt x="140" y="36"/>
                    <a:pt x="166" y="8"/>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Freeform 307"/>
            <p:cNvSpPr>
              <a:spLocks/>
            </p:cNvSpPr>
            <p:nvPr>
              <p:custDataLst>
                <p:tags r:id="rId157"/>
              </p:custDataLst>
            </p:nvPr>
          </p:nvSpPr>
          <p:spPr bwMode="auto">
            <a:xfrm>
              <a:off x="40438369" y="11471275"/>
              <a:ext cx="261938" cy="228600"/>
            </a:xfrm>
            <a:custGeom>
              <a:avLst/>
              <a:gdLst>
                <a:gd name="T0" fmla="*/ 167 w 502"/>
                <a:gd name="T1" fmla="*/ 100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1 w 502"/>
                <a:gd name="T13" fmla="*/ 67 h 412"/>
                <a:gd name="T14" fmla="*/ 482 w 502"/>
                <a:gd name="T15" fmla="*/ 46 h 412"/>
                <a:gd name="T16" fmla="*/ 502 w 502"/>
                <a:gd name="T17" fmla="*/ 8 h 412"/>
                <a:gd name="T18" fmla="*/ 492 w 502"/>
                <a:gd name="T19" fmla="*/ 0 h 412"/>
                <a:gd name="T20" fmla="*/ 413 w 502"/>
                <a:gd name="T21" fmla="*/ 27 h 412"/>
                <a:gd name="T22" fmla="*/ 365 w 502"/>
                <a:gd name="T23" fmla="*/ 165 h 412"/>
                <a:gd name="T24" fmla="*/ 316 w 502"/>
                <a:gd name="T25" fmla="*/ 358 h 412"/>
                <a:gd name="T26" fmla="*/ 249 w 502"/>
                <a:gd name="T27" fmla="*/ 213 h 412"/>
                <a:gd name="T28" fmla="*/ 193 w 502"/>
                <a:gd name="T29" fmla="*/ 45 h 412"/>
                <a:gd name="T30" fmla="*/ 185 w 502"/>
                <a:gd name="T31" fmla="*/ 35 h 412"/>
                <a:gd name="T32" fmla="*/ 160 w 502"/>
                <a:gd name="T33" fmla="*/ 47 h 412"/>
                <a:gd name="T34" fmla="*/ 154 w 502"/>
                <a:gd name="T35" fmla="*/ 61 h 412"/>
                <a:gd name="T36" fmla="*/ 79 w 502"/>
                <a:gd name="T37" fmla="*/ 349 h 412"/>
                <a:gd name="T38" fmla="*/ 59 w 502"/>
                <a:gd name="T39" fmla="*/ 366 h 412"/>
                <a:gd name="T40" fmla="*/ 22 w 502"/>
                <a:gd name="T41" fmla="*/ 351 h 412"/>
                <a:gd name="T42" fmla="*/ 18 w 502"/>
                <a:gd name="T43" fmla="*/ 349 h 412"/>
                <a:gd name="T44" fmla="*/ 0 w 502"/>
                <a:gd name="T45" fmla="*/ 386 h 412"/>
                <a:gd name="T46" fmla="*/ 44 w 502"/>
                <a:gd name="T47" fmla="*/ 412 h 412"/>
                <a:gd name="T48" fmla="*/ 109 w 502"/>
                <a:gd name="T49" fmla="*/ 318 h 412"/>
                <a:gd name="T50" fmla="*/ 167 w 502"/>
                <a:gd name="T51"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0"/>
                  </a:moveTo>
                  <a:cubicBezTo>
                    <a:pt x="176" y="126"/>
                    <a:pt x="187" y="164"/>
                    <a:pt x="209" y="225"/>
                  </a:cubicBezTo>
                  <a:cubicBezTo>
                    <a:pt x="240" y="310"/>
                    <a:pt x="254" y="341"/>
                    <a:pt x="285" y="388"/>
                  </a:cubicBezTo>
                  <a:cubicBezTo>
                    <a:pt x="292" y="399"/>
                    <a:pt x="292" y="399"/>
                    <a:pt x="297" y="399"/>
                  </a:cubicBezTo>
                  <a:cubicBezTo>
                    <a:pt x="304" y="399"/>
                    <a:pt x="314" y="393"/>
                    <a:pt x="320" y="389"/>
                  </a:cubicBezTo>
                  <a:cubicBezTo>
                    <a:pt x="327" y="383"/>
                    <a:pt x="327" y="382"/>
                    <a:pt x="333" y="358"/>
                  </a:cubicBezTo>
                  <a:cubicBezTo>
                    <a:pt x="363" y="227"/>
                    <a:pt x="401" y="90"/>
                    <a:pt x="411" y="67"/>
                  </a:cubicBezTo>
                  <a:cubicBezTo>
                    <a:pt x="411" y="66"/>
                    <a:pt x="421" y="47"/>
                    <a:pt x="482" y="46"/>
                  </a:cubicBezTo>
                  <a:cubicBezTo>
                    <a:pt x="492" y="45"/>
                    <a:pt x="502" y="19"/>
                    <a:pt x="502" y="8"/>
                  </a:cubicBezTo>
                  <a:cubicBezTo>
                    <a:pt x="502" y="0"/>
                    <a:pt x="499" y="0"/>
                    <a:pt x="492" y="0"/>
                  </a:cubicBezTo>
                  <a:cubicBezTo>
                    <a:pt x="442" y="0"/>
                    <a:pt x="419" y="21"/>
                    <a:pt x="413" y="27"/>
                  </a:cubicBezTo>
                  <a:cubicBezTo>
                    <a:pt x="400" y="45"/>
                    <a:pt x="388" y="82"/>
                    <a:pt x="365" y="165"/>
                  </a:cubicBezTo>
                  <a:cubicBezTo>
                    <a:pt x="347" y="229"/>
                    <a:pt x="331" y="294"/>
                    <a:pt x="316" y="358"/>
                  </a:cubicBezTo>
                  <a:cubicBezTo>
                    <a:pt x="288" y="317"/>
                    <a:pt x="273" y="277"/>
                    <a:pt x="249" y="213"/>
                  </a:cubicBezTo>
                  <a:cubicBezTo>
                    <a:pt x="222" y="142"/>
                    <a:pt x="207" y="90"/>
                    <a:pt x="193" y="45"/>
                  </a:cubicBezTo>
                  <a:cubicBezTo>
                    <a:pt x="190" y="35"/>
                    <a:pt x="190" y="35"/>
                    <a:pt x="185" y="35"/>
                  </a:cubicBezTo>
                  <a:cubicBezTo>
                    <a:pt x="184" y="35"/>
                    <a:pt x="174" y="35"/>
                    <a:pt x="160" y="47"/>
                  </a:cubicBezTo>
                  <a:cubicBezTo>
                    <a:pt x="155" y="51"/>
                    <a:pt x="154" y="56"/>
                    <a:pt x="154" y="61"/>
                  </a:cubicBezTo>
                  <a:cubicBezTo>
                    <a:pt x="140" y="194"/>
                    <a:pt x="93" y="325"/>
                    <a:pt x="79" y="349"/>
                  </a:cubicBezTo>
                  <a:cubicBezTo>
                    <a:pt x="75" y="357"/>
                    <a:pt x="69" y="366"/>
                    <a:pt x="59" y="366"/>
                  </a:cubicBezTo>
                  <a:cubicBezTo>
                    <a:pt x="54" y="366"/>
                    <a:pt x="35" y="363"/>
                    <a:pt x="22" y="351"/>
                  </a:cubicBezTo>
                  <a:cubicBezTo>
                    <a:pt x="19" y="349"/>
                    <a:pt x="18" y="349"/>
                    <a:pt x="18" y="349"/>
                  </a:cubicBezTo>
                  <a:cubicBezTo>
                    <a:pt x="10" y="349"/>
                    <a:pt x="0" y="374"/>
                    <a:pt x="0" y="386"/>
                  </a:cubicBezTo>
                  <a:cubicBezTo>
                    <a:pt x="0" y="402"/>
                    <a:pt x="30" y="412"/>
                    <a:pt x="44" y="412"/>
                  </a:cubicBezTo>
                  <a:cubicBezTo>
                    <a:pt x="76" y="412"/>
                    <a:pt x="101" y="341"/>
                    <a:pt x="109" y="318"/>
                  </a:cubicBezTo>
                  <a:cubicBezTo>
                    <a:pt x="142" y="228"/>
                    <a:pt x="157" y="154"/>
                    <a:pt x="167" y="100"/>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6" name="Freeform 308"/>
            <p:cNvSpPr>
              <a:spLocks/>
            </p:cNvSpPr>
            <p:nvPr>
              <p:custDataLst>
                <p:tags r:id="rId158"/>
              </p:custDataLst>
            </p:nvPr>
          </p:nvSpPr>
          <p:spPr bwMode="auto">
            <a:xfrm>
              <a:off x="40763807" y="11431588"/>
              <a:ext cx="87313" cy="25400"/>
            </a:xfrm>
            <a:custGeom>
              <a:avLst/>
              <a:gdLst>
                <a:gd name="T0" fmla="*/ 166 w 166"/>
                <a:gd name="T1" fmla="*/ 8 h 47"/>
                <a:gd name="T2" fmla="*/ 158 w 166"/>
                <a:gd name="T3" fmla="*/ 0 h 47"/>
                <a:gd name="T4" fmla="*/ 117 w 166"/>
                <a:gd name="T5" fmla="*/ 24 h 47"/>
                <a:gd name="T6" fmla="*/ 85 w 166"/>
                <a:gd name="T7" fmla="*/ 12 h 47"/>
                <a:gd name="T8" fmla="*/ 54 w 166"/>
                <a:gd name="T9" fmla="*/ 0 h 47"/>
                <a:gd name="T10" fmla="*/ 0 w 166"/>
                <a:gd name="T11" fmla="*/ 39 h 47"/>
                <a:gd name="T12" fmla="*/ 8 w 166"/>
                <a:gd name="T13" fmla="*/ 47 h 47"/>
                <a:gd name="T14" fmla="*/ 49 w 166"/>
                <a:gd name="T15" fmla="*/ 23 h 47"/>
                <a:gd name="T16" fmla="*/ 82 w 166"/>
                <a:gd name="T17" fmla="*/ 35 h 47"/>
                <a:gd name="T18" fmla="*/ 112 w 166"/>
                <a:gd name="T19" fmla="*/ 47 h 47"/>
                <a:gd name="T20" fmla="*/ 166 w 166"/>
                <a:gd name="T2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7">
                  <a:moveTo>
                    <a:pt x="166" y="8"/>
                  </a:moveTo>
                  <a:lnTo>
                    <a:pt x="158" y="0"/>
                  </a:lnTo>
                  <a:cubicBezTo>
                    <a:pt x="158" y="1"/>
                    <a:pt x="139" y="24"/>
                    <a:pt x="117" y="24"/>
                  </a:cubicBezTo>
                  <a:cubicBezTo>
                    <a:pt x="106" y="24"/>
                    <a:pt x="94" y="17"/>
                    <a:pt x="85" y="12"/>
                  </a:cubicBezTo>
                  <a:cubicBezTo>
                    <a:pt x="72" y="4"/>
                    <a:pt x="63" y="0"/>
                    <a:pt x="54" y="0"/>
                  </a:cubicBezTo>
                  <a:cubicBezTo>
                    <a:pt x="35" y="0"/>
                    <a:pt x="26" y="11"/>
                    <a:pt x="0" y="39"/>
                  </a:cubicBezTo>
                  <a:lnTo>
                    <a:pt x="8" y="47"/>
                  </a:lnTo>
                  <a:cubicBezTo>
                    <a:pt x="8" y="46"/>
                    <a:pt x="27" y="23"/>
                    <a:pt x="49" y="23"/>
                  </a:cubicBezTo>
                  <a:cubicBezTo>
                    <a:pt x="61" y="23"/>
                    <a:pt x="73" y="30"/>
                    <a:pt x="82" y="35"/>
                  </a:cubicBezTo>
                  <a:cubicBezTo>
                    <a:pt x="95" y="43"/>
                    <a:pt x="104" y="47"/>
                    <a:pt x="112" y="47"/>
                  </a:cubicBezTo>
                  <a:cubicBezTo>
                    <a:pt x="131" y="47"/>
                    <a:pt x="141" y="36"/>
                    <a:pt x="166" y="8"/>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Freeform 309"/>
            <p:cNvSpPr>
              <a:spLocks/>
            </p:cNvSpPr>
            <p:nvPr>
              <p:custDataLst>
                <p:tags r:id="rId159"/>
              </p:custDataLst>
            </p:nvPr>
          </p:nvSpPr>
          <p:spPr bwMode="auto">
            <a:xfrm>
              <a:off x="40705069" y="11490325"/>
              <a:ext cx="139700" cy="201612"/>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7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7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4"/>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7"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7"/>
                    <a:pt x="178" y="27"/>
                  </a:cubicBezTo>
                  <a:cubicBezTo>
                    <a:pt x="188" y="27"/>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4"/>
                    <a:pt x="234" y="0"/>
                    <a:pt x="211" y="0"/>
                  </a:cubicBezTo>
                  <a:cubicBezTo>
                    <a:pt x="143"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 name="Freeform 310"/>
            <p:cNvSpPr>
              <a:spLocks noEditPoints="1"/>
            </p:cNvSpPr>
            <p:nvPr>
              <p:custDataLst>
                <p:tags r:id="rId160"/>
              </p:custDataLst>
            </p:nvPr>
          </p:nvSpPr>
          <p:spPr bwMode="auto">
            <a:xfrm>
              <a:off x="40946369" y="11583988"/>
              <a:ext cx="173038" cy="65087"/>
            </a:xfrm>
            <a:custGeom>
              <a:avLst/>
              <a:gdLst>
                <a:gd name="T0" fmla="*/ 315 w 332"/>
                <a:gd name="T1" fmla="*/ 20 h 116"/>
                <a:gd name="T2" fmla="*/ 332 w 332"/>
                <a:gd name="T3" fmla="*/ 10 h 116"/>
                <a:gd name="T4" fmla="*/ 315 w 332"/>
                <a:gd name="T5" fmla="*/ 0 h 116"/>
                <a:gd name="T6" fmla="*/ 16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6 h 116"/>
                <a:gd name="T20" fmla="*/ 17 w 332"/>
                <a:gd name="T21" fmla="*/ 96 h 116"/>
                <a:gd name="T22" fmla="*/ 0 w 332"/>
                <a:gd name="T23" fmla="*/ 106 h 116"/>
                <a:gd name="T24" fmla="*/ 16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6" y="0"/>
                  </a:lnTo>
                  <a:cubicBezTo>
                    <a:pt x="10" y="0"/>
                    <a:pt x="0" y="0"/>
                    <a:pt x="0" y="10"/>
                  </a:cubicBezTo>
                  <a:cubicBezTo>
                    <a:pt x="0" y="20"/>
                    <a:pt x="10" y="20"/>
                    <a:pt x="17" y="20"/>
                  </a:cubicBezTo>
                  <a:lnTo>
                    <a:pt x="315" y="20"/>
                  </a:lnTo>
                  <a:close/>
                  <a:moveTo>
                    <a:pt x="315" y="116"/>
                  </a:moveTo>
                  <a:cubicBezTo>
                    <a:pt x="322" y="116"/>
                    <a:pt x="332" y="116"/>
                    <a:pt x="332" y="106"/>
                  </a:cubicBezTo>
                  <a:cubicBezTo>
                    <a:pt x="332" y="96"/>
                    <a:pt x="322" y="96"/>
                    <a:pt x="315" y="96"/>
                  </a:cubicBezTo>
                  <a:lnTo>
                    <a:pt x="17" y="96"/>
                  </a:lnTo>
                  <a:cubicBezTo>
                    <a:pt x="10" y="96"/>
                    <a:pt x="0" y="96"/>
                    <a:pt x="0" y="106"/>
                  </a:cubicBezTo>
                  <a:cubicBezTo>
                    <a:pt x="0" y="116"/>
                    <a:pt x="10" y="116"/>
                    <a:pt x="16" y="116"/>
                  </a:cubicBezTo>
                  <a:lnTo>
                    <a:pt x="315" y="11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9" name="Freeform 311"/>
            <p:cNvSpPr>
              <a:spLocks/>
            </p:cNvSpPr>
            <p:nvPr>
              <p:custDataLst>
                <p:tags r:id="rId161"/>
              </p:custDataLst>
            </p:nvPr>
          </p:nvSpPr>
          <p:spPr bwMode="auto">
            <a:xfrm>
              <a:off x="41221007" y="11525250"/>
              <a:ext cx="174625" cy="184150"/>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0" name="Freeform 312"/>
            <p:cNvSpPr>
              <a:spLocks/>
            </p:cNvSpPr>
            <p:nvPr>
              <p:custDataLst>
                <p:tags r:id="rId162"/>
              </p:custDataLst>
            </p:nvPr>
          </p:nvSpPr>
          <p:spPr bwMode="auto">
            <a:xfrm>
              <a:off x="41433732" y="11501438"/>
              <a:ext cx="85725" cy="184150"/>
            </a:xfrm>
            <a:custGeom>
              <a:avLst/>
              <a:gdLst>
                <a:gd name="T0" fmla="*/ 102 w 165"/>
                <a:gd name="T1" fmla="*/ 13 h 333"/>
                <a:gd name="T2" fmla="*/ 91 w 165"/>
                <a:gd name="T3" fmla="*/ 0 h 333"/>
                <a:gd name="T4" fmla="*/ 0 w 165"/>
                <a:gd name="T5" fmla="*/ 32 h 333"/>
                <a:gd name="T6" fmla="*/ 0 w 165"/>
                <a:gd name="T7" fmla="*/ 48 h 333"/>
                <a:gd name="T8" fmla="*/ 66 w 165"/>
                <a:gd name="T9" fmla="*/ 35 h 333"/>
                <a:gd name="T10" fmla="*/ 66 w 165"/>
                <a:gd name="T11" fmla="*/ 293 h 333"/>
                <a:gd name="T12" fmla="*/ 19 w 165"/>
                <a:gd name="T13" fmla="*/ 317 h 333"/>
                <a:gd name="T14" fmla="*/ 3 w 165"/>
                <a:gd name="T15" fmla="*/ 317 h 333"/>
                <a:gd name="T16" fmla="*/ 3 w 165"/>
                <a:gd name="T17" fmla="*/ 333 h 333"/>
                <a:gd name="T18" fmla="*/ 84 w 165"/>
                <a:gd name="T19" fmla="*/ 331 h 333"/>
                <a:gd name="T20" fmla="*/ 165 w 165"/>
                <a:gd name="T21" fmla="*/ 333 h 333"/>
                <a:gd name="T22" fmla="*/ 165 w 165"/>
                <a:gd name="T23" fmla="*/ 317 h 333"/>
                <a:gd name="T24" fmla="*/ 149 w 165"/>
                <a:gd name="T25" fmla="*/ 317 h 333"/>
                <a:gd name="T26" fmla="*/ 102 w 165"/>
                <a:gd name="T27" fmla="*/ 293 h 333"/>
                <a:gd name="T28" fmla="*/ 102 w 165"/>
                <a:gd name="T29" fmla="*/ 1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3">
                  <a:moveTo>
                    <a:pt x="102" y="13"/>
                  </a:moveTo>
                  <a:cubicBezTo>
                    <a:pt x="102" y="1"/>
                    <a:pt x="102" y="0"/>
                    <a:pt x="91" y="0"/>
                  </a:cubicBezTo>
                  <a:cubicBezTo>
                    <a:pt x="60" y="32"/>
                    <a:pt x="16" y="32"/>
                    <a:pt x="0" y="32"/>
                  </a:cubicBezTo>
                  <a:lnTo>
                    <a:pt x="0" y="48"/>
                  </a:lnTo>
                  <a:cubicBezTo>
                    <a:pt x="10" y="48"/>
                    <a:pt x="40" y="48"/>
                    <a:pt x="66" y="35"/>
                  </a:cubicBezTo>
                  <a:lnTo>
                    <a:pt x="66" y="293"/>
                  </a:lnTo>
                  <a:cubicBezTo>
                    <a:pt x="66" y="311"/>
                    <a:pt x="64" y="317"/>
                    <a:pt x="19" y="317"/>
                  </a:cubicBezTo>
                  <a:lnTo>
                    <a:pt x="3" y="317"/>
                  </a:lnTo>
                  <a:lnTo>
                    <a:pt x="3" y="333"/>
                  </a:lnTo>
                  <a:cubicBezTo>
                    <a:pt x="21" y="331"/>
                    <a:pt x="64" y="331"/>
                    <a:pt x="84" y="331"/>
                  </a:cubicBezTo>
                  <a:cubicBezTo>
                    <a:pt x="104" y="331"/>
                    <a:pt x="147" y="331"/>
                    <a:pt x="165" y="333"/>
                  </a:cubicBezTo>
                  <a:lnTo>
                    <a:pt x="165" y="317"/>
                  </a:lnTo>
                  <a:lnTo>
                    <a:pt x="149" y="317"/>
                  </a:lnTo>
                  <a:cubicBezTo>
                    <a:pt x="104" y="317"/>
                    <a:pt x="102" y="312"/>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8" name="Picture 87"/>
          <p:cNvPicPr>
            <a:picLocks noChangeAspect="1"/>
          </p:cNvPicPr>
          <p:nvPr>
            <p:custDataLst>
              <p:tags r:id="rId7"/>
            </p:custDataLst>
          </p:nvPr>
        </p:nvPicPr>
        <p:blipFill>
          <a:blip r:embed="rId340" cstate="print">
            <a:extLst>
              <a:ext uri="{28A0092B-C50C-407E-A947-70E740481C1C}">
                <a14:useLocalDpi xmlns:a14="http://schemas.microsoft.com/office/drawing/2010/main" val="0"/>
              </a:ext>
            </a:extLst>
          </a:blip>
          <a:stretch>
            <a:fillRect/>
          </a:stretch>
        </p:blipFill>
        <p:spPr>
          <a:xfrm>
            <a:off x="41222778" y="12640699"/>
            <a:ext cx="106667" cy="176759"/>
          </a:xfrm>
          <a:prstGeom prst="rect">
            <a:avLst/>
          </a:prstGeom>
        </p:spPr>
      </p:pic>
      <p:pic>
        <p:nvPicPr>
          <p:cNvPr id="104" name="Picture 103"/>
          <p:cNvPicPr>
            <a:picLocks noChangeAspect="1"/>
          </p:cNvPicPr>
          <p:nvPr>
            <p:custDataLst>
              <p:tags r:id="rId8"/>
            </p:custDataLst>
          </p:nvPr>
        </p:nvPicPr>
        <p:blipFill>
          <a:blip r:embed="rId341" cstate="print">
            <a:extLst>
              <a:ext uri="{28A0092B-C50C-407E-A947-70E740481C1C}">
                <a14:useLocalDpi xmlns:a14="http://schemas.microsoft.com/office/drawing/2010/main" val="0"/>
              </a:ext>
            </a:extLst>
          </a:blip>
          <a:stretch>
            <a:fillRect/>
          </a:stretch>
        </p:blipFill>
        <p:spPr>
          <a:xfrm>
            <a:off x="41566716" y="12407681"/>
            <a:ext cx="326705" cy="188952"/>
          </a:xfrm>
          <a:prstGeom prst="rect">
            <a:avLst/>
          </a:prstGeom>
        </p:spPr>
      </p:pic>
      <p:pic>
        <p:nvPicPr>
          <p:cNvPr id="205" name="Picture 204"/>
          <p:cNvPicPr>
            <a:picLocks noChangeAspect="1"/>
          </p:cNvPicPr>
          <p:nvPr>
            <p:custDataLst>
              <p:tags r:id="rId9"/>
            </p:custDataLst>
          </p:nvPr>
        </p:nvPicPr>
        <p:blipFill>
          <a:blip r:embed="rId340" cstate="print">
            <a:extLst>
              <a:ext uri="{28A0092B-C50C-407E-A947-70E740481C1C}">
                <a14:useLocalDpi xmlns:a14="http://schemas.microsoft.com/office/drawing/2010/main" val="0"/>
              </a:ext>
            </a:extLst>
          </a:blip>
          <a:stretch>
            <a:fillRect/>
          </a:stretch>
        </p:blipFill>
        <p:spPr>
          <a:xfrm>
            <a:off x="41301511" y="14759233"/>
            <a:ext cx="106667" cy="176759"/>
          </a:xfrm>
          <a:prstGeom prst="rect">
            <a:avLst/>
          </a:prstGeom>
        </p:spPr>
      </p:pic>
      <p:pic>
        <p:nvPicPr>
          <p:cNvPr id="107" name="Picture 106"/>
          <p:cNvPicPr>
            <a:picLocks noChangeAspect="1"/>
          </p:cNvPicPr>
          <p:nvPr>
            <p:custDataLst>
              <p:tags r:id="rId10"/>
            </p:custDataLst>
          </p:nvPr>
        </p:nvPicPr>
        <p:blipFill>
          <a:blip r:embed="rId342" cstate="print">
            <a:extLst>
              <a:ext uri="{28A0092B-C50C-407E-A947-70E740481C1C}">
                <a14:useLocalDpi xmlns:a14="http://schemas.microsoft.com/office/drawing/2010/main" val="0"/>
              </a:ext>
            </a:extLst>
          </a:blip>
          <a:stretch>
            <a:fillRect/>
          </a:stretch>
        </p:blipFill>
        <p:spPr>
          <a:xfrm>
            <a:off x="41570100" y="14602110"/>
            <a:ext cx="329143" cy="143847"/>
          </a:xfrm>
          <a:prstGeom prst="rect">
            <a:avLst/>
          </a:prstGeom>
        </p:spPr>
      </p:pic>
      <p:grpSp>
        <p:nvGrpSpPr>
          <p:cNvPr id="1248" name="Group 1247"/>
          <p:cNvGrpSpPr>
            <a:grpSpLocks noChangeAspect="1"/>
          </p:cNvGrpSpPr>
          <p:nvPr>
            <p:custDataLst>
              <p:tags r:id="rId11"/>
            </p:custDataLst>
          </p:nvPr>
        </p:nvGrpSpPr>
        <p:grpSpPr>
          <a:xfrm>
            <a:off x="40281244" y="14036675"/>
            <a:ext cx="1081087" cy="258763"/>
            <a:chOff x="40281244" y="14036675"/>
            <a:chExt cx="1081087" cy="258763"/>
          </a:xfrm>
        </p:grpSpPr>
        <p:sp>
          <p:nvSpPr>
            <p:cNvPr id="1240" name="Freeform 319"/>
            <p:cNvSpPr>
              <a:spLocks/>
            </p:cNvSpPr>
            <p:nvPr>
              <p:custDataLst>
                <p:tags r:id="rId149"/>
              </p:custDataLst>
            </p:nvPr>
          </p:nvSpPr>
          <p:spPr bwMode="auto">
            <a:xfrm>
              <a:off x="40392369" y="14036675"/>
              <a:ext cx="87312" cy="25400"/>
            </a:xfrm>
            <a:custGeom>
              <a:avLst/>
              <a:gdLst>
                <a:gd name="T0" fmla="*/ 166 w 166"/>
                <a:gd name="T1" fmla="*/ 7 h 46"/>
                <a:gd name="T2" fmla="*/ 158 w 166"/>
                <a:gd name="T3" fmla="*/ 0 h 46"/>
                <a:gd name="T4" fmla="*/ 117 w 166"/>
                <a:gd name="T5" fmla="*/ 23 h 46"/>
                <a:gd name="T6" fmla="*/ 84 w 166"/>
                <a:gd name="T7" fmla="*/ 11 h 46"/>
                <a:gd name="T8" fmla="*/ 53 w 166"/>
                <a:gd name="T9" fmla="*/ 0 h 46"/>
                <a:gd name="T10" fmla="*/ 0 w 166"/>
                <a:gd name="T11" fmla="*/ 38 h 46"/>
                <a:gd name="T12" fmla="*/ 8 w 166"/>
                <a:gd name="T13" fmla="*/ 46 h 46"/>
                <a:gd name="T14" fmla="*/ 48 w 166"/>
                <a:gd name="T15" fmla="*/ 22 h 46"/>
                <a:gd name="T16" fmla="*/ 81 w 166"/>
                <a:gd name="T17" fmla="*/ 34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3"/>
                    <a:pt x="117" y="23"/>
                  </a:cubicBezTo>
                  <a:cubicBezTo>
                    <a:pt x="105" y="23"/>
                    <a:pt x="93" y="16"/>
                    <a:pt x="84" y="11"/>
                  </a:cubicBezTo>
                  <a:cubicBezTo>
                    <a:pt x="71" y="3"/>
                    <a:pt x="62" y="0"/>
                    <a:pt x="53" y="0"/>
                  </a:cubicBezTo>
                  <a:cubicBezTo>
                    <a:pt x="34" y="0"/>
                    <a:pt x="25" y="11"/>
                    <a:pt x="0" y="38"/>
                  </a:cubicBezTo>
                  <a:lnTo>
                    <a:pt x="8" y="46"/>
                  </a:lnTo>
                  <a:cubicBezTo>
                    <a:pt x="8" y="45"/>
                    <a:pt x="26" y="22"/>
                    <a:pt x="48" y="22"/>
                  </a:cubicBezTo>
                  <a:cubicBezTo>
                    <a:pt x="60" y="22"/>
                    <a:pt x="72" y="29"/>
                    <a:pt x="81" y="34"/>
                  </a:cubicBezTo>
                  <a:cubicBezTo>
                    <a:pt x="94" y="42"/>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1" name="Freeform 320"/>
            <p:cNvSpPr>
              <a:spLocks/>
            </p:cNvSpPr>
            <p:nvPr>
              <p:custDataLst>
                <p:tags r:id="rId150"/>
              </p:custDataLst>
            </p:nvPr>
          </p:nvSpPr>
          <p:spPr bwMode="auto">
            <a:xfrm>
              <a:off x="40281244" y="14074775"/>
              <a:ext cx="261937" cy="220663"/>
            </a:xfrm>
            <a:custGeom>
              <a:avLst/>
              <a:gdLst>
                <a:gd name="T0" fmla="*/ 167 w 502"/>
                <a:gd name="T1" fmla="*/ 100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1 w 502"/>
                <a:gd name="T13" fmla="*/ 67 h 412"/>
                <a:gd name="T14" fmla="*/ 482 w 502"/>
                <a:gd name="T15" fmla="*/ 46 h 412"/>
                <a:gd name="T16" fmla="*/ 502 w 502"/>
                <a:gd name="T17" fmla="*/ 8 h 412"/>
                <a:gd name="T18" fmla="*/ 492 w 502"/>
                <a:gd name="T19" fmla="*/ 0 h 412"/>
                <a:gd name="T20" fmla="*/ 413 w 502"/>
                <a:gd name="T21" fmla="*/ 28 h 412"/>
                <a:gd name="T22" fmla="*/ 365 w 502"/>
                <a:gd name="T23" fmla="*/ 165 h 412"/>
                <a:gd name="T24" fmla="*/ 316 w 502"/>
                <a:gd name="T25" fmla="*/ 359 h 412"/>
                <a:gd name="T26" fmla="*/ 249 w 502"/>
                <a:gd name="T27" fmla="*/ 213 h 412"/>
                <a:gd name="T28" fmla="*/ 193 w 502"/>
                <a:gd name="T29" fmla="*/ 46 h 412"/>
                <a:gd name="T30" fmla="*/ 185 w 502"/>
                <a:gd name="T31" fmla="*/ 35 h 412"/>
                <a:gd name="T32" fmla="*/ 160 w 502"/>
                <a:gd name="T33" fmla="*/ 47 h 412"/>
                <a:gd name="T34" fmla="*/ 154 w 502"/>
                <a:gd name="T35" fmla="*/ 62 h 412"/>
                <a:gd name="T36" fmla="*/ 79 w 502"/>
                <a:gd name="T37" fmla="*/ 350 h 412"/>
                <a:gd name="T38" fmla="*/ 59 w 502"/>
                <a:gd name="T39" fmla="*/ 366 h 412"/>
                <a:gd name="T40" fmla="*/ 22 w 502"/>
                <a:gd name="T41" fmla="*/ 352 h 412"/>
                <a:gd name="T42" fmla="*/ 18 w 502"/>
                <a:gd name="T43" fmla="*/ 350 h 412"/>
                <a:gd name="T44" fmla="*/ 0 w 502"/>
                <a:gd name="T45" fmla="*/ 386 h 412"/>
                <a:gd name="T46" fmla="*/ 44 w 502"/>
                <a:gd name="T47" fmla="*/ 412 h 412"/>
                <a:gd name="T48" fmla="*/ 109 w 502"/>
                <a:gd name="T49" fmla="*/ 319 h 412"/>
                <a:gd name="T50" fmla="*/ 167 w 502"/>
                <a:gd name="T51"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0"/>
                  </a:moveTo>
                  <a:cubicBezTo>
                    <a:pt x="176" y="126"/>
                    <a:pt x="187" y="164"/>
                    <a:pt x="209" y="225"/>
                  </a:cubicBezTo>
                  <a:cubicBezTo>
                    <a:pt x="240" y="310"/>
                    <a:pt x="254" y="341"/>
                    <a:pt x="285" y="388"/>
                  </a:cubicBezTo>
                  <a:cubicBezTo>
                    <a:pt x="292" y="399"/>
                    <a:pt x="292" y="399"/>
                    <a:pt x="297" y="399"/>
                  </a:cubicBezTo>
                  <a:cubicBezTo>
                    <a:pt x="304" y="399"/>
                    <a:pt x="314" y="393"/>
                    <a:pt x="320" y="389"/>
                  </a:cubicBezTo>
                  <a:cubicBezTo>
                    <a:pt x="327" y="383"/>
                    <a:pt x="327" y="382"/>
                    <a:pt x="333" y="358"/>
                  </a:cubicBezTo>
                  <a:cubicBezTo>
                    <a:pt x="363" y="227"/>
                    <a:pt x="401" y="90"/>
                    <a:pt x="411" y="67"/>
                  </a:cubicBezTo>
                  <a:cubicBezTo>
                    <a:pt x="411" y="66"/>
                    <a:pt x="421" y="47"/>
                    <a:pt x="482" y="46"/>
                  </a:cubicBezTo>
                  <a:cubicBezTo>
                    <a:pt x="492" y="46"/>
                    <a:pt x="502" y="19"/>
                    <a:pt x="502" y="8"/>
                  </a:cubicBezTo>
                  <a:cubicBezTo>
                    <a:pt x="502" y="0"/>
                    <a:pt x="499" y="0"/>
                    <a:pt x="492" y="0"/>
                  </a:cubicBezTo>
                  <a:cubicBezTo>
                    <a:pt x="442" y="0"/>
                    <a:pt x="419" y="21"/>
                    <a:pt x="413" y="28"/>
                  </a:cubicBezTo>
                  <a:cubicBezTo>
                    <a:pt x="400" y="46"/>
                    <a:pt x="388" y="82"/>
                    <a:pt x="365" y="165"/>
                  </a:cubicBezTo>
                  <a:cubicBezTo>
                    <a:pt x="347" y="229"/>
                    <a:pt x="331" y="294"/>
                    <a:pt x="316" y="359"/>
                  </a:cubicBezTo>
                  <a:cubicBezTo>
                    <a:pt x="288" y="317"/>
                    <a:pt x="273" y="278"/>
                    <a:pt x="249" y="213"/>
                  </a:cubicBezTo>
                  <a:cubicBezTo>
                    <a:pt x="222" y="142"/>
                    <a:pt x="207" y="90"/>
                    <a:pt x="193" y="46"/>
                  </a:cubicBezTo>
                  <a:cubicBezTo>
                    <a:pt x="190" y="36"/>
                    <a:pt x="190" y="35"/>
                    <a:pt x="185" y="35"/>
                  </a:cubicBezTo>
                  <a:cubicBezTo>
                    <a:pt x="184" y="35"/>
                    <a:pt x="174" y="35"/>
                    <a:pt x="160" y="47"/>
                  </a:cubicBezTo>
                  <a:cubicBezTo>
                    <a:pt x="155" y="52"/>
                    <a:pt x="154" y="56"/>
                    <a:pt x="154" y="62"/>
                  </a:cubicBezTo>
                  <a:cubicBezTo>
                    <a:pt x="140" y="194"/>
                    <a:pt x="93" y="326"/>
                    <a:pt x="79" y="350"/>
                  </a:cubicBezTo>
                  <a:cubicBezTo>
                    <a:pt x="75" y="357"/>
                    <a:pt x="69" y="366"/>
                    <a:pt x="59" y="366"/>
                  </a:cubicBezTo>
                  <a:cubicBezTo>
                    <a:pt x="54" y="366"/>
                    <a:pt x="35" y="364"/>
                    <a:pt x="22" y="352"/>
                  </a:cubicBezTo>
                  <a:cubicBezTo>
                    <a:pt x="19" y="350"/>
                    <a:pt x="18" y="350"/>
                    <a:pt x="18" y="350"/>
                  </a:cubicBezTo>
                  <a:cubicBezTo>
                    <a:pt x="10" y="350"/>
                    <a:pt x="0" y="375"/>
                    <a:pt x="0" y="386"/>
                  </a:cubicBezTo>
                  <a:cubicBezTo>
                    <a:pt x="0" y="402"/>
                    <a:pt x="30" y="412"/>
                    <a:pt x="44" y="412"/>
                  </a:cubicBezTo>
                  <a:cubicBezTo>
                    <a:pt x="76" y="412"/>
                    <a:pt x="101" y="342"/>
                    <a:pt x="109" y="319"/>
                  </a:cubicBezTo>
                  <a:cubicBezTo>
                    <a:pt x="142" y="228"/>
                    <a:pt x="157" y="154"/>
                    <a:pt x="167" y="100"/>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Freeform 321"/>
            <p:cNvSpPr>
              <a:spLocks/>
            </p:cNvSpPr>
            <p:nvPr>
              <p:custDataLst>
                <p:tags r:id="rId151"/>
              </p:custDataLst>
            </p:nvPr>
          </p:nvSpPr>
          <p:spPr bwMode="auto">
            <a:xfrm>
              <a:off x="40606681" y="14036675"/>
              <a:ext cx="87312" cy="25400"/>
            </a:xfrm>
            <a:custGeom>
              <a:avLst/>
              <a:gdLst>
                <a:gd name="T0" fmla="*/ 166 w 166"/>
                <a:gd name="T1" fmla="*/ 7 h 46"/>
                <a:gd name="T2" fmla="*/ 158 w 166"/>
                <a:gd name="T3" fmla="*/ 0 h 46"/>
                <a:gd name="T4" fmla="*/ 117 w 166"/>
                <a:gd name="T5" fmla="*/ 23 h 46"/>
                <a:gd name="T6" fmla="*/ 85 w 166"/>
                <a:gd name="T7" fmla="*/ 11 h 46"/>
                <a:gd name="T8" fmla="*/ 54 w 166"/>
                <a:gd name="T9" fmla="*/ 0 h 46"/>
                <a:gd name="T10" fmla="*/ 0 w 166"/>
                <a:gd name="T11" fmla="*/ 38 h 46"/>
                <a:gd name="T12" fmla="*/ 8 w 166"/>
                <a:gd name="T13" fmla="*/ 46 h 46"/>
                <a:gd name="T14" fmla="*/ 49 w 166"/>
                <a:gd name="T15" fmla="*/ 22 h 46"/>
                <a:gd name="T16" fmla="*/ 82 w 166"/>
                <a:gd name="T17" fmla="*/ 34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3"/>
                    <a:pt x="117" y="23"/>
                  </a:cubicBezTo>
                  <a:cubicBezTo>
                    <a:pt x="106" y="23"/>
                    <a:pt x="94" y="16"/>
                    <a:pt x="85" y="11"/>
                  </a:cubicBezTo>
                  <a:cubicBezTo>
                    <a:pt x="72" y="3"/>
                    <a:pt x="63" y="0"/>
                    <a:pt x="54" y="0"/>
                  </a:cubicBezTo>
                  <a:cubicBezTo>
                    <a:pt x="35" y="0"/>
                    <a:pt x="26" y="11"/>
                    <a:pt x="0" y="38"/>
                  </a:cubicBezTo>
                  <a:lnTo>
                    <a:pt x="8" y="46"/>
                  </a:lnTo>
                  <a:cubicBezTo>
                    <a:pt x="8" y="45"/>
                    <a:pt x="27" y="22"/>
                    <a:pt x="49" y="22"/>
                  </a:cubicBezTo>
                  <a:cubicBezTo>
                    <a:pt x="61" y="22"/>
                    <a:pt x="73" y="29"/>
                    <a:pt x="82" y="34"/>
                  </a:cubicBezTo>
                  <a:cubicBezTo>
                    <a:pt x="95" y="42"/>
                    <a:pt x="104" y="46"/>
                    <a:pt x="112" y="46"/>
                  </a:cubicBezTo>
                  <a:cubicBezTo>
                    <a:pt x="131" y="46"/>
                    <a:pt x="141"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Freeform 322"/>
            <p:cNvSpPr>
              <a:spLocks/>
            </p:cNvSpPr>
            <p:nvPr>
              <p:custDataLst>
                <p:tags r:id="rId152"/>
              </p:custDataLst>
            </p:nvPr>
          </p:nvSpPr>
          <p:spPr bwMode="auto">
            <a:xfrm>
              <a:off x="40547944" y="14093825"/>
              <a:ext cx="139700" cy="193675"/>
            </a:xfrm>
            <a:custGeom>
              <a:avLst/>
              <a:gdLst>
                <a:gd name="T0" fmla="*/ 106 w 268"/>
                <a:gd name="T1" fmla="*/ 171 h 363"/>
                <a:gd name="T2" fmla="*/ 0 w 268"/>
                <a:gd name="T3" fmla="*/ 301 h 363"/>
                <a:gd name="T4" fmla="*/ 85 w 268"/>
                <a:gd name="T5" fmla="*/ 363 h 363"/>
                <a:gd name="T6" fmla="*/ 235 w 268"/>
                <a:gd name="T7" fmla="*/ 274 h 363"/>
                <a:gd name="T8" fmla="*/ 230 w 268"/>
                <a:gd name="T9" fmla="*/ 270 h 363"/>
                <a:gd name="T10" fmla="*/ 193 w 268"/>
                <a:gd name="T11" fmla="*/ 292 h 363"/>
                <a:gd name="T12" fmla="*/ 117 w 268"/>
                <a:gd name="T13" fmla="*/ 336 h 363"/>
                <a:gd name="T14" fmla="*/ 43 w 268"/>
                <a:gd name="T15" fmla="*/ 280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5"/>
                    <a:pt x="0" y="289"/>
                    <a:pt x="0" y="301"/>
                  </a:cubicBezTo>
                  <a:cubicBezTo>
                    <a:pt x="0" y="339"/>
                    <a:pt x="37" y="363"/>
                    <a:pt x="85" y="363"/>
                  </a:cubicBezTo>
                  <a:cubicBezTo>
                    <a:pt x="168" y="363"/>
                    <a:pt x="235" y="284"/>
                    <a:pt x="235" y="274"/>
                  </a:cubicBezTo>
                  <a:cubicBezTo>
                    <a:pt x="235" y="271"/>
                    <a:pt x="232" y="270"/>
                    <a:pt x="230" y="270"/>
                  </a:cubicBezTo>
                  <a:cubicBezTo>
                    <a:pt x="224" y="270"/>
                    <a:pt x="205" y="277"/>
                    <a:pt x="193" y="292"/>
                  </a:cubicBezTo>
                  <a:cubicBezTo>
                    <a:pt x="183" y="307"/>
                    <a:pt x="162" y="336"/>
                    <a:pt x="117" y="336"/>
                  </a:cubicBezTo>
                  <a:cubicBezTo>
                    <a:pt x="82" y="336"/>
                    <a:pt x="43" y="317"/>
                    <a:pt x="43" y="280"/>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8"/>
                    <a:pt x="178" y="28"/>
                  </a:cubicBezTo>
                  <a:cubicBezTo>
                    <a:pt x="188" y="28"/>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5"/>
                    <a:pt x="234" y="0"/>
                    <a:pt x="211" y="0"/>
                  </a:cubicBezTo>
                  <a:cubicBezTo>
                    <a:pt x="143"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4" name="Freeform 323"/>
            <p:cNvSpPr>
              <a:spLocks noEditPoints="1"/>
            </p:cNvSpPr>
            <p:nvPr>
              <p:custDataLst>
                <p:tags r:id="rId153"/>
              </p:custDataLst>
            </p:nvPr>
          </p:nvSpPr>
          <p:spPr bwMode="auto">
            <a:xfrm>
              <a:off x="40789244" y="14184313"/>
              <a:ext cx="173037" cy="61913"/>
            </a:xfrm>
            <a:custGeom>
              <a:avLst/>
              <a:gdLst>
                <a:gd name="T0" fmla="*/ 315 w 332"/>
                <a:gd name="T1" fmla="*/ 20 h 117"/>
                <a:gd name="T2" fmla="*/ 332 w 332"/>
                <a:gd name="T3" fmla="*/ 10 h 117"/>
                <a:gd name="T4" fmla="*/ 315 w 332"/>
                <a:gd name="T5" fmla="*/ 0 h 117"/>
                <a:gd name="T6" fmla="*/ 16 w 332"/>
                <a:gd name="T7" fmla="*/ 0 h 117"/>
                <a:gd name="T8" fmla="*/ 0 w 332"/>
                <a:gd name="T9" fmla="*/ 10 h 117"/>
                <a:gd name="T10" fmla="*/ 17 w 332"/>
                <a:gd name="T11" fmla="*/ 20 h 117"/>
                <a:gd name="T12" fmla="*/ 315 w 332"/>
                <a:gd name="T13" fmla="*/ 20 h 117"/>
                <a:gd name="T14" fmla="*/ 315 w 332"/>
                <a:gd name="T15" fmla="*/ 117 h 117"/>
                <a:gd name="T16" fmla="*/ 332 w 332"/>
                <a:gd name="T17" fmla="*/ 107 h 117"/>
                <a:gd name="T18" fmla="*/ 315 w 332"/>
                <a:gd name="T19" fmla="*/ 97 h 117"/>
                <a:gd name="T20" fmla="*/ 17 w 332"/>
                <a:gd name="T21" fmla="*/ 97 h 117"/>
                <a:gd name="T22" fmla="*/ 0 w 332"/>
                <a:gd name="T23" fmla="*/ 107 h 117"/>
                <a:gd name="T24" fmla="*/ 16 w 332"/>
                <a:gd name="T25" fmla="*/ 117 h 117"/>
                <a:gd name="T26" fmla="*/ 315 w 332"/>
                <a:gd name="T2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7">
                  <a:moveTo>
                    <a:pt x="315" y="20"/>
                  </a:moveTo>
                  <a:cubicBezTo>
                    <a:pt x="322" y="20"/>
                    <a:pt x="332" y="20"/>
                    <a:pt x="332" y="10"/>
                  </a:cubicBezTo>
                  <a:cubicBezTo>
                    <a:pt x="332" y="0"/>
                    <a:pt x="322" y="0"/>
                    <a:pt x="315" y="0"/>
                  </a:cubicBezTo>
                  <a:lnTo>
                    <a:pt x="16" y="0"/>
                  </a:lnTo>
                  <a:cubicBezTo>
                    <a:pt x="10" y="0"/>
                    <a:pt x="0" y="0"/>
                    <a:pt x="0" y="10"/>
                  </a:cubicBezTo>
                  <a:cubicBezTo>
                    <a:pt x="0" y="20"/>
                    <a:pt x="10" y="20"/>
                    <a:pt x="17" y="20"/>
                  </a:cubicBezTo>
                  <a:lnTo>
                    <a:pt x="315" y="20"/>
                  </a:lnTo>
                  <a:close/>
                  <a:moveTo>
                    <a:pt x="315" y="117"/>
                  </a:moveTo>
                  <a:cubicBezTo>
                    <a:pt x="322" y="117"/>
                    <a:pt x="332" y="117"/>
                    <a:pt x="332" y="107"/>
                  </a:cubicBezTo>
                  <a:cubicBezTo>
                    <a:pt x="332" y="97"/>
                    <a:pt x="322" y="97"/>
                    <a:pt x="315" y="97"/>
                  </a:cubicBezTo>
                  <a:lnTo>
                    <a:pt x="17" y="97"/>
                  </a:lnTo>
                  <a:cubicBezTo>
                    <a:pt x="10" y="97"/>
                    <a:pt x="0" y="97"/>
                    <a:pt x="0" y="107"/>
                  </a:cubicBezTo>
                  <a:cubicBezTo>
                    <a:pt x="0" y="117"/>
                    <a:pt x="10" y="117"/>
                    <a:pt x="16" y="117"/>
                  </a:cubicBezTo>
                  <a:lnTo>
                    <a:pt x="315" y="1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Freeform 324"/>
            <p:cNvSpPr>
              <a:spLocks/>
            </p:cNvSpPr>
            <p:nvPr>
              <p:custDataLst>
                <p:tags r:id="rId154"/>
              </p:custDataLst>
            </p:nvPr>
          </p:nvSpPr>
          <p:spPr bwMode="auto">
            <a:xfrm>
              <a:off x="41071819" y="14209713"/>
              <a:ext cx="158750" cy="11113"/>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6" name="Freeform 325"/>
            <p:cNvSpPr>
              <a:spLocks/>
            </p:cNvSpPr>
            <p:nvPr>
              <p:custDataLst>
                <p:tags r:id="rId155"/>
              </p:custDataLst>
            </p:nvPr>
          </p:nvSpPr>
          <p:spPr bwMode="auto">
            <a:xfrm>
              <a:off x="41276606" y="14104938"/>
              <a:ext cx="85725" cy="177800"/>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0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0"/>
                    <a:pt x="64" y="330"/>
                    <a:pt x="84" y="330"/>
                  </a:cubicBezTo>
                  <a:cubicBezTo>
                    <a:pt x="104" y="330"/>
                    <a:pt x="147" y="330"/>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9" name="Group 1308"/>
          <p:cNvGrpSpPr>
            <a:grpSpLocks noChangeAspect="1"/>
          </p:cNvGrpSpPr>
          <p:nvPr>
            <p:custDataLst>
              <p:tags r:id="rId12"/>
            </p:custDataLst>
          </p:nvPr>
        </p:nvGrpSpPr>
        <p:grpSpPr>
          <a:xfrm>
            <a:off x="43945175" y="14243050"/>
            <a:ext cx="1835151" cy="268288"/>
            <a:chOff x="43945175" y="14243050"/>
            <a:chExt cx="1835151" cy="268288"/>
          </a:xfrm>
        </p:grpSpPr>
        <p:sp>
          <p:nvSpPr>
            <p:cNvPr id="1293" name="Freeform 363"/>
            <p:cNvSpPr>
              <a:spLocks noEditPoints="1"/>
            </p:cNvSpPr>
            <p:nvPr>
              <p:custDataLst>
                <p:tags r:id="rId134"/>
              </p:custDataLst>
            </p:nvPr>
          </p:nvSpPr>
          <p:spPr bwMode="auto">
            <a:xfrm>
              <a:off x="43945175" y="14363700"/>
              <a:ext cx="93663" cy="95250"/>
            </a:xfrm>
            <a:custGeom>
              <a:avLst/>
              <a:gdLst>
                <a:gd name="T0" fmla="*/ 166 w 228"/>
                <a:gd name="T1" fmla="*/ 32 h 226"/>
                <a:gd name="T2" fmla="*/ 120 w 228"/>
                <a:gd name="T3" fmla="*/ 0 h 226"/>
                <a:gd name="T4" fmla="*/ 0 w 228"/>
                <a:gd name="T5" fmla="*/ 146 h 226"/>
                <a:gd name="T6" fmla="*/ 66 w 228"/>
                <a:gd name="T7" fmla="*/ 226 h 226"/>
                <a:gd name="T8" fmla="*/ 131 w 228"/>
                <a:gd name="T9" fmla="*/ 189 h 226"/>
                <a:gd name="T10" fmla="*/ 176 w 228"/>
                <a:gd name="T11" fmla="*/ 226 h 226"/>
                <a:gd name="T12" fmla="*/ 213 w 228"/>
                <a:gd name="T13" fmla="*/ 199 h 226"/>
                <a:gd name="T14" fmla="*/ 228 w 228"/>
                <a:gd name="T15" fmla="*/ 149 h 226"/>
                <a:gd name="T16" fmla="*/ 222 w 228"/>
                <a:gd name="T17" fmla="*/ 144 h 226"/>
                <a:gd name="T18" fmla="*/ 215 w 228"/>
                <a:gd name="T19" fmla="*/ 153 h 226"/>
                <a:gd name="T20" fmla="*/ 177 w 228"/>
                <a:gd name="T21" fmla="*/ 215 h 226"/>
                <a:gd name="T22" fmla="*/ 162 w 228"/>
                <a:gd name="T23" fmla="*/ 192 h 226"/>
                <a:gd name="T24" fmla="*/ 169 w 228"/>
                <a:gd name="T25" fmla="*/ 155 h 226"/>
                <a:gd name="T26" fmla="*/ 180 w 228"/>
                <a:gd name="T27" fmla="*/ 111 h 226"/>
                <a:gd name="T28" fmla="*/ 198 w 228"/>
                <a:gd name="T29" fmla="*/ 41 h 226"/>
                <a:gd name="T30" fmla="*/ 201 w 228"/>
                <a:gd name="T31" fmla="*/ 24 h 226"/>
                <a:gd name="T32" fmla="*/ 187 w 228"/>
                <a:gd name="T33" fmla="*/ 10 h 226"/>
                <a:gd name="T34" fmla="*/ 166 w 228"/>
                <a:gd name="T35" fmla="*/ 32 h 226"/>
                <a:gd name="T36" fmla="*/ 134 w 228"/>
                <a:gd name="T37" fmla="*/ 161 h 226"/>
                <a:gd name="T38" fmla="*/ 124 w 228"/>
                <a:gd name="T39" fmla="*/ 180 h 226"/>
                <a:gd name="T40" fmla="*/ 67 w 228"/>
                <a:gd name="T41" fmla="*/ 215 h 226"/>
                <a:gd name="T42" fmla="*/ 35 w 228"/>
                <a:gd name="T43" fmla="*/ 168 h 226"/>
                <a:gd name="T44" fmla="*/ 63 w 228"/>
                <a:gd name="T45" fmla="*/ 59 h 226"/>
                <a:gd name="T46" fmla="*/ 121 w 228"/>
                <a:gd name="T47" fmla="*/ 11 h 226"/>
                <a:gd name="T48" fmla="*/ 160 w 228"/>
                <a:gd name="T49" fmla="*/ 55 h 226"/>
                <a:gd name="T50" fmla="*/ 158 w 228"/>
                <a:gd name="T51" fmla="*/ 64 h 226"/>
                <a:gd name="T52" fmla="*/ 134 w 228"/>
                <a:gd name="T53" fmla="*/ 16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6">
                  <a:moveTo>
                    <a:pt x="166" y="32"/>
                  </a:moveTo>
                  <a:cubicBezTo>
                    <a:pt x="157" y="14"/>
                    <a:pt x="142" y="0"/>
                    <a:pt x="120" y="0"/>
                  </a:cubicBezTo>
                  <a:cubicBezTo>
                    <a:pt x="62" y="0"/>
                    <a:pt x="0" y="74"/>
                    <a:pt x="0" y="146"/>
                  </a:cubicBezTo>
                  <a:cubicBezTo>
                    <a:pt x="0" y="193"/>
                    <a:pt x="27" y="226"/>
                    <a:pt x="66" y="226"/>
                  </a:cubicBezTo>
                  <a:cubicBezTo>
                    <a:pt x="76" y="226"/>
                    <a:pt x="101" y="224"/>
                    <a:pt x="131" y="189"/>
                  </a:cubicBezTo>
                  <a:cubicBezTo>
                    <a:pt x="135" y="210"/>
                    <a:pt x="152" y="226"/>
                    <a:pt x="176" y="226"/>
                  </a:cubicBezTo>
                  <a:cubicBezTo>
                    <a:pt x="194" y="226"/>
                    <a:pt x="205" y="215"/>
                    <a:pt x="213" y="199"/>
                  </a:cubicBezTo>
                  <a:cubicBezTo>
                    <a:pt x="222" y="181"/>
                    <a:pt x="228" y="150"/>
                    <a:pt x="228" y="149"/>
                  </a:cubicBezTo>
                  <a:cubicBezTo>
                    <a:pt x="228" y="144"/>
                    <a:pt x="224" y="144"/>
                    <a:pt x="222" y="144"/>
                  </a:cubicBezTo>
                  <a:cubicBezTo>
                    <a:pt x="217" y="144"/>
                    <a:pt x="217" y="146"/>
                    <a:pt x="215" y="153"/>
                  </a:cubicBezTo>
                  <a:cubicBezTo>
                    <a:pt x="207" y="186"/>
                    <a:pt x="198" y="215"/>
                    <a:pt x="177" y="215"/>
                  </a:cubicBezTo>
                  <a:cubicBezTo>
                    <a:pt x="164" y="215"/>
                    <a:pt x="162" y="202"/>
                    <a:pt x="162" y="192"/>
                  </a:cubicBezTo>
                  <a:cubicBezTo>
                    <a:pt x="162" y="181"/>
                    <a:pt x="163" y="177"/>
                    <a:pt x="169" y="155"/>
                  </a:cubicBezTo>
                  <a:cubicBezTo>
                    <a:pt x="174" y="134"/>
                    <a:pt x="175" y="129"/>
                    <a:pt x="180" y="111"/>
                  </a:cubicBezTo>
                  <a:lnTo>
                    <a:pt x="198" y="41"/>
                  </a:lnTo>
                  <a:cubicBezTo>
                    <a:pt x="201" y="27"/>
                    <a:pt x="201" y="26"/>
                    <a:pt x="201" y="24"/>
                  </a:cubicBezTo>
                  <a:cubicBezTo>
                    <a:pt x="201" y="15"/>
                    <a:pt x="195" y="10"/>
                    <a:pt x="187" y="10"/>
                  </a:cubicBezTo>
                  <a:cubicBezTo>
                    <a:pt x="175" y="10"/>
                    <a:pt x="167" y="21"/>
                    <a:pt x="166" y="32"/>
                  </a:cubicBezTo>
                  <a:close/>
                  <a:moveTo>
                    <a:pt x="134" y="161"/>
                  </a:moveTo>
                  <a:cubicBezTo>
                    <a:pt x="131" y="170"/>
                    <a:pt x="131" y="171"/>
                    <a:pt x="124" y="180"/>
                  </a:cubicBezTo>
                  <a:cubicBezTo>
                    <a:pt x="102" y="207"/>
                    <a:pt x="81" y="215"/>
                    <a:pt x="67" y="215"/>
                  </a:cubicBezTo>
                  <a:cubicBezTo>
                    <a:pt x="42" y="215"/>
                    <a:pt x="35" y="188"/>
                    <a:pt x="35" y="168"/>
                  </a:cubicBezTo>
                  <a:cubicBezTo>
                    <a:pt x="35" y="143"/>
                    <a:pt x="51" y="82"/>
                    <a:pt x="63" y="59"/>
                  </a:cubicBezTo>
                  <a:cubicBezTo>
                    <a:pt x="78" y="30"/>
                    <a:pt x="101" y="11"/>
                    <a:pt x="121" y="11"/>
                  </a:cubicBezTo>
                  <a:cubicBezTo>
                    <a:pt x="153" y="11"/>
                    <a:pt x="160" y="52"/>
                    <a:pt x="160" y="55"/>
                  </a:cubicBezTo>
                  <a:cubicBezTo>
                    <a:pt x="160" y="58"/>
                    <a:pt x="159" y="61"/>
                    <a:pt x="158" y="64"/>
                  </a:cubicBezTo>
                  <a:lnTo>
                    <a:pt x="134" y="16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Freeform 364"/>
            <p:cNvSpPr>
              <a:spLocks/>
            </p:cNvSpPr>
            <p:nvPr>
              <p:custDataLst>
                <p:tags r:id="rId135"/>
              </p:custDataLst>
            </p:nvPr>
          </p:nvSpPr>
          <p:spPr bwMode="auto">
            <a:xfrm>
              <a:off x="44061063" y="14449425"/>
              <a:ext cx="96838" cy="6350"/>
            </a:xfrm>
            <a:custGeom>
              <a:avLst/>
              <a:gdLst>
                <a:gd name="T0" fmla="*/ 222 w 236"/>
                <a:gd name="T1" fmla="*/ 17 h 17"/>
                <a:gd name="T2" fmla="*/ 236 w 236"/>
                <a:gd name="T3" fmla="*/ 8 h 17"/>
                <a:gd name="T4" fmla="*/ 222 w 236"/>
                <a:gd name="T5" fmla="*/ 0 h 17"/>
                <a:gd name="T6" fmla="*/ 14 w 236"/>
                <a:gd name="T7" fmla="*/ 0 h 17"/>
                <a:gd name="T8" fmla="*/ 0 w 236"/>
                <a:gd name="T9" fmla="*/ 8 h 17"/>
                <a:gd name="T10" fmla="*/ 14 w 236"/>
                <a:gd name="T11" fmla="*/ 17 h 17"/>
                <a:gd name="T12" fmla="*/ 222 w 23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36" h="17">
                  <a:moveTo>
                    <a:pt x="222" y="17"/>
                  </a:moveTo>
                  <a:cubicBezTo>
                    <a:pt x="227" y="17"/>
                    <a:pt x="236" y="17"/>
                    <a:pt x="236" y="8"/>
                  </a:cubicBezTo>
                  <a:cubicBezTo>
                    <a:pt x="236" y="0"/>
                    <a:pt x="228" y="0"/>
                    <a:pt x="222" y="0"/>
                  </a:cubicBezTo>
                  <a:lnTo>
                    <a:pt x="14" y="0"/>
                  </a:lnTo>
                  <a:cubicBezTo>
                    <a:pt x="8" y="0"/>
                    <a:pt x="0" y="0"/>
                    <a:pt x="0" y="8"/>
                  </a:cubicBezTo>
                  <a:cubicBezTo>
                    <a:pt x="0" y="17"/>
                    <a:pt x="8" y="17"/>
                    <a:pt x="14" y="17"/>
                  </a:cubicBezTo>
                  <a:lnTo>
                    <a:pt x="222" y="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5" name="Freeform 365"/>
            <p:cNvSpPr>
              <a:spLocks noEditPoints="1"/>
            </p:cNvSpPr>
            <p:nvPr>
              <p:custDataLst>
                <p:tags r:id="rId136"/>
              </p:custDataLst>
            </p:nvPr>
          </p:nvSpPr>
          <p:spPr bwMode="auto">
            <a:xfrm>
              <a:off x="44253150" y="14379575"/>
              <a:ext cx="136525" cy="49213"/>
            </a:xfrm>
            <a:custGeom>
              <a:avLst/>
              <a:gdLst>
                <a:gd name="T0" fmla="*/ 315 w 332"/>
                <a:gd name="T1" fmla="*/ 20 h 116"/>
                <a:gd name="T2" fmla="*/ 332 w 332"/>
                <a:gd name="T3" fmla="*/ 10 h 116"/>
                <a:gd name="T4" fmla="*/ 315 w 332"/>
                <a:gd name="T5" fmla="*/ 0 h 116"/>
                <a:gd name="T6" fmla="*/ 16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6 h 116"/>
                <a:gd name="T20" fmla="*/ 17 w 332"/>
                <a:gd name="T21" fmla="*/ 96 h 116"/>
                <a:gd name="T22" fmla="*/ 0 w 332"/>
                <a:gd name="T23" fmla="*/ 106 h 116"/>
                <a:gd name="T24" fmla="*/ 16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6" y="0"/>
                  </a:lnTo>
                  <a:cubicBezTo>
                    <a:pt x="9" y="0"/>
                    <a:pt x="0" y="0"/>
                    <a:pt x="0" y="10"/>
                  </a:cubicBezTo>
                  <a:cubicBezTo>
                    <a:pt x="0" y="20"/>
                    <a:pt x="9" y="20"/>
                    <a:pt x="17" y="20"/>
                  </a:cubicBezTo>
                  <a:lnTo>
                    <a:pt x="315" y="20"/>
                  </a:lnTo>
                  <a:close/>
                  <a:moveTo>
                    <a:pt x="315" y="116"/>
                  </a:moveTo>
                  <a:cubicBezTo>
                    <a:pt x="322" y="116"/>
                    <a:pt x="332" y="116"/>
                    <a:pt x="332" y="106"/>
                  </a:cubicBezTo>
                  <a:cubicBezTo>
                    <a:pt x="332" y="96"/>
                    <a:pt x="322" y="96"/>
                    <a:pt x="315" y="96"/>
                  </a:cubicBezTo>
                  <a:lnTo>
                    <a:pt x="17" y="96"/>
                  </a:lnTo>
                  <a:cubicBezTo>
                    <a:pt x="9" y="96"/>
                    <a:pt x="0" y="96"/>
                    <a:pt x="0" y="106"/>
                  </a:cubicBezTo>
                  <a:cubicBezTo>
                    <a:pt x="0" y="116"/>
                    <a:pt x="9" y="116"/>
                    <a:pt x="16" y="116"/>
                  </a:cubicBezTo>
                  <a:lnTo>
                    <a:pt x="315" y="11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Freeform 366"/>
            <p:cNvSpPr>
              <a:spLocks noEditPoints="1"/>
            </p:cNvSpPr>
            <p:nvPr>
              <p:custDataLst>
                <p:tags r:id="rId137"/>
              </p:custDataLst>
            </p:nvPr>
          </p:nvSpPr>
          <p:spPr bwMode="auto">
            <a:xfrm>
              <a:off x="44464288" y="14304963"/>
              <a:ext cx="141288" cy="152400"/>
            </a:xfrm>
            <a:custGeom>
              <a:avLst/>
              <a:gdLst>
                <a:gd name="T0" fmla="*/ 72 w 342"/>
                <a:gd name="T1" fmla="*/ 299 h 357"/>
                <a:gd name="T2" fmla="*/ 11 w 342"/>
                <a:gd name="T3" fmla="*/ 341 h 357"/>
                <a:gd name="T4" fmla="*/ 0 w 342"/>
                <a:gd name="T5" fmla="*/ 351 h 357"/>
                <a:gd name="T6" fmla="*/ 7 w 342"/>
                <a:gd name="T7" fmla="*/ 357 h 357"/>
                <a:gd name="T8" fmla="*/ 50 w 342"/>
                <a:gd name="T9" fmla="*/ 355 h 357"/>
                <a:gd name="T10" fmla="*/ 99 w 342"/>
                <a:gd name="T11" fmla="*/ 357 h 357"/>
                <a:gd name="T12" fmla="*/ 109 w 342"/>
                <a:gd name="T13" fmla="*/ 347 h 357"/>
                <a:gd name="T14" fmla="*/ 101 w 342"/>
                <a:gd name="T15" fmla="*/ 341 h 357"/>
                <a:gd name="T16" fmla="*/ 77 w 342"/>
                <a:gd name="T17" fmla="*/ 324 h 357"/>
                <a:gd name="T18" fmla="*/ 84 w 342"/>
                <a:gd name="T19" fmla="*/ 305 h 357"/>
                <a:gd name="T20" fmla="*/ 122 w 342"/>
                <a:gd name="T21" fmla="*/ 242 h 357"/>
                <a:gd name="T22" fmla="*/ 248 w 342"/>
                <a:gd name="T23" fmla="*/ 242 h 357"/>
                <a:gd name="T24" fmla="*/ 256 w 342"/>
                <a:gd name="T25" fmla="*/ 325 h 357"/>
                <a:gd name="T26" fmla="*/ 220 w 342"/>
                <a:gd name="T27" fmla="*/ 341 h 357"/>
                <a:gd name="T28" fmla="*/ 208 w 342"/>
                <a:gd name="T29" fmla="*/ 351 h 357"/>
                <a:gd name="T30" fmla="*/ 215 w 342"/>
                <a:gd name="T31" fmla="*/ 357 h 357"/>
                <a:gd name="T32" fmla="*/ 277 w 342"/>
                <a:gd name="T33" fmla="*/ 355 h 357"/>
                <a:gd name="T34" fmla="*/ 333 w 342"/>
                <a:gd name="T35" fmla="*/ 357 h 357"/>
                <a:gd name="T36" fmla="*/ 342 w 342"/>
                <a:gd name="T37" fmla="*/ 347 h 357"/>
                <a:gd name="T38" fmla="*/ 331 w 342"/>
                <a:gd name="T39" fmla="*/ 341 h 357"/>
                <a:gd name="T40" fmla="*/ 298 w 342"/>
                <a:gd name="T41" fmla="*/ 323 h 357"/>
                <a:gd name="T42" fmla="*/ 268 w 342"/>
                <a:gd name="T43" fmla="*/ 11 h 357"/>
                <a:gd name="T44" fmla="*/ 259 w 342"/>
                <a:gd name="T45" fmla="*/ 0 h 357"/>
                <a:gd name="T46" fmla="*/ 246 w 342"/>
                <a:gd name="T47" fmla="*/ 8 h 357"/>
                <a:gd name="T48" fmla="*/ 72 w 342"/>
                <a:gd name="T49" fmla="*/ 299 h 357"/>
                <a:gd name="T50" fmla="*/ 132 w 342"/>
                <a:gd name="T51" fmla="*/ 226 h 357"/>
                <a:gd name="T52" fmla="*/ 230 w 342"/>
                <a:gd name="T53" fmla="*/ 61 h 357"/>
                <a:gd name="T54" fmla="*/ 246 w 342"/>
                <a:gd name="T55" fmla="*/ 226 h 357"/>
                <a:gd name="T56" fmla="*/ 132 w 342"/>
                <a:gd name="T57" fmla="*/ 22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2" h="357">
                  <a:moveTo>
                    <a:pt x="72" y="299"/>
                  </a:moveTo>
                  <a:cubicBezTo>
                    <a:pt x="52" y="333"/>
                    <a:pt x="33" y="340"/>
                    <a:pt x="11" y="341"/>
                  </a:cubicBezTo>
                  <a:cubicBezTo>
                    <a:pt x="5" y="342"/>
                    <a:pt x="0" y="342"/>
                    <a:pt x="0" y="351"/>
                  </a:cubicBezTo>
                  <a:cubicBezTo>
                    <a:pt x="0" y="354"/>
                    <a:pt x="3" y="357"/>
                    <a:pt x="7" y="357"/>
                  </a:cubicBezTo>
                  <a:cubicBezTo>
                    <a:pt x="20" y="357"/>
                    <a:pt x="36" y="355"/>
                    <a:pt x="50" y="355"/>
                  </a:cubicBezTo>
                  <a:cubicBezTo>
                    <a:pt x="66" y="355"/>
                    <a:pt x="83" y="357"/>
                    <a:pt x="99" y="357"/>
                  </a:cubicBezTo>
                  <a:cubicBezTo>
                    <a:pt x="102" y="357"/>
                    <a:pt x="109" y="357"/>
                    <a:pt x="109" y="347"/>
                  </a:cubicBezTo>
                  <a:cubicBezTo>
                    <a:pt x="109" y="342"/>
                    <a:pt x="104" y="341"/>
                    <a:pt x="101" y="341"/>
                  </a:cubicBezTo>
                  <a:cubicBezTo>
                    <a:pt x="89" y="340"/>
                    <a:pt x="77" y="336"/>
                    <a:pt x="77" y="324"/>
                  </a:cubicBezTo>
                  <a:cubicBezTo>
                    <a:pt x="77" y="318"/>
                    <a:pt x="80" y="312"/>
                    <a:pt x="84" y="305"/>
                  </a:cubicBezTo>
                  <a:lnTo>
                    <a:pt x="122" y="242"/>
                  </a:lnTo>
                  <a:lnTo>
                    <a:pt x="248" y="242"/>
                  </a:lnTo>
                  <a:cubicBezTo>
                    <a:pt x="249" y="252"/>
                    <a:pt x="256" y="320"/>
                    <a:pt x="256" y="325"/>
                  </a:cubicBezTo>
                  <a:cubicBezTo>
                    <a:pt x="256" y="340"/>
                    <a:pt x="230" y="341"/>
                    <a:pt x="220" y="341"/>
                  </a:cubicBezTo>
                  <a:cubicBezTo>
                    <a:pt x="213" y="341"/>
                    <a:pt x="208" y="341"/>
                    <a:pt x="208" y="351"/>
                  </a:cubicBezTo>
                  <a:cubicBezTo>
                    <a:pt x="208" y="357"/>
                    <a:pt x="214" y="357"/>
                    <a:pt x="215" y="357"/>
                  </a:cubicBezTo>
                  <a:cubicBezTo>
                    <a:pt x="235" y="357"/>
                    <a:pt x="257" y="355"/>
                    <a:pt x="277" y="355"/>
                  </a:cubicBezTo>
                  <a:cubicBezTo>
                    <a:pt x="289" y="355"/>
                    <a:pt x="321" y="357"/>
                    <a:pt x="333" y="357"/>
                  </a:cubicBezTo>
                  <a:cubicBezTo>
                    <a:pt x="336" y="357"/>
                    <a:pt x="342" y="357"/>
                    <a:pt x="342" y="347"/>
                  </a:cubicBezTo>
                  <a:cubicBezTo>
                    <a:pt x="342" y="341"/>
                    <a:pt x="337" y="341"/>
                    <a:pt x="331" y="341"/>
                  </a:cubicBezTo>
                  <a:cubicBezTo>
                    <a:pt x="300" y="341"/>
                    <a:pt x="300" y="338"/>
                    <a:pt x="298" y="323"/>
                  </a:cubicBezTo>
                  <a:lnTo>
                    <a:pt x="268" y="11"/>
                  </a:lnTo>
                  <a:cubicBezTo>
                    <a:pt x="267" y="2"/>
                    <a:pt x="267" y="0"/>
                    <a:pt x="259" y="0"/>
                  </a:cubicBezTo>
                  <a:cubicBezTo>
                    <a:pt x="251" y="0"/>
                    <a:pt x="249" y="3"/>
                    <a:pt x="246" y="8"/>
                  </a:cubicBezTo>
                  <a:lnTo>
                    <a:pt x="72" y="299"/>
                  </a:lnTo>
                  <a:close/>
                  <a:moveTo>
                    <a:pt x="132" y="226"/>
                  </a:moveTo>
                  <a:lnTo>
                    <a:pt x="230" y="61"/>
                  </a:lnTo>
                  <a:lnTo>
                    <a:pt x="246" y="226"/>
                  </a:lnTo>
                  <a:lnTo>
                    <a:pt x="132" y="226"/>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7" name="Freeform 367"/>
            <p:cNvSpPr>
              <a:spLocks/>
            </p:cNvSpPr>
            <p:nvPr>
              <p:custDataLst>
                <p:tags r:id="rId138"/>
              </p:custDataLst>
            </p:nvPr>
          </p:nvSpPr>
          <p:spPr bwMode="auto">
            <a:xfrm>
              <a:off x="44632563" y="14298613"/>
              <a:ext cx="46038" cy="212725"/>
            </a:xfrm>
            <a:custGeom>
              <a:avLst/>
              <a:gdLst>
                <a:gd name="T0" fmla="*/ 115 w 115"/>
                <a:gd name="T1" fmla="*/ 494 h 499"/>
                <a:gd name="T2" fmla="*/ 107 w 115"/>
                <a:gd name="T3" fmla="*/ 483 h 499"/>
                <a:gd name="T4" fmla="*/ 29 w 115"/>
                <a:gd name="T5" fmla="*/ 249 h 499"/>
                <a:gd name="T6" fmla="*/ 109 w 115"/>
                <a:gd name="T7" fmla="*/ 13 h 499"/>
                <a:gd name="T8" fmla="*/ 115 w 115"/>
                <a:gd name="T9" fmla="*/ 5 h 499"/>
                <a:gd name="T10" fmla="*/ 110 w 115"/>
                <a:gd name="T11" fmla="*/ 0 h 499"/>
                <a:gd name="T12" fmla="*/ 31 w 115"/>
                <a:gd name="T13" fmla="*/ 97 h 499"/>
                <a:gd name="T14" fmla="*/ 0 w 115"/>
                <a:gd name="T15" fmla="*/ 249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5"/>
                    <a:pt x="29" y="249"/>
                  </a:cubicBezTo>
                  <a:cubicBezTo>
                    <a:pt x="29" y="162"/>
                    <a:pt x="48" y="75"/>
                    <a:pt x="109" y="13"/>
                  </a:cubicBezTo>
                  <a:cubicBezTo>
                    <a:pt x="115" y="7"/>
                    <a:pt x="115" y="6"/>
                    <a:pt x="115" y="5"/>
                  </a:cubicBezTo>
                  <a:cubicBezTo>
                    <a:pt x="115" y="1"/>
                    <a:pt x="113" y="0"/>
                    <a:pt x="110" y="0"/>
                  </a:cubicBezTo>
                  <a:cubicBezTo>
                    <a:pt x="105" y="0"/>
                    <a:pt x="61" y="33"/>
                    <a:pt x="31" y="97"/>
                  </a:cubicBezTo>
                  <a:cubicBezTo>
                    <a:pt x="6" y="152"/>
                    <a:pt x="0" y="207"/>
                    <a:pt x="0" y="249"/>
                  </a:cubicBezTo>
                  <a:cubicBezTo>
                    <a:pt x="0" y="288"/>
                    <a:pt x="5" y="348"/>
                    <a:pt x="33" y="405"/>
                  </a:cubicBezTo>
                  <a:cubicBezTo>
                    <a:pt x="63" y="466"/>
                    <a:pt x="105" y="499"/>
                    <a:pt x="110" y="499"/>
                  </a:cubicBezTo>
                  <a:cubicBezTo>
                    <a:pt x="113" y="499"/>
                    <a:pt x="115" y="497"/>
                    <a:pt x="115"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Freeform 368"/>
            <p:cNvSpPr>
              <a:spLocks noEditPoints="1"/>
            </p:cNvSpPr>
            <p:nvPr>
              <p:custDataLst>
                <p:tags r:id="rId139"/>
              </p:custDataLst>
            </p:nvPr>
          </p:nvSpPr>
          <p:spPr bwMode="auto">
            <a:xfrm>
              <a:off x="44699238" y="14312900"/>
              <a:ext cx="146050" cy="144463"/>
            </a:xfrm>
            <a:custGeom>
              <a:avLst/>
              <a:gdLst>
                <a:gd name="T0" fmla="*/ 131 w 356"/>
                <a:gd name="T1" fmla="*/ 183 h 341"/>
                <a:gd name="T2" fmla="*/ 216 w 356"/>
                <a:gd name="T3" fmla="*/ 183 h 341"/>
                <a:gd name="T4" fmla="*/ 356 w 356"/>
                <a:gd name="T5" fmla="*/ 75 h 341"/>
                <a:gd name="T6" fmla="*/ 258 w 356"/>
                <a:gd name="T7" fmla="*/ 0 h 341"/>
                <a:gd name="T8" fmla="*/ 96 w 356"/>
                <a:gd name="T9" fmla="*/ 0 h 341"/>
                <a:gd name="T10" fmla="*/ 81 w 356"/>
                <a:gd name="T11" fmla="*/ 9 h 341"/>
                <a:gd name="T12" fmla="*/ 96 w 356"/>
                <a:gd name="T13" fmla="*/ 15 h 341"/>
                <a:gd name="T14" fmla="*/ 117 w 356"/>
                <a:gd name="T15" fmla="*/ 16 h 341"/>
                <a:gd name="T16" fmla="*/ 128 w 356"/>
                <a:gd name="T17" fmla="*/ 24 h 341"/>
                <a:gd name="T18" fmla="*/ 126 w 356"/>
                <a:gd name="T19" fmla="*/ 34 h 341"/>
                <a:gd name="T20" fmla="*/ 59 w 356"/>
                <a:gd name="T21" fmla="*/ 302 h 341"/>
                <a:gd name="T22" fmla="*/ 14 w 356"/>
                <a:gd name="T23" fmla="*/ 325 h 341"/>
                <a:gd name="T24" fmla="*/ 0 w 356"/>
                <a:gd name="T25" fmla="*/ 335 h 341"/>
                <a:gd name="T26" fmla="*/ 8 w 356"/>
                <a:gd name="T27" fmla="*/ 341 h 341"/>
                <a:gd name="T28" fmla="*/ 71 w 356"/>
                <a:gd name="T29" fmla="*/ 339 h 341"/>
                <a:gd name="T30" fmla="*/ 103 w 356"/>
                <a:gd name="T31" fmla="*/ 340 h 341"/>
                <a:gd name="T32" fmla="*/ 135 w 356"/>
                <a:gd name="T33" fmla="*/ 341 h 341"/>
                <a:gd name="T34" fmla="*/ 145 w 356"/>
                <a:gd name="T35" fmla="*/ 331 h 341"/>
                <a:gd name="T36" fmla="*/ 131 w 356"/>
                <a:gd name="T37" fmla="*/ 325 h 341"/>
                <a:gd name="T38" fmla="*/ 99 w 356"/>
                <a:gd name="T39" fmla="*/ 316 h 341"/>
                <a:gd name="T40" fmla="*/ 100 w 356"/>
                <a:gd name="T41" fmla="*/ 308 h 341"/>
                <a:gd name="T42" fmla="*/ 131 w 356"/>
                <a:gd name="T43" fmla="*/ 183 h 341"/>
                <a:gd name="T44" fmla="*/ 167 w 356"/>
                <a:gd name="T45" fmla="*/ 34 h 341"/>
                <a:gd name="T46" fmla="*/ 194 w 356"/>
                <a:gd name="T47" fmla="*/ 15 h 341"/>
                <a:gd name="T48" fmla="*/ 242 w 356"/>
                <a:gd name="T49" fmla="*/ 15 h 341"/>
                <a:gd name="T50" fmla="*/ 310 w 356"/>
                <a:gd name="T51" fmla="*/ 63 h 341"/>
                <a:gd name="T52" fmla="*/ 280 w 356"/>
                <a:gd name="T53" fmla="*/ 144 h 341"/>
                <a:gd name="T54" fmla="*/ 203 w 356"/>
                <a:gd name="T55" fmla="*/ 170 h 341"/>
                <a:gd name="T56" fmla="*/ 133 w 356"/>
                <a:gd name="T57" fmla="*/ 170 h 341"/>
                <a:gd name="T58" fmla="*/ 167 w 356"/>
                <a:gd name="T59" fmla="*/ 3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6" h="341">
                  <a:moveTo>
                    <a:pt x="131" y="183"/>
                  </a:moveTo>
                  <a:lnTo>
                    <a:pt x="216" y="183"/>
                  </a:lnTo>
                  <a:cubicBezTo>
                    <a:pt x="287" y="183"/>
                    <a:pt x="356" y="131"/>
                    <a:pt x="356" y="75"/>
                  </a:cubicBezTo>
                  <a:cubicBezTo>
                    <a:pt x="356" y="37"/>
                    <a:pt x="323" y="0"/>
                    <a:pt x="258" y="0"/>
                  </a:cubicBezTo>
                  <a:lnTo>
                    <a:pt x="96" y="0"/>
                  </a:lnTo>
                  <a:cubicBezTo>
                    <a:pt x="87" y="0"/>
                    <a:pt x="81" y="0"/>
                    <a:pt x="81" y="9"/>
                  </a:cubicBezTo>
                  <a:cubicBezTo>
                    <a:pt x="81" y="15"/>
                    <a:pt x="86" y="15"/>
                    <a:pt x="96" y="15"/>
                  </a:cubicBezTo>
                  <a:cubicBezTo>
                    <a:pt x="102" y="15"/>
                    <a:pt x="111" y="16"/>
                    <a:pt x="117" y="16"/>
                  </a:cubicBezTo>
                  <a:cubicBezTo>
                    <a:pt x="125" y="17"/>
                    <a:pt x="128" y="19"/>
                    <a:pt x="128" y="24"/>
                  </a:cubicBezTo>
                  <a:cubicBezTo>
                    <a:pt x="128" y="26"/>
                    <a:pt x="128" y="28"/>
                    <a:pt x="126" y="34"/>
                  </a:cubicBezTo>
                  <a:lnTo>
                    <a:pt x="59" y="302"/>
                  </a:lnTo>
                  <a:cubicBezTo>
                    <a:pt x="54" y="321"/>
                    <a:pt x="53" y="325"/>
                    <a:pt x="14" y="325"/>
                  </a:cubicBezTo>
                  <a:cubicBezTo>
                    <a:pt x="6" y="325"/>
                    <a:pt x="0" y="325"/>
                    <a:pt x="0" y="335"/>
                  </a:cubicBezTo>
                  <a:cubicBezTo>
                    <a:pt x="0" y="341"/>
                    <a:pt x="6" y="341"/>
                    <a:pt x="8" y="341"/>
                  </a:cubicBezTo>
                  <a:cubicBezTo>
                    <a:pt x="21" y="341"/>
                    <a:pt x="57" y="339"/>
                    <a:pt x="71" y="339"/>
                  </a:cubicBezTo>
                  <a:cubicBezTo>
                    <a:pt x="81" y="339"/>
                    <a:pt x="92" y="340"/>
                    <a:pt x="103" y="340"/>
                  </a:cubicBezTo>
                  <a:cubicBezTo>
                    <a:pt x="114" y="340"/>
                    <a:pt x="125" y="341"/>
                    <a:pt x="135" y="341"/>
                  </a:cubicBezTo>
                  <a:cubicBezTo>
                    <a:pt x="139" y="341"/>
                    <a:pt x="145" y="341"/>
                    <a:pt x="145" y="331"/>
                  </a:cubicBezTo>
                  <a:cubicBezTo>
                    <a:pt x="145" y="325"/>
                    <a:pt x="141" y="325"/>
                    <a:pt x="131" y="325"/>
                  </a:cubicBezTo>
                  <a:cubicBezTo>
                    <a:pt x="113" y="325"/>
                    <a:pt x="99" y="325"/>
                    <a:pt x="99" y="316"/>
                  </a:cubicBezTo>
                  <a:cubicBezTo>
                    <a:pt x="99" y="313"/>
                    <a:pt x="100" y="311"/>
                    <a:pt x="100" y="308"/>
                  </a:cubicBezTo>
                  <a:lnTo>
                    <a:pt x="131" y="183"/>
                  </a:lnTo>
                  <a:close/>
                  <a:moveTo>
                    <a:pt x="167" y="34"/>
                  </a:moveTo>
                  <a:cubicBezTo>
                    <a:pt x="172" y="17"/>
                    <a:pt x="173" y="15"/>
                    <a:pt x="194" y="15"/>
                  </a:cubicBezTo>
                  <a:lnTo>
                    <a:pt x="242" y="15"/>
                  </a:lnTo>
                  <a:cubicBezTo>
                    <a:pt x="283" y="15"/>
                    <a:pt x="310" y="29"/>
                    <a:pt x="310" y="63"/>
                  </a:cubicBezTo>
                  <a:cubicBezTo>
                    <a:pt x="310" y="83"/>
                    <a:pt x="300" y="126"/>
                    <a:pt x="280" y="144"/>
                  </a:cubicBezTo>
                  <a:cubicBezTo>
                    <a:pt x="255" y="166"/>
                    <a:pt x="225" y="170"/>
                    <a:pt x="203" y="170"/>
                  </a:cubicBezTo>
                  <a:lnTo>
                    <a:pt x="133" y="170"/>
                  </a:lnTo>
                  <a:lnTo>
                    <a:pt x="167" y="3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9" name="Freeform 369"/>
            <p:cNvSpPr>
              <a:spLocks/>
            </p:cNvSpPr>
            <p:nvPr>
              <p:custDataLst>
                <p:tags r:id="rId140"/>
              </p:custDataLst>
            </p:nvPr>
          </p:nvSpPr>
          <p:spPr bwMode="auto">
            <a:xfrm>
              <a:off x="44857988" y="14314488"/>
              <a:ext cx="87313" cy="66675"/>
            </a:xfrm>
            <a:custGeom>
              <a:avLst/>
              <a:gdLst>
                <a:gd name="T0" fmla="*/ 26 w 213"/>
                <a:gd name="T1" fmla="*/ 132 h 157"/>
                <a:gd name="T2" fmla="*/ 22 w 213"/>
                <a:gd name="T3" fmla="*/ 146 h 157"/>
                <a:gd name="T4" fmla="*/ 34 w 213"/>
                <a:gd name="T5" fmla="*/ 157 h 157"/>
                <a:gd name="T6" fmla="*/ 48 w 213"/>
                <a:gd name="T7" fmla="*/ 150 h 157"/>
                <a:gd name="T8" fmla="*/ 54 w 213"/>
                <a:gd name="T9" fmla="*/ 128 h 157"/>
                <a:gd name="T10" fmla="*/ 62 w 213"/>
                <a:gd name="T11" fmla="*/ 97 h 157"/>
                <a:gd name="T12" fmla="*/ 68 w 213"/>
                <a:gd name="T13" fmla="*/ 73 h 157"/>
                <a:gd name="T14" fmla="*/ 82 w 213"/>
                <a:gd name="T15" fmla="*/ 42 h 157"/>
                <a:gd name="T16" fmla="*/ 134 w 213"/>
                <a:gd name="T17" fmla="*/ 10 h 157"/>
                <a:gd name="T18" fmla="*/ 155 w 213"/>
                <a:gd name="T19" fmla="*/ 34 h 157"/>
                <a:gd name="T20" fmla="*/ 134 w 213"/>
                <a:gd name="T21" fmla="*/ 109 h 157"/>
                <a:gd name="T22" fmla="*/ 129 w 213"/>
                <a:gd name="T23" fmla="*/ 127 h 157"/>
                <a:gd name="T24" fmla="*/ 162 w 213"/>
                <a:gd name="T25" fmla="*/ 157 h 157"/>
                <a:gd name="T26" fmla="*/ 213 w 213"/>
                <a:gd name="T27" fmla="*/ 104 h 157"/>
                <a:gd name="T28" fmla="*/ 207 w 213"/>
                <a:gd name="T29" fmla="*/ 99 h 157"/>
                <a:gd name="T30" fmla="*/ 200 w 213"/>
                <a:gd name="T31" fmla="*/ 105 h 157"/>
                <a:gd name="T32" fmla="*/ 163 w 213"/>
                <a:gd name="T33" fmla="*/ 148 h 157"/>
                <a:gd name="T34" fmla="*/ 155 w 213"/>
                <a:gd name="T35" fmla="*/ 135 h 157"/>
                <a:gd name="T36" fmla="*/ 163 w 213"/>
                <a:gd name="T37" fmla="*/ 107 h 157"/>
                <a:gd name="T38" fmla="*/ 181 w 213"/>
                <a:gd name="T39" fmla="*/ 40 h 157"/>
                <a:gd name="T40" fmla="*/ 136 w 213"/>
                <a:gd name="T41" fmla="*/ 0 h 157"/>
                <a:gd name="T42" fmla="*/ 77 w 213"/>
                <a:gd name="T43" fmla="*/ 32 h 157"/>
                <a:gd name="T44" fmla="*/ 40 w 213"/>
                <a:gd name="T45" fmla="*/ 0 h 157"/>
                <a:gd name="T46" fmla="*/ 12 w 213"/>
                <a:gd name="T47" fmla="*/ 19 h 157"/>
                <a:gd name="T48" fmla="*/ 0 w 213"/>
                <a:gd name="T49" fmla="*/ 53 h 157"/>
                <a:gd name="T50" fmla="*/ 5 w 213"/>
                <a:gd name="T51" fmla="*/ 58 h 157"/>
                <a:gd name="T52" fmla="*/ 13 w 213"/>
                <a:gd name="T53" fmla="*/ 47 h 157"/>
                <a:gd name="T54" fmla="*/ 39 w 213"/>
                <a:gd name="T55" fmla="*/ 10 h 157"/>
                <a:gd name="T56" fmla="*/ 50 w 213"/>
                <a:gd name="T57" fmla="*/ 27 h 157"/>
                <a:gd name="T58" fmla="*/ 45 w 213"/>
                <a:gd name="T59" fmla="*/ 56 h 157"/>
                <a:gd name="T60" fmla="*/ 37 w 213"/>
                <a:gd name="T61" fmla="*/ 87 h 157"/>
                <a:gd name="T62" fmla="*/ 26 w 213"/>
                <a:gd name="T63" fmla="*/ 13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 h="157">
                  <a:moveTo>
                    <a:pt x="26" y="132"/>
                  </a:moveTo>
                  <a:cubicBezTo>
                    <a:pt x="24" y="136"/>
                    <a:pt x="22" y="145"/>
                    <a:pt x="22" y="146"/>
                  </a:cubicBezTo>
                  <a:cubicBezTo>
                    <a:pt x="22" y="154"/>
                    <a:pt x="28" y="157"/>
                    <a:pt x="34" y="157"/>
                  </a:cubicBezTo>
                  <a:cubicBezTo>
                    <a:pt x="40" y="157"/>
                    <a:pt x="46" y="153"/>
                    <a:pt x="48" y="150"/>
                  </a:cubicBezTo>
                  <a:cubicBezTo>
                    <a:pt x="49" y="147"/>
                    <a:pt x="52" y="135"/>
                    <a:pt x="54" y="128"/>
                  </a:cubicBezTo>
                  <a:cubicBezTo>
                    <a:pt x="56" y="121"/>
                    <a:pt x="60" y="105"/>
                    <a:pt x="62" y="97"/>
                  </a:cubicBezTo>
                  <a:cubicBezTo>
                    <a:pt x="64" y="89"/>
                    <a:pt x="66" y="81"/>
                    <a:pt x="68" y="73"/>
                  </a:cubicBezTo>
                  <a:cubicBezTo>
                    <a:pt x="71" y="59"/>
                    <a:pt x="72" y="56"/>
                    <a:pt x="82" y="42"/>
                  </a:cubicBezTo>
                  <a:cubicBezTo>
                    <a:pt x="92" y="28"/>
                    <a:pt x="108" y="10"/>
                    <a:pt x="134" y="10"/>
                  </a:cubicBezTo>
                  <a:cubicBezTo>
                    <a:pt x="155" y="10"/>
                    <a:pt x="155" y="28"/>
                    <a:pt x="155" y="34"/>
                  </a:cubicBezTo>
                  <a:cubicBezTo>
                    <a:pt x="155" y="55"/>
                    <a:pt x="140" y="94"/>
                    <a:pt x="134" y="109"/>
                  </a:cubicBezTo>
                  <a:cubicBezTo>
                    <a:pt x="131" y="118"/>
                    <a:pt x="129" y="121"/>
                    <a:pt x="129" y="127"/>
                  </a:cubicBezTo>
                  <a:cubicBezTo>
                    <a:pt x="129" y="146"/>
                    <a:pt x="145" y="157"/>
                    <a:pt x="162" y="157"/>
                  </a:cubicBezTo>
                  <a:cubicBezTo>
                    <a:pt x="197" y="157"/>
                    <a:pt x="213" y="109"/>
                    <a:pt x="213" y="104"/>
                  </a:cubicBezTo>
                  <a:cubicBezTo>
                    <a:pt x="213" y="99"/>
                    <a:pt x="208" y="99"/>
                    <a:pt x="207" y="99"/>
                  </a:cubicBezTo>
                  <a:cubicBezTo>
                    <a:pt x="202" y="99"/>
                    <a:pt x="202" y="102"/>
                    <a:pt x="200" y="105"/>
                  </a:cubicBezTo>
                  <a:cubicBezTo>
                    <a:pt x="192" y="133"/>
                    <a:pt x="177" y="148"/>
                    <a:pt x="163" y="148"/>
                  </a:cubicBezTo>
                  <a:cubicBezTo>
                    <a:pt x="156" y="148"/>
                    <a:pt x="155" y="143"/>
                    <a:pt x="155" y="135"/>
                  </a:cubicBezTo>
                  <a:cubicBezTo>
                    <a:pt x="155" y="127"/>
                    <a:pt x="156" y="123"/>
                    <a:pt x="163" y="107"/>
                  </a:cubicBezTo>
                  <a:cubicBezTo>
                    <a:pt x="167" y="96"/>
                    <a:pt x="181" y="59"/>
                    <a:pt x="181" y="40"/>
                  </a:cubicBezTo>
                  <a:cubicBezTo>
                    <a:pt x="181" y="6"/>
                    <a:pt x="154" y="0"/>
                    <a:pt x="136" y="0"/>
                  </a:cubicBezTo>
                  <a:cubicBezTo>
                    <a:pt x="107" y="0"/>
                    <a:pt x="87" y="18"/>
                    <a:pt x="77" y="32"/>
                  </a:cubicBezTo>
                  <a:cubicBezTo>
                    <a:pt x="75" y="8"/>
                    <a:pt x="54" y="0"/>
                    <a:pt x="40" y="0"/>
                  </a:cubicBezTo>
                  <a:cubicBezTo>
                    <a:pt x="25" y="0"/>
                    <a:pt x="17" y="11"/>
                    <a:pt x="12" y="19"/>
                  </a:cubicBezTo>
                  <a:cubicBezTo>
                    <a:pt x="4" y="32"/>
                    <a:pt x="0" y="52"/>
                    <a:pt x="0" y="53"/>
                  </a:cubicBezTo>
                  <a:cubicBezTo>
                    <a:pt x="0" y="58"/>
                    <a:pt x="4" y="58"/>
                    <a:pt x="5" y="58"/>
                  </a:cubicBezTo>
                  <a:cubicBezTo>
                    <a:pt x="10" y="58"/>
                    <a:pt x="11" y="57"/>
                    <a:pt x="13" y="47"/>
                  </a:cubicBezTo>
                  <a:cubicBezTo>
                    <a:pt x="18" y="27"/>
                    <a:pt x="25" y="10"/>
                    <a:pt x="39" y="10"/>
                  </a:cubicBezTo>
                  <a:cubicBezTo>
                    <a:pt x="48" y="10"/>
                    <a:pt x="50" y="17"/>
                    <a:pt x="50" y="27"/>
                  </a:cubicBezTo>
                  <a:cubicBezTo>
                    <a:pt x="50" y="34"/>
                    <a:pt x="47" y="46"/>
                    <a:pt x="45" y="56"/>
                  </a:cubicBezTo>
                  <a:cubicBezTo>
                    <a:pt x="42" y="65"/>
                    <a:pt x="39" y="80"/>
                    <a:pt x="37" y="87"/>
                  </a:cubicBezTo>
                  <a:lnTo>
                    <a:pt x="26" y="13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Freeform 370"/>
            <p:cNvSpPr>
              <a:spLocks/>
            </p:cNvSpPr>
            <p:nvPr>
              <p:custDataLst>
                <p:tags r:id="rId141"/>
              </p:custDataLst>
            </p:nvPr>
          </p:nvSpPr>
          <p:spPr bwMode="auto">
            <a:xfrm>
              <a:off x="44959588" y="14314488"/>
              <a:ext cx="66675" cy="66675"/>
            </a:xfrm>
            <a:custGeom>
              <a:avLst/>
              <a:gdLst>
                <a:gd name="T0" fmla="*/ 65 w 162"/>
                <a:gd name="T1" fmla="*/ 83 h 157"/>
                <a:gd name="T2" fmla="*/ 74 w 162"/>
                <a:gd name="T3" fmla="*/ 48 h 157"/>
                <a:gd name="T4" fmla="*/ 96 w 162"/>
                <a:gd name="T5" fmla="*/ 20 h 157"/>
                <a:gd name="T6" fmla="*/ 125 w 162"/>
                <a:gd name="T7" fmla="*/ 10 h 157"/>
                <a:gd name="T8" fmla="*/ 144 w 162"/>
                <a:gd name="T9" fmla="*/ 15 h 157"/>
                <a:gd name="T10" fmla="*/ 128 w 162"/>
                <a:gd name="T11" fmla="*/ 34 h 157"/>
                <a:gd name="T12" fmla="*/ 142 w 162"/>
                <a:gd name="T13" fmla="*/ 47 h 157"/>
                <a:gd name="T14" fmla="*/ 162 w 162"/>
                <a:gd name="T15" fmla="*/ 25 h 157"/>
                <a:gd name="T16" fmla="*/ 125 w 162"/>
                <a:gd name="T17" fmla="*/ 0 h 157"/>
                <a:gd name="T18" fmla="*/ 76 w 162"/>
                <a:gd name="T19" fmla="*/ 25 h 157"/>
                <a:gd name="T20" fmla="*/ 40 w 162"/>
                <a:gd name="T21" fmla="*/ 0 h 157"/>
                <a:gd name="T22" fmla="*/ 13 w 162"/>
                <a:gd name="T23" fmla="*/ 18 h 157"/>
                <a:gd name="T24" fmla="*/ 0 w 162"/>
                <a:gd name="T25" fmla="*/ 53 h 157"/>
                <a:gd name="T26" fmla="*/ 6 w 162"/>
                <a:gd name="T27" fmla="*/ 58 h 157"/>
                <a:gd name="T28" fmla="*/ 13 w 162"/>
                <a:gd name="T29" fmla="*/ 47 h 157"/>
                <a:gd name="T30" fmla="*/ 39 w 162"/>
                <a:gd name="T31" fmla="*/ 10 h 157"/>
                <a:gd name="T32" fmla="*/ 50 w 162"/>
                <a:gd name="T33" fmla="*/ 27 h 157"/>
                <a:gd name="T34" fmla="*/ 45 w 162"/>
                <a:gd name="T35" fmla="*/ 56 h 157"/>
                <a:gd name="T36" fmla="*/ 37 w 162"/>
                <a:gd name="T37" fmla="*/ 87 h 157"/>
                <a:gd name="T38" fmla="*/ 26 w 162"/>
                <a:gd name="T39" fmla="*/ 132 h 157"/>
                <a:gd name="T40" fmla="*/ 22 w 162"/>
                <a:gd name="T41" fmla="*/ 146 h 157"/>
                <a:gd name="T42" fmla="*/ 34 w 162"/>
                <a:gd name="T43" fmla="*/ 157 h 157"/>
                <a:gd name="T44" fmla="*/ 49 w 162"/>
                <a:gd name="T45" fmla="*/ 147 h 157"/>
                <a:gd name="T46" fmla="*/ 56 w 162"/>
                <a:gd name="T47" fmla="*/ 121 h 157"/>
                <a:gd name="T48" fmla="*/ 65 w 162"/>
                <a:gd name="T49" fmla="*/ 8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57">
                  <a:moveTo>
                    <a:pt x="65" y="83"/>
                  </a:moveTo>
                  <a:cubicBezTo>
                    <a:pt x="66" y="81"/>
                    <a:pt x="74" y="50"/>
                    <a:pt x="74" y="48"/>
                  </a:cubicBezTo>
                  <a:cubicBezTo>
                    <a:pt x="75" y="45"/>
                    <a:pt x="85" y="28"/>
                    <a:pt x="96" y="20"/>
                  </a:cubicBezTo>
                  <a:cubicBezTo>
                    <a:pt x="100" y="17"/>
                    <a:pt x="110" y="10"/>
                    <a:pt x="125" y="10"/>
                  </a:cubicBezTo>
                  <a:cubicBezTo>
                    <a:pt x="128" y="10"/>
                    <a:pt x="137" y="10"/>
                    <a:pt x="144" y="15"/>
                  </a:cubicBezTo>
                  <a:cubicBezTo>
                    <a:pt x="133" y="18"/>
                    <a:pt x="128" y="28"/>
                    <a:pt x="128" y="34"/>
                  </a:cubicBezTo>
                  <a:cubicBezTo>
                    <a:pt x="128" y="42"/>
                    <a:pt x="134" y="47"/>
                    <a:pt x="142" y="47"/>
                  </a:cubicBezTo>
                  <a:cubicBezTo>
                    <a:pt x="150" y="47"/>
                    <a:pt x="162" y="40"/>
                    <a:pt x="162" y="25"/>
                  </a:cubicBezTo>
                  <a:cubicBezTo>
                    <a:pt x="162" y="7"/>
                    <a:pt x="143" y="0"/>
                    <a:pt x="125" y="0"/>
                  </a:cubicBezTo>
                  <a:cubicBezTo>
                    <a:pt x="107" y="0"/>
                    <a:pt x="91" y="7"/>
                    <a:pt x="76" y="25"/>
                  </a:cubicBezTo>
                  <a:cubicBezTo>
                    <a:pt x="70" y="4"/>
                    <a:pt x="48" y="0"/>
                    <a:pt x="40" y="0"/>
                  </a:cubicBezTo>
                  <a:cubicBezTo>
                    <a:pt x="27" y="0"/>
                    <a:pt x="18" y="8"/>
                    <a:pt x="13" y="18"/>
                  </a:cubicBezTo>
                  <a:cubicBezTo>
                    <a:pt x="5" y="31"/>
                    <a:pt x="0" y="52"/>
                    <a:pt x="0" y="53"/>
                  </a:cubicBezTo>
                  <a:cubicBezTo>
                    <a:pt x="0" y="58"/>
                    <a:pt x="5" y="58"/>
                    <a:pt x="6" y="58"/>
                  </a:cubicBezTo>
                  <a:cubicBezTo>
                    <a:pt x="11" y="58"/>
                    <a:pt x="11" y="57"/>
                    <a:pt x="13" y="47"/>
                  </a:cubicBezTo>
                  <a:cubicBezTo>
                    <a:pt x="19" y="26"/>
                    <a:pt x="25" y="10"/>
                    <a:pt x="39" y="10"/>
                  </a:cubicBezTo>
                  <a:cubicBezTo>
                    <a:pt x="48" y="10"/>
                    <a:pt x="50" y="17"/>
                    <a:pt x="50" y="27"/>
                  </a:cubicBezTo>
                  <a:cubicBezTo>
                    <a:pt x="50" y="34"/>
                    <a:pt x="47" y="46"/>
                    <a:pt x="45" y="56"/>
                  </a:cubicBezTo>
                  <a:cubicBezTo>
                    <a:pt x="42" y="65"/>
                    <a:pt x="39" y="80"/>
                    <a:pt x="37" y="87"/>
                  </a:cubicBezTo>
                  <a:lnTo>
                    <a:pt x="26" y="132"/>
                  </a:lnTo>
                  <a:cubicBezTo>
                    <a:pt x="25" y="136"/>
                    <a:pt x="22" y="145"/>
                    <a:pt x="22" y="146"/>
                  </a:cubicBezTo>
                  <a:cubicBezTo>
                    <a:pt x="22" y="154"/>
                    <a:pt x="29" y="157"/>
                    <a:pt x="34" y="157"/>
                  </a:cubicBezTo>
                  <a:cubicBezTo>
                    <a:pt x="40" y="157"/>
                    <a:pt x="47" y="154"/>
                    <a:pt x="49" y="147"/>
                  </a:cubicBezTo>
                  <a:cubicBezTo>
                    <a:pt x="50" y="145"/>
                    <a:pt x="54" y="130"/>
                    <a:pt x="56" y="121"/>
                  </a:cubicBezTo>
                  <a:lnTo>
                    <a:pt x="65" y="8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 name="Freeform 371"/>
            <p:cNvSpPr>
              <a:spLocks/>
            </p:cNvSpPr>
            <p:nvPr>
              <p:custDataLst>
                <p:tags r:id="rId142"/>
              </p:custDataLst>
            </p:nvPr>
          </p:nvSpPr>
          <p:spPr bwMode="auto">
            <a:xfrm>
              <a:off x="45105638" y="14400213"/>
              <a:ext cx="125413" cy="7938"/>
            </a:xfrm>
            <a:custGeom>
              <a:avLst/>
              <a:gdLst>
                <a:gd name="T0" fmla="*/ 287 w 305"/>
                <a:gd name="T1" fmla="*/ 20 h 20"/>
                <a:gd name="T2" fmla="*/ 305 w 305"/>
                <a:gd name="T3" fmla="*/ 10 h 20"/>
                <a:gd name="T4" fmla="*/ 287 w 305"/>
                <a:gd name="T5" fmla="*/ 0 h 20"/>
                <a:gd name="T6" fmla="*/ 18 w 305"/>
                <a:gd name="T7" fmla="*/ 0 h 20"/>
                <a:gd name="T8" fmla="*/ 0 w 305"/>
                <a:gd name="T9" fmla="*/ 10 h 20"/>
                <a:gd name="T10" fmla="*/ 18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8" y="0"/>
                  </a:lnTo>
                  <a:cubicBezTo>
                    <a:pt x="9" y="0"/>
                    <a:pt x="0" y="0"/>
                    <a:pt x="0" y="10"/>
                  </a:cubicBezTo>
                  <a:cubicBezTo>
                    <a:pt x="0" y="20"/>
                    <a:pt x="9" y="20"/>
                    <a:pt x="18"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Freeform 372"/>
            <p:cNvSpPr>
              <a:spLocks noEditPoints="1"/>
            </p:cNvSpPr>
            <p:nvPr>
              <p:custDataLst>
                <p:tags r:id="rId143"/>
              </p:custDataLst>
            </p:nvPr>
          </p:nvSpPr>
          <p:spPr bwMode="auto">
            <a:xfrm>
              <a:off x="45302488" y="14312900"/>
              <a:ext cx="146050" cy="144463"/>
            </a:xfrm>
            <a:custGeom>
              <a:avLst/>
              <a:gdLst>
                <a:gd name="T0" fmla="*/ 131 w 356"/>
                <a:gd name="T1" fmla="*/ 183 h 341"/>
                <a:gd name="T2" fmla="*/ 216 w 356"/>
                <a:gd name="T3" fmla="*/ 183 h 341"/>
                <a:gd name="T4" fmla="*/ 356 w 356"/>
                <a:gd name="T5" fmla="*/ 75 h 341"/>
                <a:gd name="T6" fmla="*/ 258 w 356"/>
                <a:gd name="T7" fmla="*/ 0 h 341"/>
                <a:gd name="T8" fmla="*/ 96 w 356"/>
                <a:gd name="T9" fmla="*/ 0 h 341"/>
                <a:gd name="T10" fmla="*/ 81 w 356"/>
                <a:gd name="T11" fmla="*/ 9 h 341"/>
                <a:gd name="T12" fmla="*/ 96 w 356"/>
                <a:gd name="T13" fmla="*/ 15 h 341"/>
                <a:gd name="T14" fmla="*/ 117 w 356"/>
                <a:gd name="T15" fmla="*/ 16 h 341"/>
                <a:gd name="T16" fmla="*/ 128 w 356"/>
                <a:gd name="T17" fmla="*/ 24 h 341"/>
                <a:gd name="T18" fmla="*/ 126 w 356"/>
                <a:gd name="T19" fmla="*/ 34 h 341"/>
                <a:gd name="T20" fmla="*/ 59 w 356"/>
                <a:gd name="T21" fmla="*/ 302 h 341"/>
                <a:gd name="T22" fmla="*/ 14 w 356"/>
                <a:gd name="T23" fmla="*/ 325 h 341"/>
                <a:gd name="T24" fmla="*/ 0 w 356"/>
                <a:gd name="T25" fmla="*/ 335 h 341"/>
                <a:gd name="T26" fmla="*/ 7 w 356"/>
                <a:gd name="T27" fmla="*/ 341 h 341"/>
                <a:gd name="T28" fmla="*/ 71 w 356"/>
                <a:gd name="T29" fmla="*/ 339 h 341"/>
                <a:gd name="T30" fmla="*/ 103 w 356"/>
                <a:gd name="T31" fmla="*/ 340 h 341"/>
                <a:gd name="T32" fmla="*/ 135 w 356"/>
                <a:gd name="T33" fmla="*/ 341 h 341"/>
                <a:gd name="T34" fmla="*/ 145 w 356"/>
                <a:gd name="T35" fmla="*/ 331 h 341"/>
                <a:gd name="T36" fmla="*/ 131 w 356"/>
                <a:gd name="T37" fmla="*/ 325 h 341"/>
                <a:gd name="T38" fmla="*/ 99 w 356"/>
                <a:gd name="T39" fmla="*/ 316 h 341"/>
                <a:gd name="T40" fmla="*/ 100 w 356"/>
                <a:gd name="T41" fmla="*/ 308 h 341"/>
                <a:gd name="T42" fmla="*/ 131 w 356"/>
                <a:gd name="T43" fmla="*/ 183 h 341"/>
                <a:gd name="T44" fmla="*/ 167 w 356"/>
                <a:gd name="T45" fmla="*/ 34 h 341"/>
                <a:gd name="T46" fmla="*/ 194 w 356"/>
                <a:gd name="T47" fmla="*/ 15 h 341"/>
                <a:gd name="T48" fmla="*/ 242 w 356"/>
                <a:gd name="T49" fmla="*/ 15 h 341"/>
                <a:gd name="T50" fmla="*/ 310 w 356"/>
                <a:gd name="T51" fmla="*/ 63 h 341"/>
                <a:gd name="T52" fmla="*/ 280 w 356"/>
                <a:gd name="T53" fmla="*/ 144 h 341"/>
                <a:gd name="T54" fmla="*/ 203 w 356"/>
                <a:gd name="T55" fmla="*/ 170 h 341"/>
                <a:gd name="T56" fmla="*/ 133 w 356"/>
                <a:gd name="T57" fmla="*/ 170 h 341"/>
                <a:gd name="T58" fmla="*/ 167 w 356"/>
                <a:gd name="T59" fmla="*/ 3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6" h="341">
                  <a:moveTo>
                    <a:pt x="131" y="183"/>
                  </a:moveTo>
                  <a:lnTo>
                    <a:pt x="216" y="183"/>
                  </a:lnTo>
                  <a:cubicBezTo>
                    <a:pt x="287" y="183"/>
                    <a:pt x="356" y="131"/>
                    <a:pt x="356" y="75"/>
                  </a:cubicBezTo>
                  <a:cubicBezTo>
                    <a:pt x="356" y="37"/>
                    <a:pt x="323" y="0"/>
                    <a:pt x="258" y="0"/>
                  </a:cubicBezTo>
                  <a:lnTo>
                    <a:pt x="96" y="0"/>
                  </a:lnTo>
                  <a:cubicBezTo>
                    <a:pt x="87" y="0"/>
                    <a:pt x="81" y="0"/>
                    <a:pt x="81" y="9"/>
                  </a:cubicBezTo>
                  <a:cubicBezTo>
                    <a:pt x="81" y="15"/>
                    <a:pt x="86" y="15"/>
                    <a:pt x="96" y="15"/>
                  </a:cubicBezTo>
                  <a:cubicBezTo>
                    <a:pt x="102" y="15"/>
                    <a:pt x="111" y="16"/>
                    <a:pt x="117" y="16"/>
                  </a:cubicBezTo>
                  <a:cubicBezTo>
                    <a:pt x="125" y="17"/>
                    <a:pt x="128" y="19"/>
                    <a:pt x="128" y="24"/>
                  </a:cubicBezTo>
                  <a:cubicBezTo>
                    <a:pt x="128" y="26"/>
                    <a:pt x="128" y="28"/>
                    <a:pt x="126" y="34"/>
                  </a:cubicBezTo>
                  <a:lnTo>
                    <a:pt x="59" y="302"/>
                  </a:lnTo>
                  <a:cubicBezTo>
                    <a:pt x="54" y="321"/>
                    <a:pt x="53" y="325"/>
                    <a:pt x="14" y="325"/>
                  </a:cubicBezTo>
                  <a:cubicBezTo>
                    <a:pt x="5" y="325"/>
                    <a:pt x="0" y="325"/>
                    <a:pt x="0" y="335"/>
                  </a:cubicBezTo>
                  <a:cubicBezTo>
                    <a:pt x="0" y="341"/>
                    <a:pt x="6" y="341"/>
                    <a:pt x="7" y="341"/>
                  </a:cubicBezTo>
                  <a:cubicBezTo>
                    <a:pt x="21" y="341"/>
                    <a:pt x="57" y="339"/>
                    <a:pt x="71" y="339"/>
                  </a:cubicBezTo>
                  <a:cubicBezTo>
                    <a:pt x="81" y="339"/>
                    <a:pt x="92" y="340"/>
                    <a:pt x="103" y="340"/>
                  </a:cubicBezTo>
                  <a:cubicBezTo>
                    <a:pt x="114" y="340"/>
                    <a:pt x="125" y="341"/>
                    <a:pt x="135" y="341"/>
                  </a:cubicBezTo>
                  <a:cubicBezTo>
                    <a:pt x="139" y="341"/>
                    <a:pt x="145" y="341"/>
                    <a:pt x="145" y="331"/>
                  </a:cubicBezTo>
                  <a:cubicBezTo>
                    <a:pt x="145" y="325"/>
                    <a:pt x="141" y="325"/>
                    <a:pt x="131" y="325"/>
                  </a:cubicBezTo>
                  <a:cubicBezTo>
                    <a:pt x="113" y="325"/>
                    <a:pt x="99" y="325"/>
                    <a:pt x="99" y="316"/>
                  </a:cubicBezTo>
                  <a:cubicBezTo>
                    <a:pt x="99" y="313"/>
                    <a:pt x="100" y="311"/>
                    <a:pt x="100" y="308"/>
                  </a:cubicBezTo>
                  <a:lnTo>
                    <a:pt x="131" y="183"/>
                  </a:lnTo>
                  <a:close/>
                  <a:moveTo>
                    <a:pt x="167" y="34"/>
                  </a:moveTo>
                  <a:cubicBezTo>
                    <a:pt x="171" y="17"/>
                    <a:pt x="172" y="15"/>
                    <a:pt x="194" y="15"/>
                  </a:cubicBezTo>
                  <a:lnTo>
                    <a:pt x="242" y="15"/>
                  </a:lnTo>
                  <a:cubicBezTo>
                    <a:pt x="283" y="15"/>
                    <a:pt x="310" y="29"/>
                    <a:pt x="310" y="63"/>
                  </a:cubicBezTo>
                  <a:cubicBezTo>
                    <a:pt x="310" y="83"/>
                    <a:pt x="300" y="126"/>
                    <a:pt x="280" y="144"/>
                  </a:cubicBezTo>
                  <a:cubicBezTo>
                    <a:pt x="255" y="166"/>
                    <a:pt x="225" y="170"/>
                    <a:pt x="203" y="170"/>
                  </a:cubicBezTo>
                  <a:lnTo>
                    <a:pt x="133" y="170"/>
                  </a:lnTo>
                  <a:lnTo>
                    <a:pt x="167" y="3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3" name="Freeform 373"/>
            <p:cNvSpPr>
              <a:spLocks/>
            </p:cNvSpPr>
            <p:nvPr>
              <p:custDataLst>
                <p:tags r:id="rId144"/>
              </p:custDataLst>
            </p:nvPr>
          </p:nvSpPr>
          <p:spPr bwMode="auto">
            <a:xfrm>
              <a:off x="45518388" y="14243050"/>
              <a:ext cx="53975" cy="14288"/>
            </a:xfrm>
            <a:custGeom>
              <a:avLst/>
              <a:gdLst>
                <a:gd name="T0" fmla="*/ 121 w 128"/>
                <a:gd name="T1" fmla="*/ 0 h 35"/>
                <a:gd name="T2" fmla="*/ 91 w 128"/>
                <a:gd name="T3" fmla="*/ 16 h 35"/>
                <a:gd name="T4" fmla="*/ 69 w 128"/>
                <a:gd name="T5" fmla="*/ 9 h 35"/>
                <a:gd name="T6" fmla="*/ 42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7" y="3"/>
                    <a:pt x="49" y="0"/>
                    <a:pt x="42" y="0"/>
                  </a:cubicBezTo>
                  <a:cubicBezTo>
                    <a:pt x="27" y="0"/>
                    <a:pt x="22" y="5"/>
                    <a:pt x="0" y="28"/>
                  </a:cubicBezTo>
                  <a:lnTo>
                    <a:pt x="7" y="35"/>
                  </a:lnTo>
                  <a:cubicBezTo>
                    <a:pt x="17" y="24"/>
                    <a:pt x="27" y="19"/>
                    <a:pt x="37" y="19"/>
                  </a:cubicBezTo>
                  <a:cubicBezTo>
                    <a:pt x="46" y="19"/>
                    <a:pt x="57" y="24"/>
                    <a:pt x="59" y="26"/>
                  </a:cubicBezTo>
                  <a:cubicBezTo>
                    <a:pt x="72" y="32"/>
                    <a:pt x="79" y="35"/>
                    <a:pt x="87" y="35"/>
                  </a:cubicBezTo>
                  <a:cubicBezTo>
                    <a:pt x="101" y="35"/>
                    <a:pt x="106" y="29"/>
                    <a:pt x="128" y="7"/>
                  </a:cubicBezTo>
                  <a:lnTo>
                    <a:pt x="121"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4" name="Freeform 374"/>
            <p:cNvSpPr>
              <a:spLocks/>
            </p:cNvSpPr>
            <p:nvPr>
              <p:custDataLst>
                <p:tags r:id="rId145"/>
              </p:custDataLst>
            </p:nvPr>
          </p:nvSpPr>
          <p:spPr bwMode="auto">
            <a:xfrm>
              <a:off x="45451713" y="14263688"/>
              <a:ext cx="157163" cy="123825"/>
            </a:xfrm>
            <a:custGeom>
              <a:avLst/>
              <a:gdLst>
                <a:gd name="T0" fmla="*/ 123 w 382"/>
                <a:gd name="T1" fmla="*/ 76 h 291"/>
                <a:gd name="T2" fmla="*/ 154 w 382"/>
                <a:gd name="T3" fmla="*/ 152 h 291"/>
                <a:gd name="T4" fmla="*/ 224 w 382"/>
                <a:gd name="T5" fmla="*/ 280 h 291"/>
                <a:gd name="T6" fmla="*/ 230 w 382"/>
                <a:gd name="T7" fmla="*/ 283 h 291"/>
                <a:gd name="T8" fmla="*/ 247 w 382"/>
                <a:gd name="T9" fmla="*/ 276 h 291"/>
                <a:gd name="T10" fmla="*/ 256 w 382"/>
                <a:gd name="T11" fmla="*/ 254 h 291"/>
                <a:gd name="T12" fmla="*/ 313 w 382"/>
                <a:gd name="T13" fmla="*/ 50 h 291"/>
                <a:gd name="T14" fmla="*/ 367 w 382"/>
                <a:gd name="T15" fmla="*/ 35 h 291"/>
                <a:gd name="T16" fmla="*/ 382 w 382"/>
                <a:gd name="T17" fmla="*/ 7 h 291"/>
                <a:gd name="T18" fmla="*/ 373 w 382"/>
                <a:gd name="T19" fmla="*/ 0 h 291"/>
                <a:gd name="T20" fmla="*/ 310 w 382"/>
                <a:gd name="T21" fmla="*/ 26 h 291"/>
                <a:gd name="T22" fmla="*/ 243 w 382"/>
                <a:gd name="T23" fmla="*/ 252 h 291"/>
                <a:gd name="T24" fmla="*/ 200 w 382"/>
                <a:gd name="T25" fmla="*/ 176 h 291"/>
                <a:gd name="T26" fmla="*/ 145 w 382"/>
                <a:gd name="T27" fmla="*/ 40 h 291"/>
                <a:gd name="T28" fmla="*/ 140 w 382"/>
                <a:gd name="T29" fmla="*/ 29 h 291"/>
                <a:gd name="T30" fmla="*/ 136 w 382"/>
                <a:gd name="T31" fmla="*/ 28 h 291"/>
                <a:gd name="T32" fmla="*/ 119 w 382"/>
                <a:gd name="T33" fmla="*/ 35 h 291"/>
                <a:gd name="T34" fmla="*/ 112 w 382"/>
                <a:gd name="T35" fmla="*/ 50 h 291"/>
                <a:gd name="T36" fmla="*/ 63 w 382"/>
                <a:gd name="T37" fmla="*/ 242 h 291"/>
                <a:gd name="T38" fmla="*/ 46 w 382"/>
                <a:gd name="T39" fmla="*/ 256 h 291"/>
                <a:gd name="T40" fmla="*/ 16 w 382"/>
                <a:gd name="T41" fmla="*/ 246 h 291"/>
                <a:gd name="T42" fmla="*/ 14 w 382"/>
                <a:gd name="T43" fmla="*/ 244 h 291"/>
                <a:gd name="T44" fmla="*/ 0 w 382"/>
                <a:gd name="T45" fmla="*/ 272 h 291"/>
                <a:gd name="T46" fmla="*/ 13 w 382"/>
                <a:gd name="T47" fmla="*/ 286 h 291"/>
                <a:gd name="T48" fmla="*/ 35 w 382"/>
                <a:gd name="T49" fmla="*/ 291 h 291"/>
                <a:gd name="T50" fmla="*/ 87 w 382"/>
                <a:gd name="T51" fmla="*/ 217 h 291"/>
                <a:gd name="T52" fmla="*/ 123 w 382"/>
                <a:gd name="T53" fmla="*/ 7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2" h="291">
                  <a:moveTo>
                    <a:pt x="123" y="76"/>
                  </a:moveTo>
                  <a:cubicBezTo>
                    <a:pt x="128" y="88"/>
                    <a:pt x="138" y="114"/>
                    <a:pt x="154" y="152"/>
                  </a:cubicBezTo>
                  <a:cubicBezTo>
                    <a:pt x="180" y="214"/>
                    <a:pt x="198" y="247"/>
                    <a:pt x="224" y="280"/>
                  </a:cubicBezTo>
                  <a:cubicBezTo>
                    <a:pt x="226" y="283"/>
                    <a:pt x="228" y="283"/>
                    <a:pt x="230" y="283"/>
                  </a:cubicBezTo>
                  <a:cubicBezTo>
                    <a:pt x="237" y="283"/>
                    <a:pt x="246" y="276"/>
                    <a:pt x="247" y="276"/>
                  </a:cubicBezTo>
                  <a:cubicBezTo>
                    <a:pt x="253" y="271"/>
                    <a:pt x="253" y="270"/>
                    <a:pt x="256" y="254"/>
                  </a:cubicBezTo>
                  <a:cubicBezTo>
                    <a:pt x="280" y="150"/>
                    <a:pt x="308" y="56"/>
                    <a:pt x="313" y="50"/>
                  </a:cubicBezTo>
                  <a:cubicBezTo>
                    <a:pt x="317" y="42"/>
                    <a:pt x="334" y="35"/>
                    <a:pt x="367" y="35"/>
                  </a:cubicBezTo>
                  <a:cubicBezTo>
                    <a:pt x="374" y="35"/>
                    <a:pt x="382" y="17"/>
                    <a:pt x="382" y="7"/>
                  </a:cubicBezTo>
                  <a:cubicBezTo>
                    <a:pt x="382" y="0"/>
                    <a:pt x="380" y="0"/>
                    <a:pt x="373" y="0"/>
                  </a:cubicBezTo>
                  <a:cubicBezTo>
                    <a:pt x="336" y="0"/>
                    <a:pt x="317" y="14"/>
                    <a:pt x="310" y="26"/>
                  </a:cubicBezTo>
                  <a:cubicBezTo>
                    <a:pt x="291" y="56"/>
                    <a:pt x="259" y="187"/>
                    <a:pt x="243" y="252"/>
                  </a:cubicBezTo>
                  <a:cubicBezTo>
                    <a:pt x="223" y="225"/>
                    <a:pt x="209" y="195"/>
                    <a:pt x="200" y="176"/>
                  </a:cubicBezTo>
                  <a:cubicBezTo>
                    <a:pt x="183" y="138"/>
                    <a:pt x="164" y="93"/>
                    <a:pt x="145" y="40"/>
                  </a:cubicBezTo>
                  <a:cubicBezTo>
                    <a:pt x="141" y="30"/>
                    <a:pt x="141" y="29"/>
                    <a:pt x="140" y="29"/>
                  </a:cubicBezTo>
                  <a:cubicBezTo>
                    <a:pt x="139" y="28"/>
                    <a:pt x="137" y="28"/>
                    <a:pt x="136" y="28"/>
                  </a:cubicBezTo>
                  <a:cubicBezTo>
                    <a:pt x="131" y="28"/>
                    <a:pt x="124" y="31"/>
                    <a:pt x="119" y="35"/>
                  </a:cubicBezTo>
                  <a:cubicBezTo>
                    <a:pt x="112" y="40"/>
                    <a:pt x="112" y="42"/>
                    <a:pt x="112" y="50"/>
                  </a:cubicBezTo>
                  <a:cubicBezTo>
                    <a:pt x="104" y="139"/>
                    <a:pt x="71" y="227"/>
                    <a:pt x="63" y="242"/>
                  </a:cubicBezTo>
                  <a:cubicBezTo>
                    <a:pt x="60" y="247"/>
                    <a:pt x="55" y="256"/>
                    <a:pt x="46" y="256"/>
                  </a:cubicBezTo>
                  <a:cubicBezTo>
                    <a:pt x="46" y="256"/>
                    <a:pt x="31" y="256"/>
                    <a:pt x="16" y="246"/>
                  </a:cubicBezTo>
                  <a:cubicBezTo>
                    <a:pt x="15" y="245"/>
                    <a:pt x="15" y="244"/>
                    <a:pt x="14" y="244"/>
                  </a:cubicBezTo>
                  <a:cubicBezTo>
                    <a:pt x="8" y="244"/>
                    <a:pt x="0" y="262"/>
                    <a:pt x="0" y="272"/>
                  </a:cubicBezTo>
                  <a:cubicBezTo>
                    <a:pt x="0" y="276"/>
                    <a:pt x="1" y="280"/>
                    <a:pt x="13" y="286"/>
                  </a:cubicBezTo>
                  <a:cubicBezTo>
                    <a:pt x="22" y="290"/>
                    <a:pt x="31" y="291"/>
                    <a:pt x="35" y="291"/>
                  </a:cubicBezTo>
                  <a:cubicBezTo>
                    <a:pt x="61" y="291"/>
                    <a:pt x="79" y="238"/>
                    <a:pt x="87" y="217"/>
                  </a:cubicBezTo>
                  <a:cubicBezTo>
                    <a:pt x="110" y="153"/>
                    <a:pt x="117" y="113"/>
                    <a:pt x="123" y="76"/>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5" name="Freeform 375"/>
            <p:cNvSpPr>
              <a:spLocks/>
            </p:cNvSpPr>
            <p:nvPr>
              <p:custDataLst>
                <p:tags r:id="rId146"/>
              </p:custDataLst>
            </p:nvPr>
          </p:nvSpPr>
          <p:spPr bwMode="auto">
            <a:xfrm>
              <a:off x="45651738" y="14243050"/>
              <a:ext cx="52388" cy="14288"/>
            </a:xfrm>
            <a:custGeom>
              <a:avLst/>
              <a:gdLst>
                <a:gd name="T0" fmla="*/ 122 w 129"/>
                <a:gd name="T1" fmla="*/ 0 h 35"/>
                <a:gd name="T2" fmla="*/ 92 w 129"/>
                <a:gd name="T3" fmla="*/ 16 h 35"/>
                <a:gd name="T4" fmla="*/ 69 w 129"/>
                <a:gd name="T5" fmla="*/ 9 h 35"/>
                <a:gd name="T6" fmla="*/ 42 w 129"/>
                <a:gd name="T7" fmla="*/ 0 h 35"/>
                <a:gd name="T8" fmla="*/ 0 w 129"/>
                <a:gd name="T9" fmla="*/ 28 h 35"/>
                <a:gd name="T10" fmla="*/ 7 w 129"/>
                <a:gd name="T11" fmla="*/ 35 h 35"/>
                <a:gd name="T12" fmla="*/ 37 w 129"/>
                <a:gd name="T13" fmla="*/ 19 h 35"/>
                <a:gd name="T14" fmla="*/ 59 w 129"/>
                <a:gd name="T15" fmla="*/ 26 h 35"/>
                <a:gd name="T16" fmla="*/ 87 w 129"/>
                <a:gd name="T17" fmla="*/ 35 h 35"/>
                <a:gd name="T18" fmla="*/ 129 w 129"/>
                <a:gd name="T19" fmla="*/ 7 h 35"/>
                <a:gd name="T20" fmla="*/ 122 w 1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5">
                  <a:moveTo>
                    <a:pt x="122" y="0"/>
                  </a:moveTo>
                  <a:cubicBezTo>
                    <a:pt x="111" y="11"/>
                    <a:pt x="101" y="16"/>
                    <a:pt x="92" y="16"/>
                  </a:cubicBezTo>
                  <a:cubicBezTo>
                    <a:pt x="83" y="16"/>
                    <a:pt x="72" y="11"/>
                    <a:pt x="69" y="9"/>
                  </a:cubicBezTo>
                  <a:cubicBezTo>
                    <a:pt x="57" y="3"/>
                    <a:pt x="49" y="0"/>
                    <a:pt x="42" y="0"/>
                  </a:cubicBezTo>
                  <a:cubicBezTo>
                    <a:pt x="27" y="0"/>
                    <a:pt x="22" y="5"/>
                    <a:pt x="0" y="28"/>
                  </a:cubicBezTo>
                  <a:lnTo>
                    <a:pt x="7" y="35"/>
                  </a:lnTo>
                  <a:cubicBezTo>
                    <a:pt x="17" y="24"/>
                    <a:pt x="27" y="19"/>
                    <a:pt x="37" y="19"/>
                  </a:cubicBezTo>
                  <a:cubicBezTo>
                    <a:pt x="46" y="19"/>
                    <a:pt x="57" y="24"/>
                    <a:pt x="59" y="26"/>
                  </a:cubicBezTo>
                  <a:cubicBezTo>
                    <a:pt x="72" y="32"/>
                    <a:pt x="79" y="35"/>
                    <a:pt x="87" y="35"/>
                  </a:cubicBezTo>
                  <a:cubicBezTo>
                    <a:pt x="101" y="35"/>
                    <a:pt x="107" y="29"/>
                    <a:pt x="129" y="7"/>
                  </a:cubicBezTo>
                  <a:lnTo>
                    <a:pt x="122"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Freeform 376"/>
            <p:cNvSpPr>
              <a:spLocks/>
            </p:cNvSpPr>
            <p:nvPr>
              <p:custDataLst>
                <p:tags r:id="rId147"/>
              </p:custDataLst>
            </p:nvPr>
          </p:nvSpPr>
          <p:spPr bwMode="auto">
            <a:xfrm>
              <a:off x="45616813" y="14276388"/>
              <a:ext cx="84138" cy="106363"/>
            </a:xfrm>
            <a:custGeom>
              <a:avLst/>
              <a:gdLst>
                <a:gd name="T0" fmla="*/ 76 w 202"/>
                <a:gd name="T1" fmla="*/ 119 h 252"/>
                <a:gd name="T2" fmla="*/ 0 w 202"/>
                <a:gd name="T3" fmla="*/ 208 h 252"/>
                <a:gd name="T4" fmla="*/ 67 w 202"/>
                <a:gd name="T5" fmla="*/ 252 h 252"/>
                <a:gd name="T6" fmla="*/ 182 w 202"/>
                <a:gd name="T7" fmla="*/ 189 h 252"/>
                <a:gd name="T8" fmla="*/ 178 w 202"/>
                <a:gd name="T9" fmla="*/ 187 h 252"/>
                <a:gd name="T10" fmla="*/ 150 w 202"/>
                <a:gd name="T11" fmla="*/ 203 h 252"/>
                <a:gd name="T12" fmla="*/ 92 w 202"/>
                <a:gd name="T13" fmla="*/ 231 h 252"/>
                <a:gd name="T14" fmla="*/ 33 w 202"/>
                <a:gd name="T15" fmla="*/ 193 h 252"/>
                <a:gd name="T16" fmla="*/ 113 w 202"/>
                <a:gd name="T17" fmla="*/ 125 h 252"/>
                <a:gd name="T18" fmla="*/ 134 w 202"/>
                <a:gd name="T19" fmla="*/ 119 h 252"/>
                <a:gd name="T20" fmla="*/ 145 w 202"/>
                <a:gd name="T21" fmla="*/ 106 h 252"/>
                <a:gd name="T22" fmla="*/ 141 w 202"/>
                <a:gd name="T23" fmla="*/ 103 h 252"/>
                <a:gd name="T24" fmla="*/ 74 w 202"/>
                <a:gd name="T25" fmla="*/ 64 h 252"/>
                <a:gd name="T26" fmla="*/ 90 w 202"/>
                <a:gd name="T27" fmla="*/ 32 h 252"/>
                <a:gd name="T28" fmla="*/ 133 w 202"/>
                <a:gd name="T29" fmla="*/ 21 h 252"/>
                <a:gd name="T30" fmla="*/ 157 w 202"/>
                <a:gd name="T31" fmla="*/ 24 h 252"/>
                <a:gd name="T32" fmla="*/ 170 w 202"/>
                <a:gd name="T33" fmla="*/ 40 h 252"/>
                <a:gd name="T34" fmla="*/ 166 w 202"/>
                <a:gd name="T35" fmla="*/ 51 h 252"/>
                <a:gd name="T36" fmla="*/ 164 w 202"/>
                <a:gd name="T37" fmla="*/ 55 h 252"/>
                <a:gd name="T38" fmla="*/ 169 w 202"/>
                <a:gd name="T39" fmla="*/ 58 h 252"/>
                <a:gd name="T40" fmla="*/ 202 w 202"/>
                <a:gd name="T41" fmla="*/ 24 h 252"/>
                <a:gd name="T42" fmla="*/ 158 w 202"/>
                <a:gd name="T43" fmla="*/ 0 h 252"/>
                <a:gd name="T44" fmla="*/ 42 w 202"/>
                <a:gd name="T45" fmla="*/ 80 h 252"/>
                <a:gd name="T46" fmla="*/ 76 w 202"/>
                <a:gd name="T47" fmla="*/ 11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252">
                  <a:moveTo>
                    <a:pt x="76" y="119"/>
                  </a:moveTo>
                  <a:cubicBezTo>
                    <a:pt x="15" y="148"/>
                    <a:pt x="0" y="191"/>
                    <a:pt x="0" y="208"/>
                  </a:cubicBezTo>
                  <a:cubicBezTo>
                    <a:pt x="0" y="237"/>
                    <a:pt x="31" y="252"/>
                    <a:pt x="67" y="252"/>
                  </a:cubicBezTo>
                  <a:cubicBezTo>
                    <a:pt x="130" y="252"/>
                    <a:pt x="182" y="196"/>
                    <a:pt x="182" y="189"/>
                  </a:cubicBezTo>
                  <a:cubicBezTo>
                    <a:pt x="182" y="187"/>
                    <a:pt x="179" y="187"/>
                    <a:pt x="178" y="187"/>
                  </a:cubicBezTo>
                  <a:cubicBezTo>
                    <a:pt x="177" y="187"/>
                    <a:pt x="164" y="187"/>
                    <a:pt x="150" y="203"/>
                  </a:cubicBezTo>
                  <a:cubicBezTo>
                    <a:pt x="141" y="212"/>
                    <a:pt x="124" y="231"/>
                    <a:pt x="92" y="231"/>
                  </a:cubicBezTo>
                  <a:cubicBezTo>
                    <a:pt x="71" y="231"/>
                    <a:pt x="33" y="223"/>
                    <a:pt x="33" y="193"/>
                  </a:cubicBezTo>
                  <a:cubicBezTo>
                    <a:pt x="33" y="171"/>
                    <a:pt x="55" y="126"/>
                    <a:pt x="113" y="125"/>
                  </a:cubicBezTo>
                  <a:cubicBezTo>
                    <a:pt x="120" y="125"/>
                    <a:pt x="125" y="124"/>
                    <a:pt x="134" y="119"/>
                  </a:cubicBezTo>
                  <a:cubicBezTo>
                    <a:pt x="137" y="116"/>
                    <a:pt x="145" y="111"/>
                    <a:pt x="145" y="106"/>
                  </a:cubicBezTo>
                  <a:cubicBezTo>
                    <a:pt x="145" y="104"/>
                    <a:pt x="142" y="103"/>
                    <a:pt x="141" y="103"/>
                  </a:cubicBezTo>
                  <a:cubicBezTo>
                    <a:pt x="91" y="101"/>
                    <a:pt x="74" y="84"/>
                    <a:pt x="74" y="64"/>
                  </a:cubicBezTo>
                  <a:cubicBezTo>
                    <a:pt x="74" y="50"/>
                    <a:pt x="82" y="37"/>
                    <a:pt x="90" y="32"/>
                  </a:cubicBezTo>
                  <a:cubicBezTo>
                    <a:pt x="102" y="23"/>
                    <a:pt x="122" y="21"/>
                    <a:pt x="133" y="21"/>
                  </a:cubicBezTo>
                  <a:cubicBezTo>
                    <a:pt x="138" y="21"/>
                    <a:pt x="147" y="22"/>
                    <a:pt x="157" y="24"/>
                  </a:cubicBezTo>
                  <a:cubicBezTo>
                    <a:pt x="161" y="25"/>
                    <a:pt x="170" y="28"/>
                    <a:pt x="170" y="40"/>
                  </a:cubicBezTo>
                  <a:cubicBezTo>
                    <a:pt x="170" y="44"/>
                    <a:pt x="168" y="47"/>
                    <a:pt x="166" y="51"/>
                  </a:cubicBezTo>
                  <a:cubicBezTo>
                    <a:pt x="165" y="52"/>
                    <a:pt x="164" y="54"/>
                    <a:pt x="164" y="55"/>
                  </a:cubicBezTo>
                  <a:cubicBezTo>
                    <a:pt x="164" y="58"/>
                    <a:pt x="167" y="58"/>
                    <a:pt x="169" y="58"/>
                  </a:cubicBezTo>
                  <a:cubicBezTo>
                    <a:pt x="179" y="58"/>
                    <a:pt x="202" y="45"/>
                    <a:pt x="202" y="24"/>
                  </a:cubicBezTo>
                  <a:cubicBezTo>
                    <a:pt x="202" y="5"/>
                    <a:pt x="181" y="0"/>
                    <a:pt x="158" y="0"/>
                  </a:cubicBezTo>
                  <a:cubicBezTo>
                    <a:pt x="101" y="0"/>
                    <a:pt x="42" y="39"/>
                    <a:pt x="42" y="80"/>
                  </a:cubicBezTo>
                  <a:cubicBezTo>
                    <a:pt x="42" y="102"/>
                    <a:pt x="60" y="113"/>
                    <a:pt x="76" y="11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7" name="Freeform 377"/>
            <p:cNvSpPr>
              <a:spLocks/>
            </p:cNvSpPr>
            <p:nvPr>
              <p:custDataLst>
                <p:tags r:id="rId148"/>
              </p:custDataLst>
            </p:nvPr>
          </p:nvSpPr>
          <p:spPr bwMode="auto">
            <a:xfrm>
              <a:off x="45732701" y="14298613"/>
              <a:ext cx="47625" cy="212725"/>
            </a:xfrm>
            <a:custGeom>
              <a:avLst/>
              <a:gdLst>
                <a:gd name="T0" fmla="*/ 116 w 116"/>
                <a:gd name="T1" fmla="*/ 249 h 499"/>
                <a:gd name="T2" fmla="*/ 83 w 116"/>
                <a:gd name="T3" fmla="*/ 93 h 499"/>
                <a:gd name="T4" fmla="*/ 5 w 116"/>
                <a:gd name="T5" fmla="*/ 0 h 499"/>
                <a:gd name="T6" fmla="*/ 0 w 116"/>
                <a:gd name="T7" fmla="*/ 5 h 499"/>
                <a:gd name="T8" fmla="*/ 10 w 116"/>
                <a:gd name="T9" fmla="*/ 16 h 499"/>
                <a:gd name="T10" fmla="*/ 87 w 116"/>
                <a:gd name="T11" fmla="*/ 249 h 499"/>
                <a:gd name="T12" fmla="*/ 7 w 116"/>
                <a:gd name="T13" fmla="*/ 485 h 499"/>
                <a:gd name="T14" fmla="*/ 0 w 116"/>
                <a:gd name="T15" fmla="*/ 494 h 499"/>
                <a:gd name="T16" fmla="*/ 5 w 116"/>
                <a:gd name="T17" fmla="*/ 499 h 499"/>
                <a:gd name="T18" fmla="*/ 85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1" y="150"/>
                    <a:pt x="83" y="93"/>
                  </a:cubicBezTo>
                  <a:cubicBezTo>
                    <a:pt x="53" y="32"/>
                    <a:pt x="10" y="0"/>
                    <a:pt x="5" y="0"/>
                  </a:cubicBezTo>
                  <a:cubicBezTo>
                    <a:pt x="2" y="0"/>
                    <a:pt x="0" y="2"/>
                    <a:pt x="0" y="5"/>
                  </a:cubicBezTo>
                  <a:cubicBezTo>
                    <a:pt x="0" y="6"/>
                    <a:pt x="0" y="7"/>
                    <a:pt x="10" y="16"/>
                  </a:cubicBezTo>
                  <a:cubicBezTo>
                    <a:pt x="59" y="65"/>
                    <a:pt x="87" y="145"/>
                    <a:pt x="87" y="249"/>
                  </a:cubicBezTo>
                  <a:cubicBezTo>
                    <a:pt x="87" y="334"/>
                    <a:pt x="69" y="422"/>
                    <a:pt x="7" y="485"/>
                  </a:cubicBezTo>
                  <a:cubicBezTo>
                    <a:pt x="0" y="491"/>
                    <a:pt x="0" y="492"/>
                    <a:pt x="0" y="494"/>
                  </a:cubicBezTo>
                  <a:cubicBezTo>
                    <a:pt x="0" y="497"/>
                    <a:pt x="2" y="499"/>
                    <a:pt x="5" y="499"/>
                  </a:cubicBezTo>
                  <a:cubicBezTo>
                    <a:pt x="10" y="499"/>
                    <a:pt x="55" y="465"/>
                    <a:pt x="85" y="401"/>
                  </a:cubicBezTo>
                  <a:cubicBezTo>
                    <a:pt x="110" y="346"/>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5" name="Group 494">
            <a:extLst>
              <a:ext uri="{FF2B5EF4-FFF2-40B4-BE49-F238E27FC236}">
                <a16:creationId xmlns:a16="http://schemas.microsoft.com/office/drawing/2014/main" id="{C165BC68-E1EF-40CD-9E5A-6B9AEB685680}"/>
              </a:ext>
            </a:extLst>
          </p:cNvPr>
          <p:cNvGrpSpPr>
            <a:grpSpLocks noChangeAspect="1"/>
          </p:cNvGrpSpPr>
          <p:nvPr>
            <p:custDataLst>
              <p:tags r:id="rId13"/>
            </p:custDataLst>
          </p:nvPr>
        </p:nvGrpSpPr>
        <p:grpSpPr>
          <a:xfrm>
            <a:off x="44680188" y="13174663"/>
            <a:ext cx="703263" cy="214313"/>
            <a:chOff x="44680188" y="13174663"/>
            <a:chExt cx="703263" cy="214313"/>
          </a:xfrm>
        </p:grpSpPr>
        <p:sp>
          <p:nvSpPr>
            <p:cNvPr id="491" name="Freeform 206">
              <a:extLst>
                <a:ext uri="{FF2B5EF4-FFF2-40B4-BE49-F238E27FC236}">
                  <a16:creationId xmlns:a16="http://schemas.microsoft.com/office/drawing/2014/main" id="{63BF8888-0520-4476-B39B-3EFE263B9B82}"/>
                </a:ext>
              </a:extLst>
            </p:cNvPr>
            <p:cNvSpPr>
              <a:spLocks noEditPoints="1"/>
            </p:cNvSpPr>
            <p:nvPr>
              <p:custDataLst>
                <p:tags r:id="rId131"/>
              </p:custDataLst>
            </p:nvPr>
          </p:nvSpPr>
          <p:spPr bwMode="auto">
            <a:xfrm>
              <a:off x="44680188" y="13174663"/>
              <a:ext cx="179388" cy="196850"/>
            </a:xfrm>
            <a:custGeom>
              <a:avLst/>
              <a:gdLst>
                <a:gd name="T0" fmla="*/ 71 w 342"/>
                <a:gd name="T1" fmla="*/ 299 h 357"/>
                <a:gd name="T2" fmla="*/ 10 w 342"/>
                <a:gd name="T3" fmla="*/ 341 h 357"/>
                <a:gd name="T4" fmla="*/ 0 w 342"/>
                <a:gd name="T5" fmla="*/ 351 h 357"/>
                <a:gd name="T6" fmla="*/ 6 w 342"/>
                <a:gd name="T7" fmla="*/ 357 h 357"/>
                <a:gd name="T8" fmla="*/ 49 w 342"/>
                <a:gd name="T9" fmla="*/ 355 h 357"/>
                <a:gd name="T10" fmla="*/ 99 w 342"/>
                <a:gd name="T11" fmla="*/ 357 h 357"/>
                <a:gd name="T12" fmla="*/ 108 w 342"/>
                <a:gd name="T13" fmla="*/ 347 h 357"/>
                <a:gd name="T14" fmla="*/ 100 w 342"/>
                <a:gd name="T15" fmla="*/ 341 h 357"/>
                <a:gd name="T16" fmla="*/ 77 w 342"/>
                <a:gd name="T17" fmla="*/ 324 h 357"/>
                <a:gd name="T18" fmla="*/ 84 w 342"/>
                <a:gd name="T19" fmla="*/ 305 h 357"/>
                <a:gd name="T20" fmla="*/ 122 w 342"/>
                <a:gd name="T21" fmla="*/ 241 h 357"/>
                <a:gd name="T22" fmla="*/ 247 w 342"/>
                <a:gd name="T23" fmla="*/ 241 h 357"/>
                <a:gd name="T24" fmla="*/ 255 w 342"/>
                <a:gd name="T25" fmla="*/ 325 h 357"/>
                <a:gd name="T26" fmla="*/ 219 w 342"/>
                <a:gd name="T27" fmla="*/ 341 h 357"/>
                <a:gd name="T28" fmla="*/ 207 w 342"/>
                <a:gd name="T29" fmla="*/ 351 h 357"/>
                <a:gd name="T30" fmla="*/ 214 w 342"/>
                <a:gd name="T31" fmla="*/ 357 h 357"/>
                <a:gd name="T32" fmla="*/ 276 w 342"/>
                <a:gd name="T33" fmla="*/ 355 h 357"/>
                <a:gd name="T34" fmla="*/ 333 w 342"/>
                <a:gd name="T35" fmla="*/ 357 h 357"/>
                <a:gd name="T36" fmla="*/ 342 w 342"/>
                <a:gd name="T37" fmla="*/ 347 h 357"/>
                <a:gd name="T38" fmla="*/ 330 w 342"/>
                <a:gd name="T39" fmla="*/ 341 h 357"/>
                <a:gd name="T40" fmla="*/ 298 w 342"/>
                <a:gd name="T41" fmla="*/ 323 h 357"/>
                <a:gd name="T42" fmla="*/ 267 w 342"/>
                <a:gd name="T43" fmla="*/ 12 h 357"/>
                <a:gd name="T44" fmla="*/ 258 w 342"/>
                <a:gd name="T45" fmla="*/ 0 h 357"/>
                <a:gd name="T46" fmla="*/ 245 w 342"/>
                <a:gd name="T47" fmla="*/ 8 h 357"/>
                <a:gd name="T48" fmla="*/ 71 w 342"/>
                <a:gd name="T49" fmla="*/ 299 h 357"/>
                <a:gd name="T50" fmla="*/ 131 w 342"/>
                <a:gd name="T51" fmla="*/ 226 h 357"/>
                <a:gd name="T52" fmla="*/ 230 w 342"/>
                <a:gd name="T53" fmla="*/ 61 h 357"/>
                <a:gd name="T54" fmla="*/ 245 w 342"/>
                <a:gd name="T55" fmla="*/ 226 h 357"/>
                <a:gd name="T56" fmla="*/ 131 w 342"/>
                <a:gd name="T57" fmla="*/ 22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2" h="357">
                  <a:moveTo>
                    <a:pt x="71" y="299"/>
                  </a:moveTo>
                  <a:cubicBezTo>
                    <a:pt x="51" y="333"/>
                    <a:pt x="32" y="340"/>
                    <a:pt x="10" y="341"/>
                  </a:cubicBezTo>
                  <a:cubicBezTo>
                    <a:pt x="4" y="342"/>
                    <a:pt x="0" y="342"/>
                    <a:pt x="0" y="351"/>
                  </a:cubicBezTo>
                  <a:cubicBezTo>
                    <a:pt x="0" y="354"/>
                    <a:pt x="2" y="357"/>
                    <a:pt x="6" y="357"/>
                  </a:cubicBezTo>
                  <a:cubicBezTo>
                    <a:pt x="20" y="357"/>
                    <a:pt x="35" y="355"/>
                    <a:pt x="49" y="355"/>
                  </a:cubicBezTo>
                  <a:cubicBezTo>
                    <a:pt x="65" y="355"/>
                    <a:pt x="83" y="357"/>
                    <a:pt x="99" y="357"/>
                  </a:cubicBezTo>
                  <a:cubicBezTo>
                    <a:pt x="102" y="357"/>
                    <a:pt x="108" y="357"/>
                    <a:pt x="108" y="347"/>
                  </a:cubicBezTo>
                  <a:cubicBezTo>
                    <a:pt x="108" y="342"/>
                    <a:pt x="104" y="341"/>
                    <a:pt x="100" y="341"/>
                  </a:cubicBezTo>
                  <a:cubicBezTo>
                    <a:pt x="89" y="340"/>
                    <a:pt x="77" y="336"/>
                    <a:pt x="77" y="324"/>
                  </a:cubicBezTo>
                  <a:cubicBezTo>
                    <a:pt x="77" y="318"/>
                    <a:pt x="80" y="312"/>
                    <a:pt x="84" y="305"/>
                  </a:cubicBezTo>
                  <a:lnTo>
                    <a:pt x="122" y="241"/>
                  </a:lnTo>
                  <a:lnTo>
                    <a:pt x="247" y="241"/>
                  </a:lnTo>
                  <a:cubicBezTo>
                    <a:pt x="248" y="252"/>
                    <a:pt x="255" y="320"/>
                    <a:pt x="255" y="325"/>
                  </a:cubicBezTo>
                  <a:cubicBezTo>
                    <a:pt x="255" y="340"/>
                    <a:pt x="229" y="341"/>
                    <a:pt x="219" y="341"/>
                  </a:cubicBezTo>
                  <a:cubicBezTo>
                    <a:pt x="212" y="341"/>
                    <a:pt x="207" y="341"/>
                    <a:pt x="207" y="351"/>
                  </a:cubicBezTo>
                  <a:cubicBezTo>
                    <a:pt x="207" y="357"/>
                    <a:pt x="213" y="357"/>
                    <a:pt x="214" y="357"/>
                  </a:cubicBezTo>
                  <a:cubicBezTo>
                    <a:pt x="235" y="357"/>
                    <a:pt x="256" y="355"/>
                    <a:pt x="276" y="355"/>
                  </a:cubicBezTo>
                  <a:cubicBezTo>
                    <a:pt x="289" y="355"/>
                    <a:pt x="320" y="357"/>
                    <a:pt x="333" y="357"/>
                  </a:cubicBezTo>
                  <a:cubicBezTo>
                    <a:pt x="336" y="357"/>
                    <a:pt x="342" y="357"/>
                    <a:pt x="342" y="347"/>
                  </a:cubicBezTo>
                  <a:cubicBezTo>
                    <a:pt x="342" y="341"/>
                    <a:pt x="337" y="341"/>
                    <a:pt x="330" y="341"/>
                  </a:cubicBezTo>
                  <a:cubicBezTo>
                    <a:pt x="299" y="341"/>
                    <a:pt x="299" y="338"/>
                    <a:pt x="298" y="323"/>
                  </a:cubicBezTo>
                  <a:lnTo>
                    <a:pt x="267" y="12"/>
                  </a:lnTo>
                  <a:cubicBezTo>
                    <a:pt x="266" y="2"/>
                    <a:pt x="266" y="0"/>
                    <a:pt x="258" y="0"/>
                  </a:cubicBezTo>
                  <a:cubicBezTo>
                    <a:pt x="250" y="0"/>
                    <a:pt x="248" y="3"/>
                    <a:pt x="245" y="8"/>
                  </a:cubicBezTo>
                  <a:lnTo>
                    <a:pt x="71" y="299"/>
                  </a:lnTo>
                  <a:close/>
                  <a:moveTo>
                    <a:pt x="131" y="226"/>
                  </a:moveTo>
                  <a:lnTo>
                    <a:pt x="230" y="61"/>
                  </a:lnTo>
                  <a:lnTo>
                    <a:pt x="245" y="226"/>
                  </a:lnTo>
                  <a:lnTo>
                    <a:pt x="131" y="226"/>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Freeform 207">
              <a:extLst>
                <a:ext uri="{FF2B5EF4-FFF2-40B4-BE49-F238E27FC236}">
                  <a16:creationId xmlns:a16="http://schemas.microsoft.com/office/drawing/2014/main" id="{B6B62E7D-C43C-49E4-A3CE-190AE31FBF4A}"/>
                </a:ext>
              </a:extLst>
            </p:cNvPr>
            <p:cNvSpPr>
              <a:spLocks noEditPoints="1"/>
            </p:cNvSpPr>
            <p:nvPr>
              <p:custDataLst>
                <p:tags r:id="rId132"/>
              </p:custDataLst>
            </p:nvPr>
          </p:nvSpPr>
          <p:spPr bwMode="auto">
            <a:xfrm>
              <a:off x="44954826" y="13214351"/>
              <a:ext cx="231775" cy="174625"/>
            </a:xfrm>
            <a:custGeom>
              <a:avLst/>
              <a:gdLst>
                <a:gd name="T0" fmla="*/ 281 w 443"/>
                <a:gd name="T1" fmla="*/ 21 h 316"/>
                <a:gd name="T2" fmla="*/ 291 w 443"/>
                <a:gd name="T3" fmla="*/ 10 h 316"/>
                <a:gd name="T4" fmla="*/ 281 w 443"/>
                <a:gd name="T5" fmla="*/ 0 h 316"/>
                <a:gd name="T6" fmla="*/ 272 w 443"/>
                <a:gd name="T7" fmla="*/ 3 h 316"/>
                <a:gd name="T8" fmla="*/ 9 w 443"/>
                <a:gd name="T9" fmla="*/ 147 h 316"/>
                <a:gd name="T10" fmla="*/ 0 w 443"/>
                <a:gd name="T11" fmla="*/ 158 h 316"/>
                <a:gd name="T12" fmla="*/ 9 w 443"/>
                <a:gd name="T13" fmla="*/ 169 h 316"/>
                <a:gd name="T14" fmla="*/ 271 w 443"/>
                <a:gd name="T15" fmla="*/ 312 h 316"/>
                <a:gd name="T16" fmla="*/ 281 w 443"/>
                <a:gd name="T17" fmla="*/ 316 h 316"/>
                <a:gd name="T18" fmla="*/ 291 w 443"/>
                <a:gd name="T19" fmla="*/ 306 h 316"/>
                <a:gd name="T20" fmla="*/ 281 w 443"/>
                <a:gd name="T21" fmla="*/ 295 h 316"/>
                <a:gd name="T22" fmla="*/ 31 w 443"/>
                <a:gd name="T23" fmla="*/ 158 h 316"/>
                <a:gd name="T24" fmla="*/ 281 w 443"/>
                <a:gd name="T25" fmla="*/ 21 h 316"/>
                <a:gd name="T26" fmla="*/ 433 w 443"/>
                <a:gd name="T27" fmla="*/ 21 h 316"/>
                <a:gd name="T28" fmla="*/ 443 w 443"/>
                <a:gd name="T29" fmla="*/ 10 h 316"/>
                <a:gd name="T30" fmla="*/ 433 w 443"/>
                <a:gd name="T31" fmla="*/ 0 h 316"/>
                <a:gd name="T32" fmla="*/ 424 w 443"/>
                <a:gd name="T33" fmla="*/ 3 h 316"/>
                <a:gd name="T34" fmla="*/ 161 w 443"/>
                <a:gd name="T35" fmla="*/ 147 h 316"/>
                <a:gd name="T36" fmla="*/ 152 w 443"/>
                <a:gd name="T37" fmla="*/ 158 h 316"/>
                <a:gd name="T38" fmla="*/ 161 w 443"/>
                <a:gd name="T39" fmla="*/ 169 h 316"/>
                <a:gd name="T40" fmla="*/ 424 w 443"/>
                <a:gd name="T41" fmla="*/ 312 h 316"/>
                <a:gd name="T42" fmla="*/ 433 w 443"/>
                <a:gd name="T43" fmla="*/ 316 h 316"/>
                <a:gd name="T44" fmla="*/ 443 w 443"/>
                <a:gd name="T45" fmla="*/ 306 h 316"/>
                <a:gd name="T46" fmla="*/ 433 w 443"/>
                <a:gd name="T47" fmla="*/ 295 h 316"/>
                <a:gd name="T48" fmla="*/ 183 w 443"/>
                <a:gd name="T49" fmla="*/ 158 h 316"/>
                <a:gd name="T50" fmla="*/ 433 w 443"/>
                <a:gd name="T51" fmla="*/ 2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3" h="316">
                  <a:moveTo>
                    <a:pt x="281" y="21"/>
                  </a:moveTo>
                  <a:cubicBezTo>
                    <a:pt x="287" y="18"/>
                    <a:pt x="291" y="16"/>
                    <a:pt x="291" y="10"/>
                  </a:cubicBezTo>
                  <a:cubicBezTo>
                    <a:pt x="291" y="3"/>
                    <a:pt x="285" y="0"/>
                    <a:pt x="281" y="0"/>
                  </a:cubicBezTo>
                  <a:cubicBezTo>
                    <a:pt x="277" y="0"/>
                    <a:pt x="274" y="2"/>
                    <a:pt x="272" y="3"/>
                  </a:cubicBezTo>
                  <a:lnTo>
                    <a:pt x="9" y="147"/>
                  </a:lnTo>
                  <a:cubicBezTo>
                    <a:pt x="3" y="150"/>
                    <a:pt x="0" y="152"/>
                    <a:pt x="0" y="158"/>
                  </a:cubicBezTo>
                  <a:cubicBezTo>
                    <a:pt x="0" y="164"/>
                    <a:pt x="3" y="165"/>
                    <a:pt x="9" y="169"/>
                  </a:cubicBezTo>
                  <a:lnTo>
                    <a:pt x="271" y="312"/>
                  </a:lnTo>
                  <a:cubicBezTo>
                    <a:pt x="277" y="316"/>
                    <a:pt x="279" y="316"/>
                    <a:pt x="281" y="316"/>
                  </a:cubicBezTo>
                  <a:cubicBezTo>
                    <a:pt x="287" y="316"/>
                    <a:pt x="291" y="311"/>
                    <a:pt x="291" y="306"/>
                  </a:cubicBezTo>
                  <a:cubicBezTo>
                    <a:pt x="291" y="300"/>
                    <a:pt x="287" y="298"/>
                    <a:pt x="281" y="295"/>
                  </a:cubicBezTo>
                  <a:lnTo>
                    <a:pt x="31" y="158"/>
                  </a:lnTo>
                  <a:lnTo>
                    <a:pt x="281" y="21"/>
                  </a:lnTo>
                  <a:close/>
                  <a:moveTo>
                    <a:pt x="433" y="21"/>
                  </a:moveTo>
                  <a:cubicBezTo>
                    <a:pt x="439" y="18"/>
                    <a:pt x="443" y="16"/>
                    <a:pt x="443" y="10"/>
                  </a:cubicBezTo>
                  <a:cubicBezTo>
                    <a:pt x="443" y="3"/>
                    <a:pt x="438" y="0"/>
                    <a:pt x="433" y="0"/>
                  </a:cubicBezTo>
                  <a:cubicBezTo>
                    <a:pt x="430" y="0"/>
                    <a:pt x="426" y="2"/>
                    <a:pt x="424" y="3"/>
                  </a:cubicBezTo>
                  <a:lnTo>
                    <a:pt x="161" y="147"/>
                  </a:lnTo>
                  <a:cubicBezTo>
                    <a:pt x="155" y="150"/>
                    <a:pt x="152" y="152"/>
                    <a:pt x="152" y="158"/>
                  </a:cubicBezTo>
                  <a:cubicBezTo>
                    <a:pt x="152" y="164"/>
                    <a:pt x="155" y="165"/>
                    <a:pt x="161" y="169"/>
                  </a:cubicBezTo>
                  <a:lnTo>
                    <a:pt x="424" y="312"/>
                  </a:lnTo>
                  <a:cubicBezTo>
                    <a:pt x="430" y="316"/>
                    <a:pt x="431" y="316"/>
                    <a:pt x="433" y="316"/>
                  </a:cubicBezTo>
                  <a:cubicBezTo>
                    <a:pt x="440" y="316"/>
                    <a:pt x="443" y="311"/>
                    <a:pt x="443" y="306"/>
                  </a:cubicBezTo>
                  <a:cubicBezTo>
                    <a:pt x="443" y="300"/>
                    <a:pt x="439" y="298"/>
                    <a:pt x="433" y="295"/>
                  </a:cubicBezTo>
                  <a:lnTo>
                    <a:pt x="183" y="158"/>
                  </a:lnTo>
                  <a:lnTo>
                    <a:pt x="433" y="2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Freeform 208">
              <a:extLst>
                <a:ext uri="{FF2B5EF4-FFF2-40B4-BE49-F238E27FC236}">
                  <a16:creationId xmlns:a16="http://schemas.microsoft.com/office/drawing/2014/main" id="{EA25D1B7-82B6-415C-9A69-B07A1A36BACF}"/>
                </a:ext>
              </a:extLst>
            </p:cNvPr>
            <p:cNvSpPr>
              <a:spLocks/>
            </p:cNvSpPr>
            <p:nvPr>
              <p:custDataLst>
                <p:tags r:id="rId133"/>
              </p:custDataLst>
            </p:nvPr>
          </p:nvSpPr>
          <p:spPr bwMode="auto">
            <a:xfrm>
              <a:off x="45297726" y="13187363"/>
              <a:ext cx="85725" cy="184150"/>
            </a:xfrm>
            <a:custGeom>
              <a:avLst/>
              <a:gdLst>
                <a:gd name="T0" fmla="*/ 103 w 165"/>
                <a:gd name="T1" fmla="*/ 13 h 332"/>
                <a:gd name="T2" fmla="*/ 91 w 165"/>
                <a:gd name="T3" fmla="*/ 0 h 332"/>
                <a:gd name="T4" fmla="*/ 0 w 165"/>
                <a:gd name="T5" fmla="*/ 31 h 332"/>
                <a:gd name="T6" fmla="*/ 0 w 165"/>
                <a:gd name="T7" fmla="*/ 47 h 332"/>
                <a:gd name="T8" fmla="*/ 66 w 165"/>
                <a:gd name="T9" fmla="*/ 34 h 332"/>
                <a:gd name="T10" fmla="*/ 66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3 w 165"/>
                <a:gd name="T27" fmla="*/ 292 h 332"/>
                <a:gd name="T28" fmla="*/ 103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3" y="13"/>
                  </a:moveTo>
                  <a:cubicBezTo>
                    <a:pt x="103" y="1"/>
                    <a:pt x="103" y="0"/>
                    <a:pt x="91" y="0"/>
                  </a:cubicBezTo>
                  <a:cubicBezTo>
                    <a:pt x="60" y="31"/>
                    <a:pt x="16" y="31"/>
                    <a:pt x="0" y="31"/>
                  </a:cubicBezTo>
                  <a:lnTo>
                    <a:pt x="0" y="47"/>
                  </a:lnTo>
                  <a:cubicBezTo>
                    <a:pt x="10" y="47"/>
                    <a:pt x="40" y="47"/>
                    <a:pt x="66" y="34"/>
                  </a:cubicBezTo>
                  <a:lnTo>
                    <a:pt x="66" y="292"/>
                  </a:lnTo>
                  <a:cubicBezTo>
                    <a:pt x="66"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3" y="311"/>
                    <a:pt x="103" y="292"/>
                  </a:cubicBezTo>
                  <a:lnTo>
                    <a:pt x="103"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7" name="Group 1106"/>
          <p:cNvGrpSpPr>
            <a:grpSpLocks noChangeAspect="1"/>
          </p:cNvGrpSpPr>
          <p:nvPr>
            <p:custDataLst>
              <p:tags r:id="rId14"/>
            </p:custDataLst>
          </p:nvPr>
        </p:nvGrpSpPr>
        <p:grpSpPr>
          <a:xfrm>
            <a:off x="30556105" y="22761258"/>
            <a:ext cx="158750" cy="207963"/>
            <a:chOff x="30556105" y="22829838"/>
            <a:chExt cx="158750" cy="207963"/>
          </a:xfrm>
        </p:grpSpPr>
        <p:sp>
          <p:nvSpPr>
            <p:cNvPr id="1104" name="Freeform 197 1"/>
            <p:cNvSpPr>
              <a:spLocks/>
            </p:cNvSpPr>
            <p:nvPr>
              <p:custDataLst>
                <p:tags r:id="rId129"/>
              </p:custDataLst>
            </p:nvPr>
          </p:nvSpPr>
          <p:spPr bwMode="auto">
            <a:xfrm>
              <a:off x="30603730" y="22829838"/>
              <a:ext cx="85725" cy="44450"/>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198 1"/>
            <p:cNvSpPr>
              <a:spLocks/>
            </p:cNvSpPr>
            <p:nvPr>
              <p:custDataLst>
                <p:tags r:id="rId130"/>
              </p:custDataLst>
            </p:nvPr>
          </p:nvSpPr>
          <p:spPr bwMode="auto">
            <a:xfrm>
              <a:off x="30556105" y="22904451"/>
              <a:ext cx="158750" cy="133350"/>
            </a:xfrm>
            <a:custGeom>
              <a:avLst/>
              <a:gdLst>
                <a:gd name="T0" fmla="*/ 152 w 249"/>
                <a:gd name="T1" fmla="*/ 70 h 226"/>
                <a:gd name="T2" fmla="*/ 202 w 249"/>
                <a:gd name="T3" fmla="*/ 11 h 226"/>
                <a:gd name="T4" fmla="*/ 227 w 249"/>
                <a:gd name="T5" fmla="*/ 17 h 226"/>
                <a:gd name="T6" fmla="*/ 203 w 249"/>
                <a:gd name="T7" fmla="*/ 44 h 226"/>
                <a:gd name="T8" fmla="*/ 222 w 249"/>
                <a:gd name="T9" fmla="*/ 62 h 226"/>
                <a:gd name="T10" fmla="*/ 249 w 249"/>
                <a:gd name="T11" fmla="*/ 33 h 226"/>
                <a:gd name="T12" fmla="*/ 202 w 249"/>
                <a:gd name="T13" fmla="*/ 0 h 226"/>
                <a:gd name="T14" fmla="*/ 150 w 249"/>
                <a:gd name="T15" fmla="*/ 38 h 226"/>
                <a:gd name="T16" fmla="*/ 96 w 249"/>
                <a:gd name="T17" fmla="*/ 0 h 226"/>
                <a:gd name="T18" fmla="*/ 15 w 249"/>
                <a:gd name="T19" fmla="*/ 77 h 226"/>
                <a:gd name="T20" fmla="*/ 21 w 249"/>
                <a:gd name="T21" fmla="*/ 82 h 226"/>
                <a:gd name="T22" fmla="*/ 28 w 249"/>
                <a:gd name="T23" fmla="*/ 76 h 226"/>
                <a:gd name="T24" fmla="*/ 95 w 249"/>
                <a:gd name="T25" fmla="*/ 11 h 226"/>
                <a:gd name="T26" fmla="*/ 122 w 249"/>
                <a:gd name="T27" fmla="*/ 44 h 226"/>
                <a:gd name="T28" fmla="*/ 95 w 249"/>
                <a:gd name="T29" fmla="*/ 163 h 226"/>
                <a:gd name="T30" fmla="*/ 47 w 249"/>
                <a:gd name="T31" fmla="*/ 215 h 226"/>
                <a:gd name="T32" fmla="*/ 22 w 249"/>
                <a:gd name="T33" fmla="*/ 209 h 226"/>
                <a:gd name="T34" fmla="*/ 46 w 249"/>
                <a:gd name="T35" fmla="*/ 182 h 226"/>
                <a:gd name="T36" fmla="*/ 27 w 249"/>
                <a:gd name="T37" fmla="*/ 164 h 226"/>
                <a:gd name="T38" fmla="*/ 0 w 249"/>
                <a:gd name="T39" fmla="*/ 193 h 226"/>
                <a:gd name="T40" fmla="*/ 47 w 249"/>
                <a:gd name="T41" fmla="*/ 226 h 226"/>
                <a:gd name="T42" fmla="*/ 99 w 249"/>
                <a:gd name="T43" fmla="*/ 188 h 226"/>
                <a:gd name="T44" fmla="*/ 153 w 249"/>
                <a:gd name="T45" fmla="*/ 226 h 226"/>
                <a:gd name="T46" fmla="*/ 233 w 249"/>
                <a:gd name="T47" fmla="*/ 149 h 226"/>
                <a:gd name="T48" fmla="*/ 227 w 249"/>
                <a:gd name="T49" fmla="*/ 144 h 226"/>
                <a:gd name="T50" fmla="*/ 221 w 249"/>
                <a:gd name="T51" fmla="*/ 150 h 226"/>
                <a:gd name="T52" fmla="*/ 154 w 249"/>
                <a:gd name="T53" fmla="*/ 215 h 226"/>
                <a:gd name="T54" fmla="*/ 127 w 249"/>
                <a:gd name="T55" fmla="*/ 182 h 226"/>
                <a:gd name="T56" fmla="*/ 135 w 249"/>
                <a:gd name="T57" fmla="*/ 138 h 226"/>
                <a:gd name="T58" fmla="*/ 152 w 249"/>
                <a:gd name="T59" fmla="*/ 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26">
                  <a:moveTo>
                    <a:pt x="152" y="70"/>
                  </a:moveTo>
                  <a:cubicBezTo>
                    <a:pt x="155" y="57"/>
                    <a:pt x="167" y="11"/>
                    <a:pt x="202" y="11"/>
                  </a:cubicBezTo>
                  <a:cubicBezTo>
                    <a:pt x="204" y="11"/>
                    <a:pt x="216" y="11"/>
                    <a:pt x="227" y="17"/>
                  </a:cubicBezTo>
                  <a:cubicBezTo>
                    <a:pt x="213" y="20"/>
                    <a:pt x="203" y="32"/>
                    <a:pt x="203" y="44"/>
                  </a:cubicBezTo>
                  <a:cubicBezTo>
                    <a:pt x="203" y="52"/>
                    <a:pt x="208" y="62"/>
                    <a:pt x="222" y="62"/>
                  </a:cubicBezTo>
                  <a:cubicBezTo>
                    <a:pt x="233" y="62"/>
                    <a:pt x="249" y="53"/>
                    <a:pt x="249" y="33"/>
                  </a:cubicBezTo>
                  <a:cubicBezTo>
                    <a:pt x="249" y="7"/>
                    <a:pt x="219" y="0"/>
                    <a:pt x="202" y="0"/>
                  </a:cubicBezTo>
                  <a:cubicBezTo>
                    <a:pt x="173" y="0"/>
                    <a:pt x="156" y="26"/>
                    <a:pt x="150" y="38"/>
                  </a:cubicBezTo>
                  <a:cubicBezTo>
                    <a:pt x="137" y="5"/>
                    <a:pt x="110" y="0"/>
                    <a:pt x="96" y="0"/>
                  </a:cubicBezTo>
                  <a:cubicBezTo>
                    <a:pt x="44" y="0"/>
                    <a:pt x="15" y="64"/>
                    <a:pt x="15" y="77"/>
                  </a:cubicBezTo>
                  <a:cubicBezTo>
                    <a:pt x="15" y="82"/>
                    <a:pt x="20" y="82"/>
                    <a:pt x="21" y="82"/>
                  </a:cubicBezTo>
                  <a:cubicBezTo>
                    <a:pt x="25" y="82"/>
                    <a:pt x="27" y="81"/>
                    <a:pt x="28" y="76"/>
                  </a:cubicBezTo>
                  <a:cubicBezTo>
                    <a:pt x="45" y="23"/>
                    <a:pt x="78" y="11"/>
                    <a:pt x="95" y="11"/>
                  </a:cubicBezTo>
                  <a:cubicBezTo>
                    <a:pt x="104" y="11"/>
                    <a:pt x="122" y="15"/>
                    <a:pt x="122" y="44"/>
                  </a:cubicBezTo>
                  <a:cubicBezTo>
                    <a:pt x="122" y="60"/>
                    <a:pt x="113" y="93"/>
                    <a:pt x="95" y="163"/>
                  </a:cubicBezTo>
                  <a:cubicBezTo>
                    <a:pt x="87" y="194"/>
                    <a:pt x="69" y="215"/>
                    <a:pt x="47" y="215"/>
                  </a:cubicBezTo>
                  <a:cubicBezTo>
                    <a:pt x="44" y="215"/>
                    <a:pt x="33" y="215"/>
                    <a:pt x="22" y="209"/>
                  </a:cubicBezTo>
                  <a:cubicBezTo>
                    <a:pt x="35" y="206"/>
                    <a:pt x="46" y="196"/>
                    <a:pt x="46" y="182"/>
                  </a:cubicBezTo>
                  <a:cubicBezTo>
                    <a:pt x="46" y="168"/>
                    <a:pt x="35" y="164"/>
                    <a:pt x="27" y="164"/>
                  </a:cubicBezTo>
                  <a:cubicBezTo>
                    <a:pt x="12" y="164"/>
                    <a:pt x="0" y="177"/>
                    <a:pt x="0" y="193"/>
                  </a:cubicBezTo>
                  <a:cubicBezTo>
                    <a:pt x="0" y="216"/>
                    <a:pt x="25" y="226"/>
                    <a:pt x="47" y="226"/>
                  </a:cubicBezTo>
                  <a:cubicBezTo>
                    <a:pt x="80" y="226"/>
                    <a:pt x="98" y="191"/>
                    <a:pt x="99" y="188"/>
                  </a:cubicBezTo>
                  <a:cubicBezTo>
                    <a:pt x="105" y="207"/>
                    <a:pt x="123" y="226"/>
                    <a:pt x="153" y="226"/>
                  </a:cubicBezTo>
                  <a:cubicBezTo>
                    <a:pt x="205" y="226"/>
                    <a:pt x="233" y="162"/>
                    <a:pt x="233" y="149"/>
                  </a:cubicBezTo>
                  <a:cubicBezTo>
                    <a:pt x="233" y="144"/>
                    <a:pt x="229" y="144"/>
                    <a:pt x="227" y="144"/>
                  </a:cubicBezTo>
                  <a:cubicBezTo>
                    <a:pt x="223" y="144"/>
                    <a:pt x="222" y="146"/>
                    <a:pt x="221" y="150"/>
                  </a:cubicBezTo>
                  <a:cubicBezTo>
                    <a:pt x="204" y="203"/>
                    <a:pt x="170" y="215"/>
                    <a:pt x="154" y="215"/>
                  </a:cubicBezTo>
                  <a:cubicBezTo>
                    <a:pt x="135" y="215"/>
                    <a:pt x="127" y="199"/>
                    <a:pt x="127" y="182"/>
                  </a:cubicBezTo>
                  <a:cubicBezTo>
                    <a:pt x="127" y="171"/>
                    <a:pt x="130" y="160"/>
                    <a:pt x="135" y="138"/>
                  </a:cubicBezTo>
                  <a:lnTo>
                    <a:pt x="152" y="7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5" name="Group 1084"/>
          <p:cNvGrpSpPr>
            <a:grpSpLocks noChangeAspect="1"/>
          </p:cNvGrpSpPr>
          <p:nvPr>
            <p:custDataLst>
              <p:tags r:id="rId15"/>
            </p:custDataLst>
          </p:nvPr>
        </p:nvGrpSpPr>
        <p:grpSpPr>
          <a:xfrm>
            <a:off x="32004019" y="23485475"/>
            <a:ext cx="874713" cy="195263"/>
            <a:chOff x="32004019" y="23675975"/>
            <a:chExt cx="874713" cy="195263"/>
          </a:xfrm>
        </p:grpSpPr>
        <p:sp>
          <p:nvSpPr>
            <p:cNvPr id="1075" name="Freeform 174"/>
            <p:cNvSpPr>
              <a:spLocks/>
            </p:cNvSpPr>
            <p:nvPr>
              <p:custDataLst>
                <p:tags r:id="rId120"/>
              </p:custDataLst>
            </p:nvPr>
          </p:nvSpPr>
          <p:spPr bwMode="auto">
            <a:xfrm>
              <a:off x="32004019"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175 1"/>
            <p:cNvSpPr>
              <a:spLocks/>
            </p:cNvSpPr>
            <p:nvPr>
              <p:custDataLst>
                <p:tags r:id="rId121"/>
              </p:custDataLst>
            </p:nvPr>
          </p:nvSpPr>
          <p:spPr bwMode="auto">
            <a:xfrm>
              <a:off x="32042119"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76"/>
            <p:cNvSpPr>
              <a:spLocks/>
            </p:cNvSpPr>
            <p:nvPr>
              <p:custDataLst>
                <p:tags r:id="rId122"/>
              </p:custDataLst>
            </p:nvPr>
          </p:nvSpPr>
          <p:spPr bwMode="auto">
            <a:xfrm>
              <a:off x="32188169"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77 1"/>
            <p:cNvSpPr>
              <a:spLocks/>
            </p:cNvSpPr>
            <p:nvPr>
              <p:custDataLst>
                <p:tags r:id="rId123"/>
              </p:custDataLst>
            </p:nvPr>
          </p:nvSpPr>
          <p:spPr bwMode="auto">
            <a:xfrm>
              <a:off x="32270719"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78 1"/>
            <p:cNvSpPr>
              <a:spLocks/>
            </p:cNvSpPr>
            <p:nvPr>
              <p:custDataLst>
                <p:tags r:id="rId124"/>
              </p:custDataLst>
            </p:nvPr>
          </p:nvSpPr>
          <p:spPr bwMode="auto">
            <a:xfrm>
              <a:off x="32386607" y="2376963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79 1"/>
            <p:cNvSpPr>
              <a:spLocks/>
            </p:cNvSpPr>
            <p:nvPr>
              <p:custDataLst>
                <p:tags r:id="rId125"/>
              </p:custDataLst>
            </p:nvPr>
          </p:nvSpPr>
          <p:spPr bwMode="auto">
            <a:xfrm>
              <a:off x="32572344"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80 1"/>
            <p:cNvSpPr>
              <a:spLocks/>
            </p:cNvSpPr>
            <p:nvPr>
              <p:custDataLst>
                <p:tags r:id="rId126"/>
              </p:custDataLst>
            </p:nvPr>
          </p:nvSpPr>
          <p:spPr bwMode="auto">
            <a:xfrm>
              <a:off x="32615207" y="2376963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81 1"/>
            <p:cNvSpPr>
              <a:spLocks/>
            </p:cNvSpPr>
            <p:nvPr>
              <p:custDataLst>
                <p:tags r:id="rId127"/>
              </p:custDataLst>
            </p:nvPr>
          </p:nvSpPr>
          <p:spPr bwMode="auto">
            <a:xfrm>
              <a:off x="32754907"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82 1"/>
            <p:cNvSpPr>
              <a:spLocks/>
            </p:cNvSpPr>
            <p:nvPr>
              <p:custDataLst>
                <p:tags r:id="rId128"/>
              </p:custDataLst>
            </p:nvPr>
          </p:nvSpPr>
          <p:spPr bwMode="auto">
            <a:xfrm>
              <a:off x="32839044"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7" name="Group 1066"/>
          <p:cNvGrpSpPr>
            <a:grpSpLocks noChangeAspect="1"/>
          </p:cNvGrpSpPr>
          <p:nvPr>
            <p:custDataLst>
              <p:tags r:id="rId16"/>
            </p:custDataLst>
          </p:nvPr>
        </p:nvGrpSpPr>
        <p:grpSpPr>
          <a:xfrm>
            <a:off x="31419720" y="23490238"/>
            <a:ext cx="193676" cy="195263"/>
            <a:chOff x="31419720" y="23680738"/>
            <a:chExt cx="193676" cy="195263"/>
          </a:xfrm>
        </p:grpSpPr>
        <p:sp>
          <p:nvSpPr>
            <p:cNvPr id="1063" name="Freeform 165"/>
            <p:cNvSpPr>
              <a:spLocks/>
            </p:cNvSpPr>
            <p:nvPr>
              <p:custDataLst>
                <p:tags r:id="rId117"/>
              </p:custDataLst>
            </p:nvPr>
          </p:nvSpPr>
          <p:spPr bwMode="auto">
            <a:xfrm>
              <a:off x="31419720" y="23680738"/>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166"/>
            <p:cNvSpPr>
              <a:spLocks noEditPoints="1"/>
            </p:cNvSpPr>
            <p:nvPr>
              <p:custDataLst>
                <p:tags r:id="rId118"/>
              </p:custDataLst>
            </p:nvPr>
          </p:nvSpPr>
          <p:spPr bwMode="auto">
            <a:xfrm>
              <a:off x="31460995" y="23696613"/>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167"/>
            <p:cNvSpPr>
              <a:spLocks/>
            </p:cNvSpPr>
            <p:nvPr>
              <p:custDataLst>
                <p:tags r:id="rId119"/>
              </p:custDataLst>
            </p:nvPr>
          </p:nvSpPr>
          <p:spPr bwMode="auto">
            <a:xfrm>
              <a:off x="31567358" y="23680738"/>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 name="Group 236"/>
          <p:cNvGrpSpPr>
            <a:grpSpLocks noChangeAspect="1"/>
          </p:cNvGrpSpPr>
          <p:nvPr>
            <p:custDataLst>
              <p:tags r:id="rId17"/>
            </p:custDataLst>
          </p:nvPr>
        </p:nvGrpSpPr>
        <p:grpSpPr>
          <a:xfrm>
            <a:off x="6846849" y="29417404"/>
            <a:ext cx="876301" cy="193674"/>
            <a:chOff x="6988179" y="29456063"/>
            <a:chExt cx="876301" cy="193674"/>
          </a:xfrm>
        </p:grpSpPr>
        <p:sp>
          <p:nvSpPr>
            <p:cNvPr id="227" name="Freeform 7 1"/>
            <p:cNvSpPr>
              <a:spLocks/>
            </p:cNvSpPr>
            <p:nvPr>
              <p:custDataLst>
                <p:tags r:id="rId108"/>
              </p:custDataLst>
            </p:nvPr>
          </p:nvSpPr>
          <p:spPr bwMode="auto">
            <a:xfrm>
              <a:off x="6988179" y="29456063"/>
              <a:ext cx="6350"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8 1"/>
            <p:cNvSpPr>
              <a:spLocks/>
            </p:cNvSpPr>
            <p:nvPr>
              <p:custDataLst>
                <p:tags r:id="rId109"/>
              </p:custDataLst>
            </p:nvPr>
          </p:nvSpPr>
          <p:spPr bwMode="auto">
            <a:xfrm>
              <a:off x="7026279" y="29487813"/>
              <a:ext cx="119063" cy="130174"/>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10"/>
                    <a:pt x="176" y="0"/>
                    <a:pt x="166" y="0"/>
                  </a:cubicBezTo>
                  <a:cubicBezTo>
                    <a:pt x="156" y="0"/>
                    <a:pt x="156" y="10"/>
                    <a:pt x="156" y="16"/>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 1"/>
            <p:cNvSpPr>
              <a:spLocks/>
            </p:cNvSpPr>
            <p:nvPr>
              <p:custDataLst>
                <p:tags r:id="rId110"/>
              </p:custDataLst>
            </p:nvPr>
          </p:nvSpPr>
          <p:spPr bwMode="auto">
            <a:xfrm>
              <a:off x="7172329" y="29471938"/>
              <a:ext cx="58738" cy="130174"/>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2"/>
                  </a:lnTo>
                  <a:cubicBezTo>
                    <a:pt x="66"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0 1"/>
            <p:cNvSpPr>
              <a:spLocks/>
            </p:cNvSpPr>
            <p:nvPr>
              <p:custDataLst>
                <p:tags r:id="rId111"/>
              </p:custDataLst>
            </p:nvPr>
          </p:nvSpPr>
          <p:spPr bwMode="auto">
            <a:xfrm>
              <a:off x="7256467" y="29456063"/>
              <a:ext cx="39688" cy="193674"/>
            </a:xfrm>
            <a:custGeom>
              <a:avLst/>
              <a:gdLst>
                <a:gd name="T0" fmla="*/ 109 w 112"/>
                <a:gd name="T1" fmla="*/ 258 h 498"/>
                <a:gd name="T2" fmla="*/ 112 w 112"/>
                <a:gd name="T3" fmla="*/ 249 h 498"/>
                <a:gd name="T4" fmla="*/ 109 w 112"/>
                <a:gd name="T5" fmla="*/ 241 h 498"/>
                <a:gd name="T6" fmla="*/ 22 w 112"/>
                <a:gd name="T7" fmla="*/ 11 h 498"/>
                <a:gd name="T8" fmla="*/ 10 w 112"/>
                <a:gd name="T9" fmla="*/ 0 h 498"/>
                <a:gd name="T10" fmla="*/ 0 w 112"/>
                <a:gd name="T11" fmla="*/ 10 h 498"/>
                <a:gd name="T12" fmla="*/ 3 w 112"/>
                <a:gd name="T13" fmla="*/ 18 h 498"/>
                <a:gd name="T14" fmla="*/ 91 w 112"/>
                <a:gd name="T15" fmla="*/ 249 h 498"/>
                <a:gd name="T16" fmla="*/ 3 w 112"/>
                <a:gd name="T17" fmla="*/ 479 h 498"/>
                <a:gd name="T18" fmla="*/ 0 w 112"/>
                <a:gd name="T19" fmla="*/ 488 h 498"/>
                <a:gd name="T20" fmla="*/ 10 w 112"/>
                <a:gd name="T21" fmla="*/ 498 h 498"/>
                <a:gd name="T22" fmla="*/ 21 w 112"/>
                <a:gd name="T23" fmla="*/ 488 h 498"/>
                <a:gd name="T24" fmla="*/ 109 w 112"/>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8">
                  <a:moveTo>
                    <a:pt x="109" y="258"/>
                  </a:moveTo>
                  <a:cubicBezTo>
                    <a:pt x="112" y="252"/>
                    <a:pt x="112" y="251"/>
                    <a:pt x="112" y="249"/>
                  </a:cubicBezTo>
                  <a:cubicBezTo>
                    <a:pt x="112" y="248"/>
                    <a:pt x="112"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1 1"/>
            <p:cNvSpPr>
              <a:spLocks/>
            </p:cNvSpPr>
            <p:nvPr>
              <p:custDataLst>
                <p:tags r:id="rId112"/>
              </p:custDataLst>
            </p:nvPr>
          </p:nvSpPr>
          <p:spPr bwMode="auto">
            <a:xfrm>
              <a:off x="7366004" y="29487813"/>
              <a:ext cx="119063" cy="130174"/>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6 h 332"/>
                <a:gd name="T12" fmla="*/ 166 w 331"/>
                <a:gd name="T13" fmla="*/ 0 h 332"/>
                <a:gd name="T14" fmla="*/ 156 w 331"/>
                <a:gd name="T15" fmla="*/ 16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6"/>
                  </a:lnTo>
                  <a:cubicBezTo>
                    <a:pt x="176" y="10"/>
                    <a:pt x="176" y="0"/>
                    <a:pt x="166" y="0"/>
                  </a:cubicBezTo>
                  <a:cubicBezTo>
                    <a:pt x="156" y="0"/>
                    <a:pt x="156" y="10"/>
                    <a:pt x="156" y="16"/>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2 1"/>
            <p:cNvSpPr>
              <a:spLocks/>
            </p:cNvSpPr>
            <p:nvPr>
              <p:custDataLst>
                <p:tags r:id="rId113"/>
              </p:custDataLst>
            </p:nvPr>
          </p:nvSpPr>
          <p:spPr bwMode="auto">
            <a:xfrm>
              <a:off x="7556504" y="29456063"/>
              <a:ext cx="7938"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3 1"/>
            <p:cNvSpPr>
              <a:spLocks/>
            </p:cNvSpPr>
            <p:nvPr>
              <p:custDataLst>
                <p:tags r:id="rId114"/>
              </p:custDataLst>
            </p:nvPr>
          </p:nvSpPr>
          <p:spPr bwMode="auto">
            <a:xfrm>
              <a:off x="7600954" y="29548138"/>
              <a:ext cx="109538" cy="7937"/>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4 1"/>
            <p:cNvSpPr>
              <a:spLocks/>
            </p:cNvSpPr>
            <p:nvPr>
              <p:custDataLst>
                <p:tags r:id="rId115"/>
              </p:custDataLst>
            </p:nvPr>
          </p:nvSpPr>
          <p:spPr bwMode="auto">
            <a:xfrm>
              <a:off x="7740654" y="29471938"/>
              <a:ext cx="60325" cy="130174"/>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2"/>
                  </a:lnTo>
                  <a:cubicBezTo>
                    <a:pt x="65"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5 1"/>
            <p:cNvSpPr>
              <a:spLocks/>
            </p:cNvSpPr>
            <p:nvPr>
              <p:custDataLst>
                <p:tags r:id="rId116"/>
              </p:custDataLst>
            </p:nvPr>
          </p:nvSpPr>
          <p:spPr bwMode="auto">
            <a:xfrm>
              <a:off x="7824792" y="29456063"/>
              <a:ext cx="39688" cy="193674"/>
            </a:xfrm>
            <a:custGeom>
              <a:avLst/>
              <a:gdLst>
                <a:gd name="T0" fmla="*/ 109 w 111"/>
                <a:gd name="T1" fmla="*/ 258 h 498"/>
                <a:gd name="T2" fmla="*/ 111 w 111"/>
                <a:gd name="T3" fmla="*/ 249 h 498"/>
                <a:gd name="T4" fmla="*/ 109 w 111"/>
                <a:gd name="T5" fmla="*/ 241 h 498"/>
                <a:gd name="T6" fmla="*/ 22 w 111"/>
                <a:gd name="T7" fmla="*/ 11 h 498"/>
                <a:gd name="T8" fmla="*/ 10 w 111"/>
                <a:gd name="T9" fmla="*/ 0 h 498"/>
                <a:gd name="T10" fmla="*/ 0 w 111"/>
                <a:gd name="T11" fmla="*/ 10 h 498"/>
                <a:gd name="T12" fmla="*/ 3 w 111"/>
                <a:gd name="T13" fmla="*/ 18 h 498"/>
                <a:gd name="T14" fmla="*/ 91 w 111"/>
                <a:gd name="T15" fmla="*/ 249 h 498"/>
                <a:gd name="T16" fmla="*/ 3 w 111"/>
                <a:gd name="T17" fmla="*/ 479 h 498"/>
                <a:gd name="T18" fmla="*/ 0 w 111"/>
                <a:gd name="T19" fmla="*/ 488 h 498"/>
                <a:gd name="T20" fmla="*/ 10 w 111"/>
                <a:gd name="T21" fmla="*/ 498 h 498"/>
                <a:gd name="T22" fmla="*/ 21 w 111"/>
                <a:gd name="T23" fmla="*/ 488 h 498"/>
                <a:gd name="T24" fmla="*/ 109 w 111"/>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8">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9" name="Group 298"/>
          <p:cNvGrpSpPr>
            <a:grpSpLocks noChangeAspect="1"/>
          </p:cNvGrpSpPr>
          <p:nvPr>
            <p:custDataLst>
              <p:tags r:id="rId18"/>
            </p:custDataLst>
          </p:nvPr>
        </p:nvGrpSpPr>
        <p:grpSpPr>
          <a:xfrm>
            <a:off x="10272886" y="29597350"/>
            <a:ext cx="874713" cy="195263"/>
            <a:chOff x="10374318" y="29786263"/>
            <a:chExt cx="874713" cy="195263"/>
          </a:xfrm>
        </p:grpSpPr>
        <p:sp>
          <p:nvSpPr>
            <p:cNvPr id="288" name="Freeform 40"/>
            <p:cNvSpPr>
              <a:spLocks/>
            </p:cNvSpPr>
            <p:nvPr>
              <p:custDataLst>
                <p:tags r:id="rId99"/>
              </p:custDataLst>
            </p:nvPr>
          </p:nvSpPr>
          <p:spPr bwMode="auto">
            <a:xfrm>
              <a:off x="10374318"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41"/>
            <p:cNvSpPr>
              <a:spLocks/>
            </p:cNvSpPr>
            <p:nvPr>
              <p:custDataLst>
                <p:tags r:id="rId100"/>
              </p:custDataLst>
            </p:nvPr>
          </p:nvSpPr>
          <p:spPr bwMode="auto">
            <a:xfrm>
              <a:off x="10412418" y="29818013"/>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42"/>
            <p:cNvSpPr>
              <a:spLocks/>
            </p:cNvSpPr>
            <p:nvPr>
              <p:custDataLst>
                <p:tags r:id="rId101"/>
              </p:custDataLst>
            </p:nvPr>
          </p:nvSpPr>
          <p:spPr bwMode="auto">
            <a:xfrm>
              <a:off x="10558468" y="29802138"/>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43"/>
            <p:cNvSpPr>
              <a:spLocks/>
            </p:cNvSpPr>
            <p:nvPr>
              <p:custDataLst>
                <p:tags r:id="rId102"/>
              </p:custDataLst>
            </p:nvPr>
          </p:nvSpPr>
          <p:spPr bwMode="auto">
            <a:xfrm>
              <a:off x="10641018" y="29786263"/>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44"/>
            <p:cNvSpPr>
              <a:spLocks/>
            </p:cNvSpPr>
            <p:nvPr>
              <p:custDataLst>
                <p:tags r:id="rId103"/>
              </p:custDataLst>
            </p:nvPr>
          </p:nvSpPr>
          <p:spPr bwMode="auto">
            <a:xfrm>
              <a:off x="10752143" y="29818013"/>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45"/>
            <p:cNvSpPr>
              <a:spLocks/>
            </p:cNvSpPr>
            <p:nvPr>
              <p:custDataLst>
                <p:tags r:id="rId104"/>
              </p:custDataLst>
            </p:nvPr>
          </p:nvSpPr>
          <p:spPr bwMode="auto">
            <a:xfrm>
              <a:off x="10942643"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46"/>
            <p:cNvSpPr>
              <a:spLocks/>
            </p:cNvSpPr>
            <p:nvPr>
              <p:custDataLst>
                <p:tags r:id="rId105"/>
              </p:custDataLst>
            </p:nvPr>
          </p:nvSpPr>
          <p:spPr bwMode="auto">
            <a:xfrm>
              <a:off x="10985506" y="29879926"/>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47"/>
            <p:cNvSpPr>
              <a:spLocks/>
            </p:cNvSpPr>
            <p:nvPr>
              <p:custDataLst>
                <p:tags r:id="rId106"/>
              </p:custDataLst>
            </p:nvPr>
          </p:nvSpPr>
          <p:spPr bwMode="auto">
            <a:xfrm>
              <a:off x="11125206" y="29802138"/>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48"/>
            <p:cNvSpPr>
              <a:spLocks/>
            </p:cNvSpPr>
            <p:nvPr>
              <p:custDataLst>
                <p:tags r:id="rId107"/>
              </p:custDataLst>
            </p:nvPr>
          </p:nvSpPr>
          <p:spPr bwMode="auto">
            <a:xfrm>
              <a:off x="11209343" y="29786263"/>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1" name="Group 350"/>
          <p:cNvGrpSpPr>
            <a:grpSpLocks noChangeAspect="1"/>
          </p:cNvGrpSpPr>
          <p:nvPr>
            <p:custDataLst>
              <p:tags r:id="rId19"/>
            </p:custDataLst>
          </p:nvPr>
        </p:nvGrpSpPr>
        <p:grpSpPr>
          <a:xfrm>
            <a:off x="11778051" y="29593381"/>
            <a:ext cx="874713" cy="195263"/>
            <a:chOff x="11839582" y="29778325"/>
            <a:chExt cx="874713" cy="195263"/>
          </a:xfrm>
        </p:grpSpPr>
        <p:sp>
          <p:nvSpPr>
            <p:cNvPr id="328" name="Freeform 55 1"/>
            <p:cNvSpPr>
              <a:spLocks/>
            </p:cNvSpPr>
            <p:nvPr>
              <p:custDataLst>
                <p:tags r:id="rId90"/>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56 1"/>
            <p:cNvSpPr>
              <a:spLocks/>
            </p:cNvSpPr>
            <p:nvPr>
              <p:custDataLst>
                <p:tags r:id="rId91"/>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57 1"/>
            <p:cNvSpPr>
              <a:spLocks/>
            </p:cNvSpPr>
            <p:nvPr>
              <p:custDataLst>
                <p:tags r:id="rId92"/>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58 1"/>
            <p:cNvSpPr>
              <a:spLocks/>
            </p:cNvSpPr>
            <p:nvPr>
              <p:custDataLst>
                <p:tags r:id="rId93"/>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59 1"/>
            <p:cNvSpPr>
              <a:spLocks/>
            </p:cNvSpPr>
            <p:nvPr>
              <p:custDataLst>
                <p:tags r:id="rId94"/>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60 1"/>
            <p:cNvSpPr>
              <a:spLocks/>
            </p:cNvSpPr>
            <p:nvPr>
              <p:custDataLst>
                <p:tags r:id="rId95"/>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61 1"/>
            <p:cNvSpPr>
              <a:spLocks/>
            </p:cNvSpPr>
            <p:nvPr>
              <p:custDataLst>
                <p:tags r:id="rId96"/>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62 1"/>
            <p:cNvSpPr>
              <a:spLocks/>
            </p:cNvSpPr>
            <p:nvPr>
              <p:custDataLst>
                <p:tags r:id="rId97"/>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63 1"/>
            <p:cNvSpPr>
              <a:spLocks/>
            </p:cNvSpPr>
            <p:nvPr>
              <p:custDataLst>
                <p:tags r:id="rId98"/>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9" name="Group 278"/>
          <p:cNvGrpSpPr>
            <a:grpSpLocks noChangeAspect="1"/>
          </p:cNvGrpSpPr>
          <p:nvPr>
            <p:custDataLst>
              <p:tags r:id="rId20"/>
            </p:custDataLst>
          </p:nvPr>
        </p:nvGrpSpPr>
        <p:grpSpPr>
          <a:xfrm>
            <a:off x="11339602" y="29598937"/>
            <a:ext cx="193676" cy="193676"/>
            <a:chOff x="11434733" y="29797375"/>
            <a:chExt cx="193676" cy="193676"/>
          </a:xfrm>
        </p:grpSpPr>
        <p:sp>
          <p:nvSpPr>
            <p:cNvPr id="268" name="Freeform 31"/>
            <p:cNvSpPr>
              <a:spLocks/>
            </p:cNvSpPr>
            <p:nvPr>
              <p:custDataLst>
                <p:tags r:id="rId87"/>
              </p:custDataLst>
            </p:nvPr>
          </p:nvSpPr>
          <p:spPr bwMode="auto">
            <a:xfrm>
              <a:off x="11434733" y="29797375"/>
              <a:ext cx="7938" cy="193676"/>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32"/>
            <p:cNvSpPr>
              <a:spLocks noEditPoints="1"/>
            </p:cNvSpPr>
            <p:nvPr>
              <p:custDataLst>
                <p:tags r:id="rId88"/>
              </p:custDataLst>
            </p:nvPr>
          </p:nvSpPr>
          <p:spPr bwMode="auto">
            <a:xfrm>
              <a:off x="11476008" y="29813250"/>
              <a:ext cx="87313" cy="133351"/>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33"/>
            <p:cNvSpPr>
              <a:spLocks/>
            </p:cNvSpPr>
            <p:nvPr>
              <p:custDataLst>
                <p:tags r:id="rId89"/>
              </p:custDataLst>
            </p:nvPr>
          </p:nvSpPr>
          <p:spPr bwMode="auto">
            <a:xfrm>
              <a:off x="11582371" y="29797375"/>
              <a:ext cx="46038" cy="193676"/>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3" name="Group 542"/>
          <p:cNvGrpSpPr>
            <a:grpSpLocks noChangeAspect="1"/>
          </p:cNvGrpSpPr>
          <p:nvPr>
            <p:custDataLst>
              <p:tags r:id="rId21"/>
            </p:custDataLst>
          </p:nvPr>
        </p:nvGrpSpPr>
        <p:grpSpPr>
          <a:xfrm>
            <a:off x="30189505" y="23485475"/>
            <a:ext cx="874713" cy="195263"/>
            <a:chOff x="30189505" y="23675975"/>
            <a:chExt cx="874713" cy="195263"/>
          </a:xfrm>
        </p:grpSpPr>
        <p:sp>
          <p:nvSpPr>
            <p:cNvPr id="533" name="Freeform 150"/>
            <p:cNvSpPr>
              <a:spLocks/>
            </p:cNvSpPr>
            <p:nvPr>
              <p:custDataLst>
                <p:tags r:id="rId78"/>
              </p:custDataLst>
            </p:nvPr>
          </p:nvSpPr>
          <p:spPr bwMode="auto">
            <a:xfrm>
              <a:off x="30189505"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Freeform 151"/>
            <p:cNvSpPr>
              <a:spLocks/>
            </p:cNvSpPr>
            <p:nvPr>
              <p:custDataLst>
                <p:tags r:id="rId79"/>
              </p:custDataLst>
            </p:nvPr>
          </p:nvSpPr>
          <p:spPr bwMode="auto">
            <a:xfrm>
              <a:off x="30227605"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Freeform 152"/>
            <p:cNvSpPr>
              <a:spLocks/>
            </p:cNvSpPr>
            <p:nvPr>
              <p:custDataLst>
                <p:tags r:id="rId80"/>
              </p:custDataLst>
            </p:nvPr>
          </p:nvSpPr>
          <p:spPr bwMode="auto">
            <a:xfrm>
              <a:off x="30373655"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Freeform 153"/>
            <p:cNvSpPr>
              <a:spLocks/>
            </p:cNvSpPr>
            <p:nvPr>
              <p:custDataLst>
                <p:tags r:id="rId81"/>
              </p:custDataLst>
            </p:nvPr>
          </p:nvSpPr>
          <p:spPr bwMode="auto">
            <a:xfrm>
              <a:off x="30456205"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Freeform 154"/>
            <p:cNvSpPr>
              <a:spLocks/>
            </p:cNvSpPr>
            <p:nvPr>
              <p:custDataLst>
                <p:tags r:id="rId82"/>
              </p:custDataLst>
            </p:nvPr>
          </p:nvSpPr>
          <p:spPr bwMode="auto">
            <a:xfrm>
              <a:off x="30567330" y="23707725"/>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Freeform 155"/>
            <p:cNvSpPr>
              <a:spLocks/>
            </p:cNvSpPr>
            <p:nvPr>
              <p:custDataLst>
                <p:tags r:id="rId83"/>
              </p:custDataLst>
            </p:nvPr>
          </p:nvSpPr>
          <p:spPr bwMode="auto">
            <a:xfrm>
              <a:off x="30757830"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Freeform 156"/>
            <p:cNvSpPr>
              <a:spLocks/>
            </p:cNvSpPr>
            <p:nvPr>
              <p:custDataLst>
                <p:tags r:id="rId84"/>
              </p:custDataLst>
            </p:nvPr>
          </p:nvSpPr>
          <p:spPr bwMode="auto">
            <a:xfrm>
              <a:off x="30800693" y="23769638"/>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Freeform 157"/>
            <p:cNvSpPr>
              <a:spLocks/>
            </p:cNvSpPr>
            <p:nvPr>
              <p:custDataLst>
                <p:tags r:id="rId85"/>
              </p:custDataLst>
            </p:nvPr>
          </p:nvSpPr>
          <p:spPr bwMode="auto">
            <a:xfrm>
              <a:off x="30940393"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Freeform 158"/>
            <p:cNvSpPr>
              <a:spLocks/>
            </p:cNvSpPr>
            <p:nvPr>
              <p:custDataLst>
                <p:tags r:id="rId86"/>
              </p:custDataLst>
            </p:nvPr>
          </p:nvSpPr>
          <p:spPr bwMode="auto">
            <a:xfrm>
              <a:off x="31024530"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6" name="Group 1095"/>
          <p:cNvGrpSpPr>
            <a:grpSpLocks noChangeAspect="1"/>
          </p:cNvGrpSpPr>
          <p:nvPr>
            <p:custDataLst>
              <p:tags r:id="rId22"/>
            </p:custDataLst>
          </p:nvPr>
        </p:nvGrpSpPr>
        <p:grpSpPr>
          <a:xfrm>
            <a:off x="32286456" y="22737445"/>
            <a:ext cx="133350" cy="254001"/>
            <a:chOff x="32286456" y="22806025"/>
            <a:chExt cx="133350" cy="254001"/>
          </a:xfrm>
        </p:grpSpPr>
        <p:sp>
          <p:nvSpPr>
            <p:cNvPr id="1093" name="Freeform 189 1"/>
            <p:cNvSpPr>
              <a:spLocks/>
            </p:cNvSpPr>
            <p:nvPr>
              <p:custDataLst>
                <p:tags r:id="rId76"/>
              </p:custDataLst>
            </p:nvPr>
          </p:nvSpPr>
          <p:spPr bwMode="auto">
            <a:xfrm>
              <a:off x="32330906" y="22806025"/>
              <a:ext cx="77788" cy="42863"/>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Freeform 190 1"/>
            <p:cNvSpPr>
              <a:spLocks/>
            </p:cNvSpPr>
            <p:nvPr>
              <p:custDataLst>
                <p:tags r:id="rId77"/>
              </p:custDataLst>
            </p:nvPr>
          </p:nvSpPr>
          <p:spPr bwMode="auto">
            <a:xfrm>
              <a:off x="32286456" y="22877463"/>
              <a:ext cx="133350" cy="182563"/>
            </a:xfrm>
            <a:custGeom>
              <a:avLst/>
              <a:gdLst>
                <a:gd name="T0" fmla="*/ 228 w 230"/>
                <a:gd name="T1" fmla="*/ 30 h 323"/>
                <a:gd name="T2" fmla="*/ 230 w 230"/>
                <a:gd name="T3" fmla="*/ 19 h 323"/>
                <a:gd name="T4" fmla="*/ 215 w 230"/>
                <a:gd name="T5" fmla="*/ 5 h 323"/>
                <a:gd name="T6" fmla="*/ 198 w 230"/>
                <a:gd name="T7" fmla="*/ 16 h 323"/>
                <a:gd name="T8" fmla="*/ 191 w 230"/>
                <a:gd name="T9" fmla="*/ 43 h 323"/>
                <a:gd name="T10" fmla="*/ 181 w 230"/>
                <a:gd name="T11" fmla="*/ 83 h 323"/>
                <a:gd name="T12" fmla="*/ 159 w 230"/>
                <a:gd name="T13" fmla="*/ 173 h 323"/>
                <a:gd name="T14" fmla="*/ 102 w 230"/>
                <a:gd name="T15" fmla="*/ 215 h 323"/>
                <a:gd name="T16" fmla="*/ 71 w 230"/>
                <a:gd name="T17" fmla="*/ 175 h 323"/>
                <a:gd name="T18" fmla="*/ 97 w 230"/>
                <a:gd name="T19" fmla="*/ 77 h 323"/>
                <a:gd name="T20" fmla="*/ 107 w 230"/>
                <a:gd name="T21" fmla="*/ 41 h 323"/>
                <a:gd name="T22" fmla="*/ 66 w 230"/>
                <a:gd name="T23" fmla="*/ 0 h 323"/>
                <a:gd name="T24" fmla="*/ 0 w 230"/>
                <a:gd name="T25" fmla="*/ 77 h 323"/>
                <a:gd name="T26" fmla="*/ 6 w 230"/>
                <a:gd name="T27" fmla="*/ 82 h 323"/>
                <a:gd name="T28" fmla="*/ 14 w 230"/>
                <a:gd name="T29" fmla="*/ 73 h 323"/>
                <a:gd name="T30" fmla="*/ 64 w 230"/>
                <a:gd name="T31" fmla="*/ 11 h 323"/>
                <a:gd name="T32" fmla="*/ 77 w 230"/>
                <a:gd name="T33" fmla="*/ 27 h 323"/>
                <a:gd name="T34" fmla="*/ 68 w 230"/>
                <a:gd name="T35" fmla="*/ 62 h 323"/>
                <a:gd name="T36" fmla="*/ 39 w 230"/>
                <a:gd name="T37" fmla="*/ 167 h 323"/>
                <a:gd name="T38" fmla="*/ 100 w 230"/>
                <a:gd name="T39" fmla="*/ 226 h 323"/>
                <a:gd name="T40" fmla="*/ 150 w 230"/>
                <a:gd name="T41" fmla="*/ 203 h 323"/>
                <a:gd name="T42" fmla="*/ 118 w 230"/>
                <a:gd name="T43" fmla="*/ 280 h 323"/>
                <a:gd name="T44" fmla="*/ 63 w 230"/>
                <a:gd name="T45" fmla="*/ 312 h 323"/>
                <a:gd name="T46" fmla="*/ 25 w 230"/>
                <a:gd name="T47" fmla="*/ 291 h 323"/>
                <a:gd name="T48" fmla="*/ 47 w 230"/>
                <a:gd name="T49" fmla="*/ 285 h 323"/>
                <a:gd name="T50" fmla="*/ 57 w 230"/>
                <a:gd name="T51" fmla="*/ 264 h 323"/>
                <a:gd name="T52" fmla="*/ 38 w 230"/>
                <a:gd name="T53" fmla="*/ 247 h 323"/>
                <a:gd name="T54" fmla="*/ 10 w 230"/>
                <a:gd name="T55" fmla="*/ 279 h 323"/>
                <a:gd name="T56" fmla="*/ 63 w 230"/>
                <a:gd name="T57" fmla="*/ 323 h 323"/>
                <a:gd name="T58" fmla="*/ 180 w 230"/>
                <a:gd name="T59" fmla="*/ 221 h 323"/>
                <a:gd name="T60" fmla="*/ 228 w 230"/>
                <a:gd name="T61" fmla="*/ 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 h="323">
                  <a:moveTo>
                    <a:pt x="228" y="30"/>
                  </a:moveTo>
                  <a:cubicBezTo>
                    <a:pt x="230" y="23"/>
                    <a:pt x="230" y="22"/>
                    <a:pt x="230" y="19"/>
                  </a:cubicBezTo>
                  <a:cubicBezTo>
                    <a:pt x="230" y="10"/>
                    <a:pt x="223" y="5"/>
                    <a:pt x="215" y="5"/>
                  </a:cubicBezTo>
                  <a:cubicBezTo>
                    <a:pt x="210" y="5"/>
                    <a:pt x="202" y="8"/>
                    <a:pt x="198" y="16"/>
                  </a:cubicBezTo>
                  <a:cubicBezTo>
                    <a:pt x="197" y="18"/>
                    <a:pt x="193" y="34"/>
                    <a:pt x="191" y="43"/>
                  </a:cubicBezTo>
                  <a:cubicBezTo>
                    <a:pt x="187" y="56"/>
                    <a:pt x="184" y="69"/>
                    <a:pt x="181" y="83"/>
                  </a:cubicBezTo>
                  <a:lnTo>
                    <a:pt x="159" y="173"/>
                  </a:lnTo>
                  <a:cubicBezTo>
                    <a:pt x="156" y="180"/>
                    <a:pt x="135" y="215"/>
                    <a:pt x="102" y="215"/>
                  </a:cubicBezTo>
                  <a:cubicBezTo>
                    <a:pt x="77" y="215"/>
                    <a:pt x="71" y="193"/>
                    <a:pt x="71" y="175"/>
                  </a:cubicBezTo>
                  <a:cubicBezTo>
                    <a:pt x="71" y="152"/>
                    <a:pt x="80" y="121"/>
                    <a:pt x="97" y="77"/>
                  </a:cubicBezTo>
                  <a:cubicBezTo>
                    <a:pt x="105" y="56"/>
                    <a:pt x="107" y="51"/>
                    <a:pt x="107" y="41"/>
                  </a:cubicBezTo>
                  <a:cubicBezTo>
                    <a:pt x="107" y="18"/>
                    <a:pt x="91" y="0"/>
                    <a:pt x="66" y="0"/>
                  </a:cubicBezTo>
                  <a:cubicBezTo>
                    <a:pt x="18" y="0"/>
                    <a:pt x="0" y="72"/>
                    <a:pt x="0" y="77"/>
                  </a:cubicBezTo>
                  <a:cubicBezTo>
                    <a:pt x="0" y="82"/>
                    <a:pt x="5" y="82"/>
                    <a:pt x="6" y="82"/>
                  </a:cubicBezTo>
                  <a:cubicBezTo>
                    <a:pt x="11" y="82"/>
                    <a:pt x="11" y="81"/>
                    <a:pt x="14" y="73"/>
                  </a:cubicBezTo>
                  <a:cubicBezTo>
                    <a:pt x="27" y="26"/>
                    <a:pt x="47" y="11"/>
                    <a:pt x="64" y="11"/>
                  </a:cubicBezTo>
                  <a:cubicBezTo>
                    <a:pt x="68" y="11"/>
                    <a:pt x="77" y="11"/>
                    <a:pt x="77" y="27"/>
                  </a:cubicBezTo>
                  <a:cubicBezTo>
                    <a:pt x="77" y="39"/>
                    <a:pt x="72" y="52"/>
                    <a:pt x="68" y="62"/>
                  </a:cubicBezTo>
                  <a:cubicBezTo>
                    <a:pt x="48" y="115"/>
                    <a:pt x="39" y="143"/>
                    <a:pt x="39" y="167"/>
                  </a:cubicBezTo>
                  <a:cubicBezTo>
                    <a:pt x="39" y="211"/>
                    <a:pt x="71" y="226"/>
                    <a:pt x="100" y="226"/>
                  </a:cubicBezTo>
                  <a:cubicBezTo>
                    <a:pt x="120" y="226"/>
                    <a:pt x="136" y="217"/>
                    <a:pt x="150" y="203"/>
                  </a:cubicBezTo>
                  <a:cubicBezTo>
                    <a:pt x="144" y="229"/>
                    <a:pt x="138" y="254"/>
                    <a:pt x="118" y="280"/>
                  </a:cubicBezTo>
                  <a:cubicBezTo>
                    <a:pt x="105" y="297"/>
                    <a:pt x="86" y="312"/>
                    <a:pt x="63" y="312"/>
                  </a:cubicBezTo>
                  <a:cubicBezTo>
                    <a:pt x="56" y="312"/>
                    <a:pt x="34" y="310"/>
                    <a:pt x="25" y="291"/>
                  </a:cubicBezTo>
                  <a:cubicBezTo>
                    <a:pt x="33" y="291"/>
                    <a:pt x="40" y="291"/>
                    <a:pt x="47" y="285"/>
                  </a:cubicBezTo>
                  <a:cubicBezTo>
                    <a:pt x="52" y="280"/>
                    <a:pt x="57" y="274"/>
                    <a:pt x="57" y="264"/>
                  </a:cubicBezTo>
                  <a:cubicBezTo>
                    <a:pt x="57" y="249"/>
                    <a:pt x="43" y="247"/>
                    <a:pt x="38" y="247"/>
                  </a:cubicBezTo>
                  <a:cubicBezTo>
                    <a:pt x="27" y="247"/>
                    <a:pt x="10" y="255"/>
                    <a:pt x="10" y="279"/>
                  </a:cubicBezTo>
                  <a:cubicBezTo>
                    <a:pt x="10" y="304"/>
                    <a:pt x="32" y="323"/>
                    <a:pt x="63" y="323"/>
                  </a:cubicBezTo>
                  <a:cubicBezTo>
                    <a:pt x="115" y="323"/>
                    <a:pt x="166" y="277"/>
                    <a:pt x="180" y="221"/>
                  </a:cubicBezTo>
                  <a:lnTo>
                    <a:pt x="228" y="3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0" name="Group 249"/>
          <p:cNvGrpSpPr>
            <a:grpSpLocks noChangeAspect="1"/>
          </p:cNvGrpSpPr>
          <p:nvPr>
            <p:custDataLst>
              <p:tags r:id="rId23"/>
            </p:custDataLst>
          </p:nvPr>
        </p:nvGrpSpPr>
        <p:grpSpPr>
          <a:xfrm>
            <a:off x="7904438" y="29428517"/>
            <a:ext cx="193676" cy="195263"/>
            <a:chOff x="7685068" y="29730700"/>
            <a:chExt cx="193676" cy="195263"/>
          </a:xfrm>
        </p:grpSpPr>
        <p:sp>
          <p:nvSpPr>
            <p:cNvPr id="246" name="Freeform 22"/>
            <p:cNvSpPr>
              <a:spLocks/>
            </p:cNvSpPr>
            <p:nvPr>
              <p:custDataLst>
                <p:tags r:id="rId73"/>
              </p:custDataLst>
            </p:nvPr>
          </p:nvSpPr>
          <p:spPr bwMode="auto">
            <a:xfrm>
              <a:off x="7685068" y="29730700"/>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3"/>
            <p:cNvSpPr>
              <a:spLocks noEditPoints="1"/>
            </p:cNvSpPr>
            <p:nvPr>
              <p:custDataLst>
                <p:tags r:id="rId74"/>
              </p:custDataLst>
            </p:nvPr>
          </p:nvSpPr>
          <p:spPr bwMode="auto">
            <a:xfrm>
              <a:off x="7726343" y="29746575"/>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24"/>
            <p:cNvSpPr>
              <a:spLocks/>
            </p:cNvSpPr>
            <p:nvPr>
              <p:custDataLst>
                <p:tags r:id="rId75"/>
              </p:custDataLst>
            </p:nvPr>
          </p:nvSpPr>
          <p:spPr bwMode="auto">
            <a:xfrm>
              <a:off x="7832706" y="29730700"/>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15" name="Graphic 1214"/>
          <p:cNvPicPr>
            <a:picLocks noChangeAspect="1"/>
          </p:cNvPicPr>
          <p:nvPr/>
        </p:nvPicPr>
        <p:blipFill>
          <a:blip r:embed="rId343">
            <a:extLst>
              <a:ext uri="{96DAC541-7B7A-43D3-8B79-37D633B846F1}">
                <asvg:svgBlip xmlns:asvg="http://schemas.microsoft.com/office/drawing/2016/SVG/main" r:embed="rId344"/>
              </a:ext>
            </a:extLst>
          </a:blip>
          <a:stretch>
            <a:fillRect/>
          </a:stretch>
        </p:blipFill>
        <p:spPr>
          <a:xfrm>
            <a:off x="9843943" y="27724385"/>
            <a:ext cx="3248493" cy="1868996"/>
          </a:xfrm>
          <a:prstGeom prst="rect">
            <a:avLst/>
          </a:prstGeom>
        </p:spPr>
      </p:pic>
      <p:pic>
        <p:nvPicPr>
          <p:cNvPr id="2" name="Graphic 1"/>
          <p:cNvPicPr>
            <a:picLocks noChangeAspect="1"/>
          </p:cNvPicPr>
          <p:nvPr/>
        </p:nvPicPr>
        <p:blipFill>
          <a:blip r:embed="rId345">
            <a:extLst>
              <a:ext uri="{96DAC541-7B7A-43D3-8B79-37D633B846F1}">
                <asvg:svgBlip xmlns:asvg="http://schemas.microsoft.com/office/drawing/2016/SVG/main" r:embed="rId346"/>
              </a:ext>
            </a:extLst>
          </a:blip>
          <a:stretch>
            <a:fillRect/>
          </a:stretch>
        </p:blipFill>
        <p:spPr>
          <a:xfrm>
            <a:off x="6657268" y="6630487"/>
            <a:ext cx="6368122" cy="4222036"/>
          </a:xfrm>
          <a:prstGeom prst="rect">
            <a:avLst/>
          </a:prstGeom>
        </p:spPr>
      </p:pic>
      <p:sp>
        <p:nvSpPr>
          <p:cNvPr id="428" name="TextBox 427"/>
          <p:cNvSpPr txBox="1"/>
          <p:nvPr/>
        </p:nvSpPr>
        <p:spPr>
          <a:xfrm>
            <a:off x="8487250" y="10896162"/>
            <a:ext cx="6308060" cy="338554"/>
          </a:xfrm>
          <a:prstGeom prst="rect">
            <a:avLst/>
          </a:prstGeom>
          <a:noFill/>
        </p:spPr>
        <p:txBody>
          <a:bodyPr wrap="square" rtlCol="0">
            <a:spAutoFit/>
          </a:bodyPr>
          <a:lstStyle/>
          <a:p>
            <a:pPr>
              <a:spcBef>
                <a:spcPts val="600"/>
              </a:spcBef>
            </a:pPr>
            <a:r>
              <a:rPr lang="en-US" sz="1600" dirty="0">
                <a:latin typeface="Adobe Kaiti Std R" panose="02020400000000000000" pitchFamily="18" charset="-128"/>
                <a:ea typeface="Adobe Kaiti Std R" panose="02020400000000000000" pitchFamily="18" charset="-128"/>
              </a:rPr>
              <a:t>Figure taken from Feng (2013)</a:t>
            </a:r>
            <a:endParaRPr lang="en-US" sz="1600" b="1" baseline="30000" dirty="0">
              <a:latin typeface="Adobe Kaiti Std R" panose="02020400000000000000" pitchFamily="18" charset="-128"/>
              <a:ea typeface="Adobe Kaiti Std R" panose="02020400000000000000" pitchFamily="18" charset="-128"/>
              <a:cs typeface="Times New Roman"/>
            </a:endParaRPr>
          </a:p>
        </p:txBody>
      </p:sp>
      <p:grpSp>
        <p:nvGrpSpPr>
          <p:cNvPr id="451" name="Group 450">
            <a:extLst>
              <a:ext uri="{FF2B5EF4-FFF2-40B4-BE49-F238E27FC236}">
                <a16:creationId xmlns:a16="http://schemas.microsoft.com/office/drawing/2014/main" id="{F5781B6B-357E-4759-87C2-BD7949C1ADDE}"/>
              </a:ext>
            </a:extLst>
          </p:cNvPr>
          <p:cNvGrpSpPr>
            <a:grpSpLocks noChangeAspect="1"/>
          </p:cNvGrpSpPr>
          <p:nvPr>
            <p:custDataLst>
              <p:tags r:id="rId24"/>
            </p:custDataLst>
          </p:nvPr>
        </p:nvGrpSpPr>
        <p:grpSpPr>
          <a:xfrm>
            <a:off x="8366672" y="29410678"/>
            <a:ext cx="874713" cy="195263"/>
            <a:chOff x="11839582" y="29778325"/>
            <a:chExt cx="874713" cy="195263"/>
          </a:xfrm>
        </p:grpSpPr>
        <p:sp>
          <p:nvSpPr>
            <p:cNvPr id="455" name="Freeform 55 2">
              <a:extLst>
                <a:ext uri="{FF2B5EF4-FFF2-40B4-BE49-F238E27FC236}">
                  <a16:creationId xmlns:a16="http://schemas.microsoft.com/office/drawing/2014/main" id="{54548444-9AF7-4EB7-AD86-328FCDDB11E4}"/>
                </a:ext>
              </a:extLst>
            </p:cNvPr>
            <p:cNvSpPr>
              <a:spLocks/>
            </p:cNvSpPr>
            <p:nvPr>
              <p:custDataLst>
                <p:tags r:id="rId64"/>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56 2">
              <a:extLst>
                <a:ext uri="{FF2B5EF4-FFF2-40B4-BE49-F238E27FC236}">
                  <a16:creationId xmlns:a16="http://schemas.microsoft.com/office/drawing/2014/main" id="{BDB6A286-3D9B-459A-A92D-C13D137676B0}"/>
                </a:ext>
              </a:extLst>
            </p:cNvPr>
            <p:cNvSpPr>
              <a:spLocks/>
            </p:cNvSpPr>
            <p:nvPr>
              <p:custDataLst>
                <p:tags r:id="rId65"/>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57 2">
              <a:extLst>
                <a:ext uri="{FF2B5EF4-FFF2-40B4-BE49-F238E27FC236}">
                  <a16:creationId xmlns:a16="http://schemas.microsoft.com/office/drawing/2014/main" id="{C6826A07-CB34-41B7-81F3-728BFD0A2CBE}"/>
                </a:ext>
              </a:extLst>
            </p:cNvPr>
            <p:cNvSpPr>
              <a:spLocks/>
            </p:cNvSpPr>
            <p:nvPr>
              <p:custDataLst>
                <p:tags r:id="rId66"/>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58 2">
              <a:extLst>
                <a:ext uri="{FF2B5EF4-FFF2-40B4-BE49-F238E27FC236}">
                  <a16:creationId xmlns:a16="http://schemas.microsoft.com/office/drawing/2014/main" id="{8D56B010-A1C8-4EB2-A075-63199DB5370E}"/>
                </a:ext>
              </a:extLst>
            </p:cNvPr>
            <p:cNvSpPr>
              <a:spLocks/>
            </p:cNvSpPr>
            <p:nvPr>
              <p:custDataLst>
                <p:tags r:id="rId67"/>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59 2">
              <a:extLst>
                <a:ext uri="{FF2B5EF4-FFF2-40B4-BE49-F238E27FC236}">
                  <a16:creationId xmlns:a16="http://schemas.microsoft.com/office/drawing/2014/main" id="{17E2E39E-9174-4897-92E0-B84CF121CF55}"/>
                </a:ext>
              </a:extLst>
            </p:cNvPr>
            <p:cNvSpPr>
              <a:spLocks/>
            </p:cNvSpPr>
            <p:nvPr>
              <p:custDataLst>
                <p:tags r:id="rId68"/>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60 2">
              <a:extLst>
                <a:ext uri="{FF2B5EF4-FFF2-40B4-BE49-F238E27FC236}">
                  <a16:creationId xmlns:a16="http://schemas.microsoft.com/office/drawing/2014/main" id="{B0242D08-87F7-4037-AA61-8F96522510F5}"/>
                </a:ext>
              </a:extLst>
            </p:cNvPr>
            <p:cNvSpPr>
              <a:spLocks/>
            </p:cNvSpPr>
            <p:nvPr>
              <p:custDataLst>
                <p:tags r:id="rId69"/>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61 2">
              <a:extLst>
                <a:ext uri="{FF2B5EF4-FFF2-40B4-BE49-F238E27FC236}">
                  <a16:creationId xmlns:a16="http://schemas.microsoft.com/office/drawing/2014/main" id="{F53B35B4-14E8-4523-9F2A-E278D6E3B4FC}"/>
                </a:ext>
              </a:extLst>
            </p:cNvPr>
            <p:cNvSpPr>
              <a:spLocks/>
            </p:cNvSpPr>
            <p:nvPr>
              <p:custDataLst>
                <p:tags r:id="rId70"/>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62 2">
              <a:extLst>
                <a:ext uri="{FF2B5EF4-FFF2-40B4-BE49-F238E27FC236}">
                  <a16:creationId xmlns:a16="http://schemas.microsoft.com/office/drawing/2014/main" id="{C66E5531-9AE8-4082-B0EB-9718F6AD7EEB}"/>
                </a:ext>
              </a:extLst>
            </p:cNvPr>
            <p:cNvSpPr>
              <a:spLocks/>
            </p:cNvSpPr>
            <p:nvPr>
              <p:custDataLst>
                <p:tags r:id="rId71"/>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63 2">
              <a:extLst>
                <a:ext uri="{FF2B5EF4-FFF2-40B4-BE49-F238E27FC236}">
                  <a16:creationId xmlns:a16="http://schemas.microsoft.com/office/drawing/2014/main" id="{F4922CDA-C559-41C7-853C-F2CC85312E78}"/>
                </a:ext>
              </a:extLst>
            </p:cNvPr>
            <p:cNvSpPr>
              <a:spLocks/>
            </p:cNvSpPr>
            <p:nvPr>
              <p:custDataLst>
                <p:tags r:id="rId72"/>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0" name="Group 179">
            <a:extLst>
              <a:ext uri="{FF2B5EF4-FFF2-40B4-BE49-F238E27FC236}">
                <a16:creationId xmlns:a16="http://schemas.microsoft.com/office/drawing/2014/main" id="{BB4496BC-AA28-4653-AA13-23A2B6996884}"/>
              </a:ext>
            </a:extLst>
          </p:cNvPr>
          <p:cNvGrpSpPr>
            <a:grpSpLocks noChangeAspect="1"/>
          </p:cNvGrpSpPr>
          <p:nvPr>
            <p:custDataLst>
              <p:tags r:id="rId25"/>
            </p:custDataLst>
          </p:nvPr>
        </p:nvGrpSpPr>
        <p:grpSpPr>
          <a:xfrm>
            <a:off x="22610763" y="31627763"/>
            <a:ext cx="8697913" cy="361950"/>
            <a:chOff x="22610763" y="31627763"/>
            <a:chExt cx="8697913" cy="361950"/>
          </a:xfrm>
        </p:grpSpPr>
        <p:sp>
          <p:nvSpPr>
            <p:cNvPr id="25" name="Freeform 66">
              <a:extLst>
                <a:ext uri="{FF2B5EF4-FFF2-40B4-BE49-F238E27FC236}">
                  <a16:creationId xmlns:a16="http://schemas.microsoft.com/office/drawing/2014/main" id="{275F3781-631D-4639-84D0-9165873A7F52}"/>
                </a:ext>
              </a:extLst>
            </p:cNvPr>
            <p:cNvSpPr>
              <a:spLocks noEditPoints="1"/>
            </p:cNvSpPr>
            <p:nvPr>
              <p:custDataLst>
                <p:tags r:id="rId26"/>
              </p:custDataLst>
            </p:nvPr>
          </p:nvSpPr>
          <p:spPr bwMode="auto">
            <a:xfrm>
              <a:off x="22610763" y="31727775"/>
              <a:ext cx="131763" cy="249238"/>
            </a:xfrm>
            <a:custGeom>
              <a:avLst/>
              <a:gdLst>
                <a:gd name="T0" fmla="*/ 193 w 261"/>
                <a:gd name="T1" fmla="*/ 12 h 449"/>
                <a:gd name="T2" fmla="*/ 195 w 261"/>
                <a:gd name="T3" fmla="*/ 5 h 449"/>
                <a:gd name="T4" fmla="*/ 189 w 261"/>
                <a:gd name="T5" fmla="*/ 0 h 449"/>
                <a:gd name="T6" fmla="*/ 182 w 261"/>
                <a:gd name="T7" fmla="*/ 10 h 449"/>
                <a:gd name="T8" fmla="*/ 153 w 261"/>
                <a:gd name="T9" fmla="*/ 125 h 449"/>
                <a:gd name="T10" fmla="*/ 0 w 261"/>
                <a:gd name="T11" fmla="*/ 262 h 449"/>
                <a:gd name="T12" fmla="*/ 96 w 261"/>
                <a:gd name="T13" fmla="*/ 353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9 w 261"/>
                <a:gd name="T25" fmla="*/ 353 h 449"/>
                <a:gd name="T26" fmla="*/ 261 w 261"/>
                <a:gd name="T27" fmla="*/ 216 h 449"/>
                <a:gd name="T28" fmla="*/ 166 w 261"/>
                <a:gd name="T29" fmla="*/ 125 h 449"/>
                <a:gd name="T30" fmla="*/ 193 w 261"/>
                <a:gd name="T31" fmla="*/ 12 h 449"/>
                <a:gd name="T32" fmla="*/ 98 w 261"/>
                <a:gd name="T33" fmla="*/ 342 h 449"/>
                <a:gd name="T34" fmla="*/ 32 w 261"/>
                <a:gd name="T35" fmla="*/ 273 h 449"/>
                <a:gd name="T36" fmla="*/ 150 w 261"/>
                <a:gd name="T37" fmla="*/ 136 h 449"/>
                <a:gd name="T38" fmla="*/ 98 w 261"/>
                <a:gd name="T39" fmla="*/ 342 h 449"/>
                <a:gd name="T40" fmla="*/ 163 w 261"/>
                <a:gd name="T41" fmla="*/ 136 h 449"/>
                <a:gd name="T42" fmla="*/ 229 w 261"/>
                <a:gd name="T43" fmla="*/ 205 h 449"/>
                <a:gd name="T44" fmla="*/ 111 w 261"/>
                <a:gd name="T45" fmla="*/ 342 h 449"/>
                <a:gd name="T46" fmla="*/ 163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5"/>
                    <a:pt x="195" y="5"/>
                  </a:cubicBezTo>
                  <a:cubicBezTo>
                    <a:pt x="195" y="4"/>
                    <a:pt x="195" y="0"/>
                    <a:pt x="189" y="0"/>
                  </a:cubicBezTo>
                  <a:cubicBezTo>
                    <a:pt x="184" y="0"/>
                    <a:pt x="184" y="1"/>
                    <a:pt x="182" y="10"/>
                  </a:cubicBezTo>
                  <a:lnTo>
                    <a:pt x="153" y="125"/>
                  </a:lnTo>
                  <a:cubicBezTo>
                    <a:pt x="73" y="128"/>
                    <a:pt x="0" y="194"/>
                    <a:pt x="0" y="262"/>
                  </a:cubicBezTo>
                  <a:cubicBezTo>
                    <a:pt x="0" y="310"/>
                    <a:pt x="35" y="349"/>
                    <a:pt x="96" y="353"/>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9" y="353"/>
                  </a:lnTo>
                  <a:cubicBezTo>
                    <a:pt x="189" y="350"/>
                    <a:pt x="261" y="283"/>
                    <a:pt x="261" y="216"/>
                  </a:cubicBezTo>
                  <a:cubicBezTo>
                    <a:pt x="261" y="176"/>
                    <a:pt x="235" y="130"/>
                    <a:pt x="166" y="125"/>
                  </a:cubicBezTo>
                  <a:lnTo>
                    <a:pt x="193" y="12"/>
                  </a:lnTo>
                  <a:close/>
                  <a:moveTo>
                    <a:pt x="98" y="342"/>
                  </a:moveTo>
                  <a:cubicBezTo>
                    <a:pt x="68" y="340"/>
                    <a:pt x="32" y="323"/>
                    <a:pt x="32" y="273"/>
                  </a:cubicBezTo>
                  <a:cubicBezTo>
                    <a:pt x="32" y="213"/>
                    <a:pt x="75" y="143"/>
                    <a:pt x="150" y="136"/>
                  </a:cubicBezTo>
                  <a:lnTo>
                    <a:pt x="98" y="342"/>
                  </a:lnTo>
                  <a:close/>
                  <a:moveTo>
                    <a:pt x="163" y="136"/>
                  </a:moveTo>
                  <a:cubicBezTo>
                    <a:pt x="200" y="138"/>
                    <a:pt x="229" y="161"/>
                    <a:pt x="229" y="205"/>
                  </a:cubicBezTo>
                  <a:cubicBezTo>
                    <a:pt x="229" y="264"/>
                    <a:pt x="186" y="336"/>
                    <a:pt x="111" y="342"/>
                  </a:cubicBezTo>
                  <a:lnTo>
                    <a:pt x="163"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7">
              <a:extLst>
                <a:ext uri="{FF2B5EF4-FFF2-40B4-BE49-F238E27FC236}">
                  <a16:creationId xmlns:a16="http://schemas.microsoft.com/office/drawing/2014/main" id="{56DA7E49-915A-4F2D-A9FB-3552BE0B6ED7}"/>
                </a:ext>
              </a:extLst>
            </p:cNvPr>
            <p:cNvSpPr>
              <a:spLocks/>
            </p:cNvSpPr>
            <p:nvPr>
              <p:custDataLst>
                <p:tags r:id="rId27"/>
              </p:custDataLst>
            </p:nvPr>
          </p:nvSpPr>
          <p:spPr bwMode="auto">
            <a:xfrm>
              <a:off x="22774276" y="31713488"/>
              <a:ext cx="58738" cy="276225"/>
            </a:xfrm>
            <a:custGeom>
              <a:avLst/>
              <a:gdLst>
                <a:gd name="T0" fmla="*/ 116 w 116"/>
                <a:gd name="T1" fmla="*/ 494 h 499"/>
                <a:gd name="T2" fmla="*/ 107 w 116"/>
                <a:gd name="T3" fmla="*/ 483 h 499"/>
                <a:gd name="T4" fmla="*/ 29 w 116"/>
                <a:gd name="T5" fmla="*/ 250 h 499"/>
                <a:gd name="T6" fmla="*/ 109 w 116"/>
                <a:gd name="T7" fmla="*/ 13 h 499"/>
                <a:gd name="T8" fmla="*/ 116 w 116"/>
                <a:gd name="T9" fmla="*/ 5 h 499"/>
                <a:gd name="T10" fmla="*/ 111 w 116"/>
                <a:gd name="T11" fmla="*/ 0 h 499"/>
                <a:gd name="T12" fmla="*/ 31 w 116"/>
                <a:gd name="T13" fmla="*/ 97 h 499"/>
                <a:gd name="T14" fmla="*/ 0 w 116"/>
                <a:gd name="T15" fmla="*/ 250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3"/>
                    <a:pt x="116" y="492"/>
                    <a:pt x="107" y="483"/>
                  </a:cubicBezTo>
                  <a:cubicBezTo>
                    <a:pt x="45" y="420"/>
                    <a:pt x="29" y="326"/>
                    <a:pt x="29" y="250"/>
                  </a:cubicBezTo>
                  <a:cubicBezTo>
                    <a:pt x="29" y="163"/>
                    <a:pt x="48" y="76"/>
                    <a:pt x="109" y="13"/>
                  </a:cubicBezTo>
                  <a:cubicBezTo>
                    <a:pt x="116" y="8"/>
                    <a:pt x="116" y="6"/>
                    <a:pt x="116" y="5"/>
                  </a:cubicBezTo>
                  <a:cubicBezTo>
                    <a:pt x="116" y="2"/>
                    <a:pt x="114" y="0"/>
                    <a:pt x="111" y="0"/>
                  </a:cubicBezTo>
                  <a:cubicBezTo>
                    <a:pt x="106" y="0"/>
                    <a:pt x="61" y="34"/>
                    <a:pt x="31" y="97"/>
                  </a:cubicBezTo>
                  <a:cubicBezTo>
                    <a:pt x="6" y="152"/>
                    <a:pt x="0" y="208"/>
                    <a:pt x="0" y="250"/>
                  </a:cubicBezTo>
                  <a:cubicBezTo>
                    <a:pt x="0" y="289"/>
                    <a:pt x="5" y="349"/>
                    <a:pt x="33" y="405"/>
                  </a:cubicBezTo>
                  <a:cubicBezTo>
                    <a:pt x="63" y="467"/>
                    <a:pt x="106" y="499"/>
                    <a:pt x="111" y="499"/>
                  </a:cubicBezTo>
                  <a:cubicBezTo>
                    <a:pt x="114" y="499"/>
                    <a:pt x="116" y="498"/>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8">
              <a:extLst>
                <a:ext uri="{FF2B5EF4-FFF2-40B4-BE49-F238E27FC236}">
                  <a16:creationId xmlns:a16="http://schemas.microsoft.com/office/drawing/2014/main" id="{0106F23A-158A-43BB-891E-50E0F3970D5A}"/>
                </a:ext>
              </a:extLst>
            </p:cNvPr>
            <p:cNvSpPr>
              <a:spLocks/>
            </p:cNvSpPr>
            <p:nvPr>
              <p:custDataLst>
                <p:tags r:id="rId28"/>
              </p:custDataLst>
            </p:nvPr>
          </p:nvSpPr>
          <p:spPr bwMode="auto">
            <a:xfrm>
              <a:off x="22948901" y="31665863"/>
              <a:ext cx="84138" cy="25400"/>
            </a:xfrm>
            <a:custGeom>
              <a:avLst/>
              <a:gdLst>
                <a:gd name="T0" fmla="*/ 166 w 166"/>
                <a:gd name="T1" fmla="*/ 7 h 46"/>
                <a:gd name="T2" fmla="*/ 158 w 166"/>
                <a:gd name="T3" fmla="*/ 0 h 46"/>
                <a:gd name="T4" fmla="*/ 117 w 166"/>
                <a:gd name="T5" fmla="*/ 24 h 46"/>
                <a:gd name="T6" fmla="*/ 84 w 166"/>
                <a:gd name="T7" fmla="*/ 11 h 46"/>
                <a:gd name="T8" fmla="*/ 53 w 166"/>
                <a:gd name="T9" fmla="*/ 0 h 46"/>
                <a:gd name="T10" fmla="*/ 0 w 166"/>
                <a:gd name="T11" fmla="*/ 39 h 46"/>
                <a:gd name="T12" fmla="*/ 8 w 166"/>
                <a:gd name="T13" fmla="*/ 46 h 46"/>
                <a:gd name="T14" fmla="*/ 48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3" y="0"/>
                  </a:cubicBezTo>
                  <a:cubicBezTo>
                    <a:pt x="34" y="0"/>
                    <a:pt x="25" y="11"/>
                    <a:pt x="0" y="39"/>
                  </a:cubicBezTo>
                  <a:lnTo>
                    <a:pt x="8" y="46"/>
                  </a:lnTo>
                  <a:cubicBezTo>
                    <a:pt x="8" y="46"/>
                    <a:pt x="26" y="22"/>
                    <a:pt x="48" y="22"/>
                  </a:cubicBezTo>
                  <a:cubicBezTo>
                    <a:pt x="60" y="22"/>
                    <a:pt x="72"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9">
              <a:extLst>
                <a:ext uri="{FF2B5EF4-FFF2-40B4-BE49-F238E27FC236}">
                  <a16:creationId xmlns:a16="http://schemas.microsoft.com/office/drawing/2014/main" id="{70C71934-8B66-4B95-B292-653D308D27C9}"/>
                </a:ext>
              </a:extLst>
            </p:cNvPr>
            <p:cNvSpPr>
              <a:spLocks/>
            </p:cNvSpPr>
            <p:nvPr>
              <p:custDataLst>
                <p:tags r:id="rId29"/>
              </p:custDataLst>
            </p:nvPr>
          </p:nvSpPr>
          <p:spPr bwMode="auto">
            <a:xfrm>
              <a:off x="22840951" y="31707138"/>
              <a:ext cx="254000" cy="227013"/>
            </a:xfrm>
            <a:custGeom>
              <a:avLst/>
              <a:gdLst>
                <a:gd name="T0" fmla="*/ 167 w 502"/>
                <a:gd name="T1" fmla="*/ 100 h 411"/>
                <a:gd name="T2" fmla="*/ 209 w 502"/>
                <a:gd name="T3" fmla="*/ 225 h 411"/>
                <a:gd name="T4" fmla="*/ 285 w 502"/>
                <a:gd name="T5" fmla="*/ 388 h 411"/>
                <a:gd name="T6" fmla="*/ 297 w 502"/>
                <a:gd name="T7" fmla="*/ 399 h 411"/>
                <a:gd name="T8" fmla="*/ 320 w 502"/>
                <a:gd name="T9" fmla="*/ 389 h 411"/>
                <a:gd name="T10" fmla="*/ 333 w 502"/>
                <a:gd name="T11" fmla="*/ 358 h 411"/>
                <a:gd name="T12" fmla="*/ 411 w 502"/>
                <a:gd name="T13" fmla="*/ 66 h 411"/>
                <a:gd name="T14" fmla="*/ 482 w 502"/>
                <a:gd name="T15" fmla="*/ 45 h 411"/>
                <a:gd name="T16" fmla="*/ 502 w 502"/>
                <a:gd name="T17" fmla="*/ 8 h 411"/>
                <a:gd name="T18" fmla="*/ 492 w 502"/>
                <a:gd name="T19" fmla="*/ 0 h 411"/>
                <a:gd name="T20" fmla="*/ 414 w 502"/>
                <a:gd name="T21" fmla="*/ 27 h 411"/>
                <a:gd name="T22" fmla="*/ 365 w 502"/>
                <a:gd name="T23" fmla="*/ 165 h 411"/>
                <a:gd name="T24" fmla="*/ 316 w 502"/>
                <a:gd name="T25" fmla="*/ 358 h 411"/>
                <a:gd name="T26" fmla="*/ 249 w 502"/>
                <a:gd name="T27" fmla="*/ 213 h 411"/>
                <a:gd name="T28" fmla="*/ 193 w 502"/>
                <a:gd name="T29" fmla="*/ 45 h 411"/>
                <a:gd name="T30" fmla="*/ 185 w 502"/>
                <a:gd name="T31" fmla="*/ 34 h 411"/>
                <a:gd name="T32" fmla="*/ 160 w 502"/>
                <a:gd name="T33" fmla="*/ 46 h 411"/>
                <a:gd name="T34" fmla="*/ 154 w 502"/>
                <a:gd name="T35" fmla="*/ 61 h 411"/>
                <a:gd name="T36" fmla="*/ 80 w 502"/>
                <a:gd name="T37" fmla="*/ 349 h 411"/>
                <a:gd name="T38" fmla="*/ 60 w 502"/>
                <a:gd name="T39" fmla="*/ 366 h 411"/>
                <a:gd name="T40" fmla="*/ 22 w 502"/>
                <a:gd name="T41" fmla="*/ 351 h 411"/>
                <a:gd name="T42" fmla="*/ 18 w 502"/>
                <a:gd name="T43" fmla="*/ 349 h 411"/>
                <a:gd name="T44" fmla="*/ 0 w 502"/>
                <a:gd name="T45" fmla="*/ 386 h 411"/>
                <a:gd name="T46" fmla="*/ 44 w 502"/>
                <a:gd name="T47" fmla="*/ 411 h 411"/>
                <a:gd name="T48" fmla="*/ 109 w 502"/>
                <a:gd name="T49" fmla="*/ 318 h 411"/>
                <a:gd name="T50" fmla="*/ 167 w 502"/>
                <a:gd name="T51" fmla="*/ 10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1">
                  <a:moveTo>
                    <a:pt x="167" y="100"/>
                  </a:moveTo>
                  <a:cubicBezTo>
                    <a:pt x="176" y="126"/>
                    <a:pt x="187" y="163"/>
                    <a:pt x="209" y="225"/>
                  </a:cubicBezTo>
                  <a:cubicBezTo>
                    <a:pt x="241" y="310"/>
                    <a:pt x="255" y="341"/>
                    <a:pt x="285" y="388"/>
                  </a:cubicBezTo>
                  <a:cubicBezTo>
                    <a:pt x="292" y="399"/>
                    <a:pt x="292" y="399"/>
                    <a:pt x="297" y="399"/>
                  </a:cubicBezTo>
                  <a:cubicBezTo>
                    <a:pt x="304" y="399"/>
                    <a:pt x="314" y="393"/>
                    <a:pt x="320" y="389"/>
                  </a:cubicBezTo>
                  <a:cubicBezTo>
                    <a:pt x="327" y="383"/>
                    <a:pt x="327" y="382"/>
                    <a:pt x="333" y="358"/>
                  </a:cubicBezTo>
                  <a:cubicBezTo>
                    <a:pt x="363" y="226"/>
                    <a:pt x="401" y="89"/>
                    <a:pt x="411" y="66"/>
                  </a:cubicBezTo>
                  <a:cubicBezTo>
                    <a:pt x="411" y="65"/>
                    <a:pt x="421" y="46"/>
                    <a:pt x="482" y="45"/>
                  </a:cubicBezTo>
                  <a:cubicBezTo>
                    <a:pt x="492" y="45"/>
                    <a:pt x="502" y="18"/>
                    <a:pt x="502" y="8"/>
                  </a:cubicBezTo>
                  <a:cubicBezTo>
                    <a:pt x="502" y="0"/>
                    <a:pt x="499" y="0"/>
                    <a:pt x="492" y="0"/>
                  </a:cubicBezTo>
                  <a:cubicBezTo>
                    <a:pt x="442" y="0"/>
                    <a:pt x="420" y="20"/>
                    <a:pt x="414" y="27"/>
                  </a:cubicBezTo>
                  <a:cubicBezTo>
                    <a:pt x="400" y="45"/>
                    <a:pt x="388" y="81"/>
                    <a:pt x="365" y="165"/>
                  </a:cubicBezTo>
                  <a:cubicBezTo>
                    <a:pt x="347" y="229"/>
                    <a:pt x="331" y="294"/>
                    <a:pt x="316" y="358"/>
                  </a:cubicBezTo>
                  <a:cubicBezTo>
                    <a:pt x="288" y="317"/>
                    <a:pt x="273" y="277"/>
                    <a:pt x="249" y="213"/>
                  </a:cubicBezTo>
                  <a:cubicBezTo>
                    <a:pt x="223" y="142"/>
                    <a:pt x="207" y="90"/>
                    <a:pt x="193" y="45"/>
                  </a:cubicBezTo>
                  <a:cubicBezTo>
                    <a:pt x="190" y="35"/>
                    <a:pt x="190" y="34"/>
                    <a:pt x="185" y="34"/>
                  </a:cubicBezTo>
                  <a:cubicBezTo>
                    <a:pt x="184" y="34"/>
                    <a:pt x="174" y="34"/>
                    <a:pt x="160" y="46"/>
                  </a:cubicBezTo>
                  <a:cubicBezTo>
                    <a:pt x="155" y="51"/>
                    <a:pt x="154" y="55"/>
                    <a:pt x="154" y="61"/>
                  </a:cubicBezTo>
                  <a:cubicBezTo>
                    <a:pt x="140" y="194"/>
                    <a:pt x="93" y="325"/>
                    <a:pt x="80" y="349"/>
                  </a:cubicBezTo>
                  <a:cubicBezTo>
                    <a:pt x="76" y="357"/>
                    <a:pt x="70" y="366"/>
                    <a:pt x="60" y="366"/>
                  </a:cubicBezTo>
                  <a:cubicBezTo>
                    <a:pt x="55" y="366"/>
                    <a:pt x="35" y="363"/>
                    <a:pt x="22" y="351"/>
                  </a:cubicBezTo>
                  <a:cubicBezTo>
                    <a:pt x="20" y="349"/>
                    <a:pt x="19" y="349"/>
                    <a:pt x="18" y="349"/>
                  </a:cubicBezTo>
                  <a:cubicBezTo>
                    <a:pt x="10" y="349"/>
                    <a:pt x="0" y="374"/>
                    <a:pt x="0" y="386"/>
                  </a:cubicBezTo>
                  <a:cubicBezTo>
                    <a:pt x="0" y="402"/>
                    <a:pt x="30" y="411"/>
                    <a:pt x="44" y="411"/>
                  </a:cubicBezTo>
                  <a:cubicBezTo>
                    <a:pt x="76" y="411"/>
                    <a:pt x="101" y="341"/>
                    <a:pt x="109" y="318"/>
                  </a:cubicBezTo>
                  <a:cubicBezTo>
                    <a:pt x="142" y="228"/>
                    <a:pt x="157" y="153"/>
                    <a:pt x="167" y="100"/>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1">
              <a:extLst>
                <a:ext uri="{FF2B5EF4-FFF2-40B4-BE49-F238E27FC236}">
                  <a16:creationId xmlns:a16="http://schemas.microsoft.com/office/drawing/2014/main" id="{53AEEC05-D838-44B8-888C-C1949F1E77B7}"/>
                </a:ext>
              </a:extLst>
            </p:cNvPr>
            <p:cNvSpPr>
              <a:spLocks/>
            </p:cNvSpPr>
            <p:nvPr>
              <p:custDataLst>
                <p:tags r:id="rId30"/>
              </p:custDataLst>
            </p:nvPr>
          </p:nvSpPr>
          <p:spPr bwMode="auto">
            <a:xfrm>
              <a:off x="23269576" y="31665863"/>
              <a:ext cx="84138" cy="25400"/>
            </a:xfrm>
            <a:custGeom>
              <a:avLst/>
              <a:gdLst>
                <a:gd name="T0" fmla="*/ 166 w 166"/>
                <a:gd name="T1" fmla="*/ 7 h 46"/>
                <a:gd name="T2" fmla="*/ 158 w 166"/>
                <a:gd name="T3" fmla="*/ 0 h 46"/>
                <a:gd name="T4" fmla="*/ 117 w 166"/>
                <a:gd name="T5" fmla="*/ 24 h 46"/>
                <a:gd name="T6" fmla="*/ 84 w 166"/>
                <a:gd name="T7" fmla="*/ 11 h 46"/>
                <a:gd name="T8" fmla="*/ 53 w 166"/>
                <a:gd name="T9" fmla="*/ 0 h 46"/>
                <a:gd name="T10" fmla="*/ 0 w 166"/>
                <a:gd name="T11" fmla="*/ 39 h 46"/>
                <a:gd name="T12" fmla="*/ 8 w 166"/>
                <a:gd name="T13" fmla="*/ 46 h 46"/>
                <a:gd name="T14" fmla="*/ 48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3" y="0"/>
                  </a:cubicBezTo>
                  <a:cubicBezTo>
                    <a:pt x="35" y="0"/>
                    <a:pt x="25" y="11"/>
                    <a:pt x="0" y="39"/>
                  </a:cubicBezTo>
                  <a:lnTo>
                    <a:pt x="8" y="46"/>
                  </a:lnTo>
                  <a:cubicBezTo>
                    <a:pt x="8" y="46"/>
                    <a:pt x="27" y="22"/>
                    <a:pt x="48" y="22"/>
                  </a:cubicBezTo>
                  <a:cubicBezTo>
                    <a:pt x="60" y="22"/>
                    <a:pt x="72"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3">
              <a:extLst>
                <a:ext uri="{FF2B5EF4-FFF2-40B4-BE49-F238E27FC236}">
                  <a16:creationId xmlns:a16="http://schemas.microsoft.com/office/drawing/2014/main" id="{6A1EF5E3-9E26-4BE3-BE7A-77BFC791FA38}"/>
                </a:ext>
              </a:extLst>
            </p:cNvPr>
            <p:cNvSpPr>
              <a:spLocks/>
            </p:cNvSpPr>
            <p:nvPr>
              <p:custDataLst>
                <p:tags r:id="rId31"/>
              </p:custDataLst>
            </p:nvPr>
          </p:nvSpPr>
          <p:spPr bwMode="auto">
            <a:xfrm>
              <a:off x="23383876" y="31891288"/>
              <a:ext cx="30163" cy="82550"/>
            </a:xfrm>
            <a:custGeom>
              <a:avLst/>
              <a:gdLst>
                <a:gd name="T0" fmla="*/ 58 w 58"/>
                <a:gd name="T1" fmla="*/ 52 h 149"/>
                <a:gd name="T2" fmla="*/ 27 w 58"/>
                <a:gd name="T3" fmla="*/ 0 h 149"/>
                <a:gd name="T4" fmla="*/ 0 w 58"/>
                <a:gd name="T5" fmla="*/ 26 h 149"/>
                <a:gd name="T6" fmla="*/ 27 w 58"/>
                <a:gd name="T7" fmla="*/ 53 h 149"/>
                <a:gd name="T8" fmla="*/ 44 w 58"/>
                <a:gd name="T9" fmla="*/ 46 h 149"/>
                <a:gd name="T10" fmla="*/ 46 w 58"/>
                <a:gd name="T11" fmla="*/ 45 h 149"/>
                <a:gd name="T12" fmla="*/ 47 w 58"/>
                <a:gd name="T13" fmla="*/ 52 h 149"/>
                <a:gd name="T14" fmla="*/ 14 w 58"/>
                <a:gd name="T15" fmla="*/ 135 h 149"/>
                <a:gd name="T16" fmla="*/ 8 w 58"/>
                <a:gd name="T17" fmla="*/ 143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19"/>
                    <a:pt x="46" y="0"/>
                    <a:pt x="27" y="0"/>
                  </a:cubicBezTo>
                  <a:cubicBezTo>
                    <a:pt x="10" y="0"/>
                    <a:pt x="0" y="12"/>
                    <a:pt x="0" y="26"/>
                  </a:cubicBezTo>
                  <a:cubicBezTo>
                    <a:pt x="0" y="40"/>
                    <a:pt x="10" y="53"/>
                    <a:pt x="27" y="53"/>
                  </a:cubicBezTo>
                  <a:cubicBezTo>
                    <a:pt x="33" y="53"/>
                    <a:pt x="39" y="51"/>
                    <a:pt x="44" y="46"/>
                  </a:cubicBezTo>
                  <a:cubicBezTo>
                    <a:pt x="45" y="45"/>
                    <a:pt x="46" y="45"/>
                    <a:pt x="46" y="45"/>
                  </a:cubicBezTo>
                  <a:cubicBezTo>
                    <a:pt x="47" y="45"/>
                    <a:pt x="47" y="45"/>
                    <a:pt x="47" y="52"/>
                  </a:cubicBezTo>
                  <a:cubicBezTo>
                    <a:pt x="47" y="89"/>
                    <a:pt x="30" y="119"/>
                    <a:pt x="14" y="135"/>
                  </a:cubicBezTo>
                  <a:cubicBezTo>
                    <a:pt x="8" y="141"/>
                    <a:pt x="8" y="142"/>
                    <a:pt x="8" y="143"/>
                  </a:cubicBezTo>
                  <a:cubicBezTo>
                    <a:pt x="8" y="147"/>
                    <a:pt x="11" y="149"/>
                    <a:pt x="13" y="149"/>
                  </a:cubicBezTo>
                  <a:cubicBezTo>
                    <a:pt x="19" y="149"/>
                    <a:pt x="58" y="110"/>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93">
              <a:extLst>
                <a:ext uri="{FF2B5EF4-FFF2-40B4-BE49-F238E27FC236}">
                  <a16:creationId xmlns:a16="http://schemas.microsoft.com/office/drawing/2014/main" id="{EC1CDC8D-C761-4420-9923-99525D17D445}"/>
                </a:ext>
              </a:extLst>
            </p:cNvPr>
            <p:cNvSpPr>
              <a:spLocks/>
            </p:cNvSpPr>
            <p:nvPr>
              <p:custDataLst>
                <p:tags r:id="rId32"/>
              </p:custDataLst>
            </p:nvPr>
          </p:nvSpPr>
          <p:spPr bwMode="auto">
            <a:xfrm>
              <a:off x="26141363" y="31627763"/>
              <a:ext cx="65088" cy="19050"/>
            </a:xfrm>
            <a:custGeom>
              <a:avLst/>
              <a:gdLst>
                <a:gd name="T0" fmla="*/ 121 w 128"/>
                <a:gd name="T1" fmla="*/ 0 h 35"/>
                <a:gd name="T2" fmla="*/ 91 w 128"/>
                <a:gd name="T3" fmla="*/ 16 h 35"/>
                <a:gd name="T4" fmla="*/ 69 w 128"/>
                <a:gd name="T5" fmla="*/ 9 h 35"/>
                <a:gd name="T6" fmla="*/ 41 w 128"/>
                <a:gd name="T7" fmla="*/ 0 h 35"/>
                <a:gd name="T8" fmla="*/ 0 w 128"/>
                <a:gd name="T9" fmla="*/ 28 h 35"/>
                <a:gd name="T10" fmla="*/ 7 w 128"/>
                <a:gd name="T11" fmla="*/ 35 h 35"/>
                <a:gd name="T12" fmla="*/ 37 w 128"/>
                <a:gd name="T13" fmla="*/ 19 h 35"/>
                <a:gd name="T14" fmla="*/ 59 w 128"/>
                <a:gd name="T15" fmla="*/ 26 h 35"/>
                <a:gd name="T16" fmla="*/ 86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1" y="11"/>
                    <a:pt x="69" y="9"/>
                  </a:cubicBezTo>
                  <a:cubicBezTo>
                    <a:pt x="56" y="3"/>
                    <a:pt x="49" y="0"/>
                    <a:pt x="41" y="0"/>
                  </a:cubicBezTo>
                  <a:cubicBezTo>
                    <a:pt x="27" y="0"/>
                    <a:pt x="22" y="6"/>
                    <a:pt x="0" y="28"/>
                  </a:cubicBezTo>
                  <a:lnTo>
                    <a:pt x="7" y="35"/>
                  </a:lnTo>
                  <a:cubicBezTo>
                    <a:pt x="17" y="24"/>
                    <a:pt x="27" y="19"/>
                    <a:pt x="37" y="19"/>
                  </a:cubicBezTo>
                  <a:cubicBezTo>
                    <a:pt x="46" y="19"/>
                    <a:pt x="56" y="24"/>
                    <a:pt x="59" y="26"/>
                  </a:cubicBezTo>
                  <a:cubicBezTo>
                    <a:pt x="71" y="32"/>
                    <a:pt x="79" y="35"/>
                    <a:pt x="86" y="35"/>
                  </a:cubicBezTo>
                  <a:cubicBezTo>
                    <a:pt x="101" y="35"/>
                    <a:pt x="106" y="30"/>
                    <a:pt x="128" y="7"/>
                  </a:cubicBezTo>
                  <a:lnTo>
                    <a:pt x="121"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94">
              <a:extLst>
                <a:ext uri="{FF2B5EF4-FFF2-40B4-BE49-F238E27FC236}">
                  <a16:creationId xmlns:a16="http://schemas.microsoft.com/office/drawing/2014/main" id="{55E844D7-1BAA-418B-881F-D1F14E91C01B}"/>
                </a:ext>
              </a:extLst>
            </p:cNvPr>
            <p:cNvSpPr>
              <a:spLocks/>
            </p:cNvSpPr>
            <p:nvPr>
              <p:custDataLst>
                <p:tags r:id="rId33"/>
              </p:custDataLst>
            </p:nvPr>
          </p:nvSpPr>
          <p:spPr bwMode="auto">
            <a:xfrm>
              <a:off x="26085801" y="31670625"/>
              <a:ext cx="122238" cy="139700"/>
            </a:xfrm>
            <a:custGeom>
              <a:avLst/>
              <a:gdLst>
                <a:gd name="T0" fmla="*/ 89 w 239"/>
                <a:gd name="T1" fmla="*/ 9 h 253"/>
                <a:gd name="T2" fmla="*/ 90 w 239"/>
                <a:gd name="T3" fmla="*/ 4 h 253"/>
                <a:gd name="T4" fmla="*/ 85 w 239"/>
                <a:gd name="T5" fmla="*/ 1 h 253"/>
                <a:gd name="T6" fmla="*/ 64 w 239"/>
                <a:gd name="T7" fmla="*/ 9 h 253"/>
                <a:gd name="T8" fmla="*/ 31 w 239"/>
                <a:gd name="T9" fmla="*/ 33 h 253"/>
                <a:gd name="T10" fmla="*/ 35 w 239"/>
                <a:gd name="T11" fmla="*/ 36 h 253"/>
                <a:gd name="T12" fmla="*/ 57 w 239"/>
                <a:gd name="T13" fmla="*/ 28 h 253"/>
                <a:gd name="T14" fmla="*/ 35 w 239"/>
                <a:gd name="T15" fmla="*/ 154 h 253"/>
                <a:gd name="T16" fmla="*/ 5 w 239"/>
                <a:gd name="T17" fmla="*/ 241 h 253"/>
                <a:gd name="T18" fmla="*/ 0 w 239"/>
                <a:gd name="T19" fmla="*/ 251 h 253"/>
                <a:gd name="T20" fmla="*/ 5 w 239"/>
                <a:gd name="T21" fmla="*/ 253 h 253"/>
                <a:gd name="T22" fmla="*/ 30 w 239"/>
                <a:gd name="T23" fmla="*/ 240 h 253"/>
                <a:gd name="T24" fmla="*/ 46 w 239"/>
                <a:gd name="T25" fmla="*/ 209 h 253"/>
                <a:gd name="T26" fmla="*/ 61 w 239"/>
                <a:gd name="T27" fmla="*/ 164 h 253"/>
                <a:gd name="T28" fmla="*/ 169 w 239"/>
                <a:gd name="T29" fmla="*/ 22 h 253"/>
                <a:gd name="T30" fmla="*/ 207 w 239"/>
                <a:gd name="T31" fmla="*/ 52 h 253"/>
                <a:gd name="T32" fmla="*/ 184 w 239"/>
                <a:gd name="T33" fmla="*/ 82 h 253"/>
                <a:gd name="T34" fmla="*/ 130 w 239"/>
                <a:gd name="T35" fmla="*/ 103 h 253"/>
                <a:gd name="T36" fmla="*/ 109 w 239"/>
                <a:gd name="T37" fmla="*/ 113 h 253"/>
                <a:gd name="T38" fmla="*/ 101 w 239"/>
                <a:gd name="T39" fmla="*/ 123 h 253"/>
                <a:gd name="T40" fmla="*/ 105 w 239"/>
                <a:gd name="T41" fmla="*/ 126 h 253"/>
                <a:gd name="T42" fmla="*/ 108 w 239"/>
                <a:gd name="T43" fmla="*/ 126 h 253"/>
                <a:gd name="T44" fmla="*/ 126 w 239"/>
                <a:gd name="T45" fmla="*/ 124 h 253"/>
                <a:gd name="T46" fmla="*/ 196 w 239"/>
                <a:gd name="T47" fmla="*/ 178 h 253"/>
                <a:gd name="T48" fmla="*/ 172 w 239"/>
                <a:gd name="T49" fmla="*/ 221 h 253"/>
                <a:gd name="T50" fmla="*/ 121 w 239"/>
                <a:gd name="T51" fmla="*/ 232 h 253"/>
                <a:gd name="T52" fmla="*/ 71 w 239"/>
                <a:gd name="T53" fmla="*/ 215 h 253"/>
                <a:gd name="T54" fmla="*/ 65 w 239"/>
                <a:gd name="T55" fmla="*/ 212 h 253"/>
                <a:gd name="T56" fmla="*/ 38 w 239"/>
                <a:gd name="T57" fmla="*/ 230 h 253"/>
                <a:gd name="T58" fmla="*/ 60 w 239"/>
                <a:gd name="T59" fmla="*/ 247 h 253"/>
                <a:gd name="T60" fmla="*/ 96 w 239"/>
                <a:gd name="T61" fmla="*/ 253 h 253"/>
                <a:gd name="T62" fmla="*/ 228 w 239"/>
                <a:gd name="T63" fmla="*/ 162 h 253"/>
                <a:gd name="T64" fmla="*/ 168 w 239"/>
                <a:gd name="T65" fmla="*/ 104 h 253"/>
                <a:gd name="T66" fmla="*/ 239 w 239"/>
                <a:gd name="T67" fmla="*/ 36 h 253"/>
                <a:gd name="T68" fmla="*/ 194 w 239"/>
                <a:gd name="T69" fmla="*/ 0 h 253"/>
                <a:gd name="T70" fmla="*/ 82 w 239"/>
                <a:gd name="T71" fmla="*/ 63 h 253"/>
                <a:gd name="T72" fmla="*/ 89 w 239"/>
                <a:gd name="T73" fmla="*/ 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253">
                  <a:moveTo>
                    <a:pt x="89" y="9"/>
                  </a:moveTo>
                  <a:cubicBezTo>
                    <a:pt x="89" y="8"/>
                    <a:pt x="90" y="5"/>
                    <a:pt x="90" y="4"/>
                  </a:cubicBezTo>
                  <a:cubicBezTo>
                    <a:pt x="90" y="1"/>
                    <a:pt x="87" y="1"/>
                    <a:pt x="85" y="1"/>
                  </a:cubicBezTo>
                  <a:cubicBezTo>
                    <a:pt x="81" y="1"/>
                    <a:pt x="76" y="3"/>
                    <a:pt x="64" y="9"/>
                  </a:cubicBezTo>
                  <a:cubicBezTo>
                    <a:pt x="44" y="20"/>
                    <a:pt x="31" y="26"/>
                    <a:pt x="31" y="33"/>
                  </a:cubicBezTo>
                  <a:cubicBezTo>
                    <a:pt x="31" y="36"/>
                    <a:pt x="34" y="36"/>
                    <a:pt x="35" y="36"/>
                  </a:cubicBezTo>
                  <a:cubicBezTo>
                    <a:pt x="40" y="36"/>
                    <a:pt x="44" y="34"/>
                    <a:pt x="57" y="28"/>
                  </a:cubicBezTo>
                  <a:cubicBezTo>
                    <a:pt x="49" y="88"/>
                    <a:pt x="38" y="139"/>
                    <a:pt x="35" y="154"/>
                  </a:cubicBezTo>
                  <a:cubicBezTo>
                    <a:pt x="28" y="181"/>
                    <a:pt x="22" y="209"/>
                    <a:pt x="5" y="241"/>
                  </a:cubicBezTo>
                  <a:cubicBezTo>
                    <a:pt x="0" y="249"/>
                    <a:pt x="0" y="250"/>
                    <a:pt x="0" y="251"/>
                  </a:cubicBezTo>
                  <a:cubicBezTo>
                    <a:pt x="0" y="253"/>
                    <a:pt x="4" y="253"/>
                    <a:pt x="5" y="253"/>
                  </a:cubicBezTo>
                  <a:cubicBezTo>
                    <a:pt x="8" y="253"/>
                    <a:pt x="20" y="251"/>
                    <a:pt x="30" y="240"/>
                  </a:cubicBezTo>
                  <a:cubicBezTo>
                    <a:pt x="30" y="239"/>
                    <a:pt x="36" y="231"/>
                    <a:pt x="46" y="209"/>
                  </a:cubicBezTo>
                  <a:cubicBezTo>
                    <a:pt x="54" y="190"/>
                    <a:pt x="58" y="175"/>
                    <a:pt x="61" y="164"/>
                  </a:cubicBezTo>
                  <a:cubicBezTo>
                    <a:pt x="75" y="109"/>
                    <a:pt x="111" y="22"/>
                    <a:pt x="169" y="22"/>
                  </a:cubicBezTo>
                  <a:cubicBezTo>
                    <a:pt x="189" y="22"/>
                    <a:pt x="207" y="32"/>
                    <a:pt x="207" y="52"/>
                  </a:cubicBezTo>
                  <a:cubicBezTo>
                    <a:pt x="207" y="68"/>
                    <a:pt x="197" y="75"/>
                    <a:pt x="184" y="82"/>
                  </a:cubicBezTo>
                  <a:cubicBezTo>
                    <a:pt x="168" y="90"/>
                    <a:pt x="140" y="100"/>
                    <a:pt x="130" y="103"/>
                  </a:cubicBezTo>
                  <a:cubicBezTo>
                    <a:pt x="118" y="107"/>
                    <a:pt x="115" y="108"/>
                    <a:pt x="109" y="113"/>
                  </a:cubicBezTo>
                  <a:cubicBezTo>
                    <a:pt x="101" y="119"/>
                    <a:pt x="101" y="122"/>
                    <a:pt x="101" y="123"/>
                  </a:cubicBezTo>
                  <a:cubicBezTo>
                    <a:pt x="101" y="125"/>
                    <a:pt x="102" y="126"/>
                    <a:pt x="105" y="126"/>
                  </a:cubicBezTo>
                  <a:cubicBezTo>
                    <a:pt x="106" y="126"/>
                    <a:pt x="107" y="126"/>
                    <a:pt x="108" y="126"/>
                  </a:cubicBezTo>
                  <a:cubicBezTo>
                    <a:pt x="109" y="126"/>
                    <a:pt x="117" y="124"/>
                    <a:pt x="126" y="124"/>
                  </a:cubicBezTo>
                  <a:cubicBezTo>
                    <a:pt x="162" y="124"/>
                    <a:pt x="196" y="142"/>
                    <a:pt x="196" y="178"/>
                  </a:cubicBezTo>
                  <a:cubicBezTo>
                    <a:pt x="196" y="189"/>
                    <a:pt x="192" y="211"/>
                    <a:pt x="172" y="221"/>
                  </a:cubicBezTo>
                  <a:cubicBezTo>
                    <a:pt x="158" y="229"/>
                    <a:pt x="136" y="232"/>
                    <a:pt x="121" y="232"/>
                  </a:cubicBezTo>
                  <a:cubicBezTo>
                    <a:pt x="107" y="232"/>
                    <a:pt x="88" y="229"/>
                    <a:pt x="71" y="215"/>
                  </a:cubicBezTo>
                  <a:cubicBezTo>
                    <a:pt x="68" y="212"/>
                    <a:pt x="68" y="212"/>
                    <a:pt x="65" y="212"/>
                  </a:cubicBezTo>
                  <a:cubicBezTo>
                    <a:pt x="56" y="212"/>
                    <a:pt x="38" y="224"/>
                    <a:pt x="38" y="230"/>
                  </a:cubicBezTo>
                  <a:cubicBezTo>
                    <a:pt x="38" y="234"/>
                    <a:pt x="49" y="242"/>
                    <a:pt x="60" y="247"/>
                  </a:cubicBezTo>
                  <a:cubicBezTo>
                    <a:pt x="76" y="253"/>
                    <a:pt x="89" y="253"/>
                    <a:pt x="96" y="253"/>
                  </a:cubicBezTo>
                  <a:cubicBezTo>
                    <a:pt x="157" y="253"/>
                    <a:pt x="228" y="217"/>
                    <a:pt x="228" y="162"/>
                  </a:cubicBezTo>
                  <a:cubicBezTo>
                    <a:pt x="228" y="127"/>
                    <a:pt x="198" y="109"/>
                    <a:pt x="168" y="104"/>
                  </a:cubicBezTo>
                  <a:cubicBezTo>
                    <a:pt x="194" y="92"/>
                    <a:pt x="239" y="69"/>
                    <a:pt x="239" y="36"/>
                  </a:cubicBezTo>
                  <a:cubicBezTo>
                    <a:pt x="239" y="17"/>
                    <a:pt x="223" y="0"/>
                    <a:pt x="194" y="0"/>
                  </a:cubicBezTo>
                  <a:cubicBezTo>
                    <a:pt x="162" y="0"/>
                    <a:pt x="116" y="20"/>
                    <a:pt x="82" y="63"/>
                  </a:cubicBezTo>
                  <a:lnTo>
                    <a:pt x="89" y="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95">
              <a:extLst>
                <a:ext uri="{FF2B5EF4-FFF2-40B4-BE49-F238E27FC236}">
                  <a16:creationId xmlns:a16="http://schemas.microsoft.com/office/drawing/2014/main" id="{19442744-7B4F-4B3B-9022-B89BC36054B5}"/>
                </a:ext>
              </a:extLst>
            </p:cNvPr>
            <p:cNvSpPr>
              <a:spLocks/>
            </p:cNvSpPr>
            <p:nvPr>
              <p:custDataLst>
                <p:tags r:id="rId34"/>
              </p:custDataLst>
            </p:nvPr>
          </p:nvSpPr>
          <p:spPr bwMode="auto">
            <a:xfrm>
              <a:off x="26298526" y="31759525"/>
              <a:ext cx="168275" cy="184150"/>
            </a:xfrm>
            <a:custGeom>
              <a:avLst/>
              <a:gdLst>
                <a:gd name="T0" fmla="*/ 176 w 331"/>
                <a:gd name="T1" fmla="*/ 177 h 333"/>
                <a:gd name="T2" fmla="*/ 315 w 331"/>
                <a:gd name="T3" fmla="*/ 177 h 333"/>
                <a:gd name="T4" fmla="*/ 331 w 331"/>
                <a:gd name="T5" fmla="*/ 167 h 333"/>
                <a:gd name="T6" fmla="*/ 315 w 331"/>
                <a:gd name="T7" fmla="*/ 157 h 333"/>
                <a:gd name="T8" fmla="*/ 176 w 331"/>
                <a:gd name="T9" fmla="*/ 157 h 333"/>
                <a:gd name="T10" fmla="*/ 176 w 331"/>
                <a:gd name="T11" fmla="*/ 17 h 333"/>
                <a:gd name="T12" fmla="*/ 166 w 331"/>
                <a:gd name="T13" fmla="*/ 0 h 333"/>
                <a:gd name="T14" fmla="*/ 156 w 331"/>
                <a:gd name="T15" fmla="*/ 17 h 333"/>
                <a:gd name="T16" fmla="*/ 156 w 331"/>
                <a:gd name="T17" fmla="*/ 157 h 333"/>
                <a:gd name="T18" fmla="*/ 16 w 331"/>
                <a:gd name="T19" fmla="*/ 157 h 333"/>
                <a:gd name="T20" fmla="*/ 0 w 331"/>
                <a:gd name="T21" fmla="*/ 167 h 333"/>
                <a:gd name="T22" fmla="*/ 16 w 331"/>
                <a:gd name="T23" fmla="*/ 177 h 333"/>
                <a:gd name="T24" fmla="*/ 156 w 331"/>
                <a:gd name="T25" fmla="*/ 177 h 333"/>
                <a:gd name="T26" fmla="*/ 156 w 331"/>
                <a:gd name="T27" fmla="*/ 316 h 333"/>
                <a:gd name="T28" fmla="*/ 166 w 331"/>
                <a:gd name="T29" fmla="*/ 333 h 333"/>
                <a:gd name="T30" fmla="*/ 176 w 331"/>
                <a:gd name="T31" fmla="*/ 316 h 333"/>
                <a:gd name="T32" fmla="*/ 176 w 331"/>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3">
                  <a:moveTo>
                    <a:pt x="176" y="177"/>
                  </a:moveTo>
                  <a:lnTo>
                    <a:pt x="315" y="177"/>
                  </a:lnTo>
                  <a:cubicBezTo>
                    <a:pt x="322" y="177"/>
                    <a:pt x="331" y="177"/>
                    <a:pt x="331" y="167"/>
                  </a:cubicBezTo>
                  <a:cubicBezTo>
                    <a:pt x="331" y="157"/>
                    <a:pt x="322" y="157"/>
                    <a:pt x="315" y="157"/>
                  </a:cubicBezTo>
                  <a:lnTo>
                    <a:pt x="176" y="157"/>
                  </a:lnTo>
                  <a:lnTo>
                    <a:pt x="176" y="17"/>
                  </a:lnTo>
                  <a:cubicBezTo>
                    <a:pt x="176" y="10"/>
                    <a:pt x="176" y="0"/>
                    <a:pt x="166" y="0"/>
                  </a:cubicBezTo>
                  <a:cubicBezTo>
                    <a:pt x="156" y="0"/>
                    <a:pt x="156" y="10"/>
                    <a:pt x="156" y="17"/>
                  </a:cubicBezTo>
                  <a:lnTo>
                    <a:pt x="156" y="157"/>
                  </a:lnTo>
                  <a:lnTo>
                    <a:pt x="16" y="157"/>
                  </a:lnTo>
                  <a:cubicBezTo>
                    <a:pt x="9" y="157"/>
                    <a:pt x="0" y="157"/>
                    <a:pt x="0" y="167"/>
                  </a:cubicBezTo>
                  <a:cubicBezTo>
                    <a:pt x="0" y="177"/>
                    <a:pt x="9" y="177"/>
                    <a:pt x="16" y="177"/>
                  </a:cubicBezTo>
                  <a:lnTo>
                    <a:pt x="156" y="177"/>
                  </a:lnTo>
                  <a:lnTo>
                    <a:pt x="156" y="316"/>
                  </a:lnTo>
                  <a:cubicBezTo>
                    <a:pt x="156" y="323"/>
                    <a:pt x="156" y="333"/>
                    <a:pt x="166" y="333"/>
                  </a:cubicBezTo>
                  <a:cubicBezTo>
                    <a:pt x="176" y="333"/>
                    <a:pt x="176" y="323"/>
                    <a:pt x="176" y="316"/>
                  </a:cubicBezTo>
                  <a:lnTo>
                    <a:pt x="176" y="17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96">
              <a:extLst>
                <a:ext uri="{FF2B5EF4-FFF2-40B4-BE49-F238E27FC236}">
                  <a16:creationId xmlns:a16="http://schemas.microsoft.com/office/drawing/2014/main" id="{2404A2F6-55DD-4573-AFE8-4988F53296E4}"/>
                </a:ext>
              </a:extLst>
            </p:cNvPr>
            <p:cNvSpPr>
              <a:spLocks/>
            </p:cNvSpPr>
            <p:nvPr>
              <p:custDataLst>
                <p:tags r:id="rId35"/>
              </p:custDataLst>
            </p:nvPr>
          </p:nvSpPr>
          <p:spPr bwMode="auto">
            <a:xfrm>
              <a:off x="26627138" y="31661100"/>
              <a:ext cx="96838" cy="30163"/>
            </a:xfrm>
            <a:custGeom>
              <a:avLst/>
              <a:gdLst>
                <a:gd name="T0" fmla="*/ 190 w 190"/>
                <a:gd name="T1" fmla="*/ 13 h 54"/>
                <a:gd name="T2" fmla="*/ 177 w 190"/>
                <a:gd name="T3" fmla="*/ 0 h 54"/>
                <a:gd name="T4" fmla="*/ 139 w 190"/>
                <a:gd name="T5" fmla="*/ 17 h 54"/>
                <a:gd name="T6" fmla="*/ 99 w 190"/>
                <a:gd name="T7" fmla="*/ 9 h 54"/>
                <a:gd name="T8" fmla="*/ 60 w 190"/>
                <a:gd name="T9" fmla="*/ 0 h 54"/>
                <a:gd name="T10" fmla="*/ 24 w 190"/>
                <a:gd name="T11" fmla="*/ 16 h 54"/>
                <a:gd name="T12" fmla="*/ 0 w 190"/>
                <a:gd name="T13" fmla="*/ 42 h 54"/>
                <a:gd name="T14" fmla="*/ 13 w 190"/>
                <a:gd name="T15" fmla="*/ 54 h 54"/>
                <a:gd name="T16" fmla="*/ 50 w 190"/>
                <a:gd name="T17" fmla="*/ 37 h 54"/>
                <a:gd name="T18" fmla="*/ 90 w 190"/>
                <a:gd name="T19" fmla="*/ 46 h 54"/>
                <a:gd name="T20" fmla="*/ 130 w 190"/>
                <a:gd name="T21" fmla="*/ 54 h 54"/>
                <a:gd name="T22" fmla="*/ 166 w 190"/>
                <a:gd name="T23" fmla="*/ 39 h 54"/>
                <a:gd name="T24" fmla="*/ 190 w 190"/>
                <a:gd name="T2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54">
                  <a:moveTo>
                    <a:pt x="190" y="13"/>
                  </a:moveTo>
                  <a:lnTo>
                    <a:pt x="177" y="0"/>
                  </a:lnTo>
                  <a:cubicBezTo>
                    <a:pt x="162" y="17"/>
                    <a:pt x="145" y="17"/>
                    <a:pt x="139" y="17"/>
                  </a:cubicBezTo>
                  <a:cubicBezTo>
                    <a:pt x="129" y="17"/>
                    <a:pt x="121" y="16"/>
                    <a:pt x="99" y="9"/>
                  </a:cubicBezTo>
                  <a:cubicBezTo>
                    <a:pt x="76" y="1"/>
                    <a:pt x="67" y="0"/>
                    <a:pt x="60" y="0"/>
                  </a:cubicBezTo>
                  <a:cubicBezTo>
                    <a:pt x="51" y="0"/>
                    <a:pt x="37" y="2"/>
                    <a:pt x="24" y="16"/>
                  </a:cubicBezTo>
                  <a:cubicBezTo>
                    <a:pt x="18" y="21"/>
                    <a:pt x="5" y="36"/>
                    <a:pt x="0" y="42"/>
                  </a:cubicBezTo>
                  <a:lnTo>
                    <a:pt x="13" y="54"/>
                  </a:lnTo>
                  <a:cubicBezTo>
                    <a:pt x="27" y="37"/>
                    <a:pt x="45" y="37"/>
                    <a:pt x="50" y="37"/>
                  </a:cubicBezTo>
                  <a:cubicBezTo>
                    <a:pt x="60" y="37"/>
                    <a:pt x="69" y="39"/>
                    <a:pt x="90" y="46"/>
                  </a:cubicBezTo>
                  <a:cubicBezTo>
                    <a:pt x="113" y="53"/>
                    <a:pt x="123" y="54"/>
                    <a:pt x="130" y="54"/>
                  </a:cubicBezTo>
                  <a:cubicBezTo>
                    <a:pt x="139" y="54"/>
                    <a:pt x="152" y="52"/>
                    <a:pt x="166" y="39"/>
                  </a:cubicBezTo>
                  <a:cubicBezTo>
                    <a:pt x="171" y="33"/>
                    <a:pt x="185" y="18"/>
                    <a:pt x="190" y="13"/>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97">
              <a:extLst>
                <a:ext uri="{FF2B5EF4-FFF2-40B4-BE49-F238E27FC236}">
                  <a16:creationId xmlns:a16="http://schemas.microsoft.com/office/drawing/2014/main" id="{9208E3EB-2C7D-4B52-A100-DE21AC08AC6D}"/>
                </a:ext>
              </a:extLst>
            </p:cNvPr>
            <p:cNvSpPr>
              <a:spLocks/>
            </p:cNvSpPr>
            <p:nvPr>
              <p:custDataLst>
                <p:tags r:id="rId36"/>
              </p:custDataLst>
            </p:nvPr>
          </p:nvSpPr>
          <p:spPr bwMode="auto">
            <a:xfrm>
              <a:off x="26531888" y="31692850"/>
              <a:ext cx="285750" cy="241300"/>
            </a:xfrm>
            <a:custGeom>
              <a:avLst/>
              <a:gdLst>
                <a:gd name="T0" fmla="*/ 322 w 563"/>
                <a:gd name="T1" fmla="*/ 432 h 436"/>
                <a:gd name="T2" fmla="*/ 374 w 563"/>
                <a:gd name="T3" fmla="*/ 400 h 436"/>
                <a:gd name="T4" fmla="*/ 374 w 563"/>
                <a:gd name="T5" fmla="*/ 399 h 436"/>
                <a:gd name="T6" fmla="*/ 375 w 563"/>
                <a:gd name="T7" fmla="*/ 399 h 436"/>
                <a:gd name="T8" fmla="*/ 449 w 563"/>
                <a:gd name="T9" fmla="*/ 124 h 436"/>
                <a:gd name="T10" fmla="*/ 479 w 563"/>
                <a:gd name="T11" fmla="*/ 82 h 436"/>
                <a:gd name="T12" fmla="*/ 530 w 563"/>
                <a:gd name="T13" fmla="*/ 69 h 436"/>
                <a:gd name="T14" fmla="*/ 552 w 563"/>
                <a:gd name="T15" fmla="*/ 52 h 436"/>
                <a:gd name="T16" fmla="*/ 563 w 563"/>
                <a:gd name="T17" fmla="*/ 13 h 436"/>
                <a:gd name="T18" fmla="*/ 552 w 563"/>
                <a:gd name="T19" fmla="*/ 0 h 436"/>
                <a:gd name="T20" fmla="*/ 451 w 563"/>
                <a:gd name="T21" fmla="*/ 53 h 436"/>
                <a:gd name="T22" fmla="*/ 403 w 563"/>
                <a:gd name="T23" fmla="*/ 184 h 436"/>
                <a:gd name="T24" fmla="*/ 354 w 563"/>
                <a:gd name="T25" fmla="*/ 369 h 436"/>
                <a:gd name="T26" fmla="*/ 299 w 563"/>
                <a:gd name="T27" fmla="*/ 272 h 436"/>
                <a:gd name="T28" fmla="*/ 220 w 563"/>
                <a:gd name="T29" fmla="*/ 77 h 436"/>
                <a:gd name="T30" fmla="*/ 214 w 563"/>
                <a:gd name="T31" fmla="*/ 62 h 436"/>
                <a:gd name="T32" fmla="*/ 207 w 563"/>
                <a:gd name="T33" fmla="*/ 60 h 436"/>
                <a:gd name="T34" fmla="*/ 172 w 563"/>
                <a:gd name="T35" fmla="*/ 73 h 436"/>
                <a:gd name="T36" fmla="*/ 154 w 563"/>
                <a:gd name="T37" fmla="*/ 100 h 436"/>
                <a:gd name="T38" fmla="*/ 106 w 563"/>
                <a:gd name="T39" fmla="*/ 316 h 436"/>
                <a:gd name="T40" fmla="*/ 71 w 563"/>
                <a:gd name="T41" fmla="*/ 367 h 436"/>
                <a:gd name="T42" fmla="*/ 34 w 563"/>
                <a:gd name="T43" fmla="*/ 353 h 436"/>
                <a:gd name="T44" fmla="*/ 28 w 563"/>
                <a:gd name="T45" fmla="*/ 350 h 436"/>
                <a:gd name="T46" fmla="*/ 0 w 563"/>
                <a:gd name="T47" fmla="*/ 405 h 436"/>
                <a:gd name="T48" fmla="*/ 16 w 563"/>
                <a:gd name="T49" fmla="*/ 428 h 436"/>
                <a:gd name="T50" fmla="*/ 49 w 563"/>
                <a:gd name="T51" fmla="*/ 436 h 436"/>
                <a:gd name="T52" fmla="*/ 120 w 563"/>
                <a:gd name="T53" fmla="*/ 355 h 436"/>
                <a:gd name="T54" fmla="*/ 177 w 563"/>
                <a:gd name="T55" fmla="*/ 158 h 436"/>
                <a:gd name="T56" fmla="*/ 280 w 563"/>
                <a:gd name="T57" fmla="*/ 385 h 436"/>
                <a:gd name="T58" fmla="*/ 311 w 563"/>
                <a:gd name="T59" fmla="*/ 427 h 436"/>
                <a:gd name="T60" fmla="*/ 322 w 563"/>
                <a:gd name="T61" fmla="*/ 43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3" h="436">
                  <a:moveTo>
                    <a:pt x="322" y="432"/>
                  </a:moveTo>
                  <a:cubicBezTo>
                    <a:pt x="337" y="432"/>
                    <a:pt x="365" y="418"/>
                    <a:pt x="374" y="400"/>
                  </a:cubicBezTo>
                  <a:lnTo>
                    <a:pt x="374" y="399"/>
                  </a:lnTo>
                  <a:lnTo>
                    <a:pt x="375" y="399"/>
                  </a:lnTo>
                  <a:cubicBezTo>
                    <a:pt x="391" y="331"/>
                    <a:pt x="418" y="220"/>
                    <a:pt x="449" y="124"/>
                  </a:cubicBezTo>
                  <a:cubicBezTo>
                    <a:pt x="459" y="94"/>
                    <a:pt x="459" y="92"/>
                    <a:pt x="479" y="82"/>
                  </a:cubicBezTo>
                  <a:cubicBezTo>
                    <a:pt x="499" y="71"/>
                    <a:pt x="524" y="69"/>
                    <a:pt x="530" y="69"/>
                  </a:cubicBezTo>
                  <a:cubicBezTo>
                    <a:pt x="539" y="68"/>
                    <a:pt x="542" y="68"/>
                    <a:pt x="552" y="52"/>
                  </a:cubicBezTo>
                  <a:cubicBezTo>
                    <a:pt x="558" y="42"/>
                    <a:pt x="563" y="25"/>
                    <a:pt x="563" y="13"/>
                  </a:cubicBezTo>
                  <a:cubicBezTo>
                    <a:pt x="563" y="0"/>
                    <a:pt x="558" y="0"/>
                    <a:pt x="552" y="0"/>
                  </a:cubicBezTo>
                  <a:cubicBezTo>
                    <a:pt x="514" y="0"/>
                    <a:pt x="470" y="21"/>
                    <a:pt x="451" y="53"/>
                  </a:cubicBezTo>
                  <a:cubicBezTo>
                    <a:pt x="435" y="80"/>
                    <a:pt x="423" y="115"/>
                    <a:pt x="403" y="184"/>
                  </a:cubicBezTo>
                  <a:cubicBezTo>
                    <a:pt x="384" y="250"/>
                    <a:pt x="370" y="305"/>
                    <a:pt x="354" y="369"/>
                  </a:cubicBezTo>
                  <a:cubicBezTo>
                    <a:pt x="327" y="332"/>
                    <a:pt x="314" y="306"/>
                    <a:pt x="299" y="272"/>
                  </a:cubicBezTo>
                  <a:cubicBezTo>
                    <a:pt x="273" y="218"/>
                    <a:pt x="243" y="145"/>
                    <a:pt x="220" y="77"/>
                  </a:cubicBezTo>
                  <a:cubicBezTo>
                    <a:pt x="216" y="65"/>
                    <a:pt x="216" y="64"/>
                    <a:pt x="214" y="62"/>
                  </a:cubicBezTo>
                  <a:cubicBezTo>
                    <a:pt x="212" y="60"/>
                    <a:pt x="209" y="60"/>
                    <a:pt x="207" y="60"/>
                  </a:cubicBezTo>
                  <a:cubicBezTo>
                    <a:pt x="196" y="60"/>
                    <a:pt x="183" y="66"/>
                    <a:pt x="172" y="73"/>
                  </a:cubicBezTo>
                  <a:cubicBezTo>
                    <a:pt x="155" y="85"/>
                    <a:pt x="155" y="93"/>
                    <a:pt x="154" y="100"/>
                  </a:cubicBezTo>
                  <a:cubicBezTo>
                    <a:pt x="148" y="174"/>
                    <a:pt x="130" y="246"/>
                    <a:pt x="106" y="316"/>
                  </a:cubicBezTo>
                  <a:cubicBezTo>
                    <a:pt x="95" y="348"/>
                    <a:pt x="88" y="367"/>
                    <a:pt x="71" y="367"/>
                  </a:cubicBezTo>
                  <a:cubicBezTo>
                    <a:pt x="65" y="367"/>
                    <a:pt x="45" y="363"/>
                    <a:pt x="34" y="353"/>
                  </a:cubicBezTo>
                  <a:cubicBezTo>
                    <a:pt x="31" y="350"/>
                    <a:pt x="30" y="350"/>
                    <a:pt x="28" y="350"/>
                  </a:cubicBezTo>
                  <a:cubicBezTo>
                    <a:pt x="17" y="350"/>
                    <a:pt x="0" y="383"/>
                    <a:pt x="0" y="405"/>
                  </a:cubicBezTo>
                  <a:cubicBezTo>
                    <a:pt x="0" y="414"/>
                    <a:pt x="1" y="419"/>
                    <a:pt x="16" y="428"/>
                  </a:cubicBezTo>
                  <a:cubicBezTo>
                    <a:pt x="26" y="433"/>
                    <a:pt x="40" y="436"/>
                    <a:pt x="49" y="436"/>
                  </a:cubicBezTo>
                  <a:cubicBezTo>
                    <a:pt x="82" y="436"/>
                    <a:pt x="105" y="390"/>
                    <a:pt x="120" y="355"/>
                  </a:cubicBezTo>
                  <a:cubicBezTo>
                    <a:pt x="146" y="291"/>
                    <a:pt x="163" y="225"/>
                    <a:pt x="177" y="158"/>
                  </a:cubicBezTo>
                  <a:cubicBezTo>
                    <a:pt x="188" y="188"/>
                    <a:pt x="241" y="325"/>
                    <a:pt x="280" y="385"/>
                  </a:cubicBezTo>
                  <a:cubicBezTo>
                    <a:pt x="287" y="395"/>
                    <a:pt x="296" y="408"/>
                    <a:pt x="311" y="427"/>
                  </a:cubicBezTo>
                  <a:cubicBezTo>
                    <a:pt x="315" y="432"/>
                    <a:pt x="316" y="432"/>
                    <a:pt x="322" y="4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8">
              <a:extLst>
                <a:ext uri="{FF2B5EF4-FFF2-40B4-BE49-F238E27FC236}">
                  <a16:creationId xmlns:a16="http://schemas.microsoft.com/office/drawing/2014/main" id="{69D39D01-4BCD-49E3-A8FB-E1B9999E2410}"/>
                </a:ext>
              </a:extLst>
            </p:cNvPr>
            <p:cNvSpPr>
              <a:spLocks/>
            </p:cNvSpPr>
            <p:nvPr>
              <p:custDataLst>
                <p:tags r:id="rId37"/>
              </p:custDataLst>
            </p:nvPr>
          </p:nvSpPr>
          <p:spPr bwMode="auto">
            <a:xfrm>
              <a:off x="26852563" y="31661100"/>
              <a:ext cx="96838" cy="30163"/>
            </a:xfrm>
            <a:custGeom>
              <a:avLst/>
              <a:gdLst>
                <a:gd name="T0" fmla="*/ 190 w 190"/>
                <a:gd name="T1" fmla="*/ 13 h 54"/>
                <a:gd name="T2" fmla="*/ 177 w 190"/>
                <a:gd name="T3" fmla="*/ 0 h 54"/>
                <a:gd name="T4" fmla="*/ 139 w 190"/>
                <a:gd name="T5" fmla="*/ 17 h 54"/>
                <a:gd name="T6" fmla="*/ 99 w 190"/>
                <a:gd name="T7" fmla="*/ 9 h 54"/>
                <a:gd name="T8" fmla="*/ 60 w 190"/>
                <a:gd name="T9" fmla="*/ 0 h 54"/>
                <a:gd name="T10" fmla="*/ 24 w 190"/>
                <a:gd name="T11" fmla="*/ 16 h 54"/>
                <a:gd name="T12" fmla="*/ 0 w 190"/>
                <a:gd name="T13" fmla="*/ 42 h 54"/>
                <a:gd name="T14" fmla="*/ 13 w 190"/>
                <a:gd name="T15" fmla="*/ 54 h 54"/>
                <a:gd name="T16" fmla="*/ 51 w 190"/>
                <a:gd name="T17" fmla="*/ 37 h 54"/>
                <a:gd name="T18" fmla="*/ 90 w 190"/>
                <a:gd name="T19" fmla="*/ 46 h 54"/>
                <a:gd name="T20" fmla="*/ 130 w 190"/>
                <a:gd name="T21" fmla="*/ 54 h 54"/>
                <a:gd name="T22" fmla="*/ 166 w 190"/>
                <a:gd name="T23" fmla="*/ 39 h 54"/>
                <a:gd name="T24" fmla="*/ 190 w 190"/>
                <a:gd name="T2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54">
                  <a:moveTo>
                    <a:pt x="190" y="13"/>
                  </a:moveTo>
                  <a:lnTo>
                    <a:pt x="177" y="0"/>
                  </a:lnTo>
                  <a:cubicBezTo>
                    <a:pt x="162" y="17"/>
                    <a:pt x="145" y="17"/>
                    <a:pt x="139" y="17"/>
                  </a:cubicBezTo>
                  <a:cubicBezTo>
                    <a:pt x="129" y="17"/>
                    <a:pt x="121" y="16"/>
                    <a:pt x="99" y="9"/>
                  </a:cubicBezTo>
                  <a:cubicBezTo>
                    <a:pt x="77" y="1"/>
                    <a:pt x="67" y="0"/>
                    <a:pt x="60" y="0"/>
                  </a:cubicBezTo>
                  <a:cubicBezTo>
                    <a:pt x="51" y="0"/>
                    <a:pt x="38" y="2"/>
                    <a:pt x="24" y="16"/>
                  </a:cubicBezTo>
                  <a:cubicBezTo>
                    <a:pt x="19" y="21"/>
                    <a:pt x="5" y="36"/>
                    <a:pt x="0" y="42"/>
                  </a:cubicBezTo>
                  <a:lnTo>
                    <a:pt x="13" y="54"/>
                  </a:lnTo>
                  <a:cubicBezTo>
                    <a:pt x="28" y="37"/>
                    <a:pt x="45" y="37"/>
                    <a:pt x="51" y="37"/>
                  </a:cubicBezTo>
                  <a:cubicBezTo>
                    <a:pt x="61" y="37"/>
                    <a:pt x="69" y="39"/>
                    <a:pt x="90" y="46"/>
                  </a:cubicBezTo>
                  <a:cubicBezTo>
                    <a:pt x="113" y="53"/>
                    <a:pt x="123" y="54"/>
                    <a:pt x="130" y="54"/>
                  </a:cubicBezTo>
                  <a:cubicBezTo>
                    <a:pt x="139" y="54"/>
                    <a:pt x="152" y="52"/>
                    <a:pt x="166" y="39"/>
                  </a:cubicBezTo>
                  <a:cubicBezTo>
                    <a:pt x="171" y="33"/>
                    <a:pt x="185" y="18"/>
                    <a:pt x="190" y="13"/>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0">
              <a:extLst>
                <a:ext uri="{FF2B5EF4-FFF2-40B4-BE49-F238E27FC236}">
                  <a16:creationId xmlns:a16="http://schemas.microsoft.com/office/drawing/2014/main" id="{AE2CD284-35FB-483C-B4CF-0380A811E16E}"/>
                </a:ext>
              </a:extLst>
            </p:cNvPr>
            <p:cNvSpPr>
              <a:spLocks noEditPoints="1"/>
            </p:cNvSpPr>
            <p:nvPr>
              <p:custDataLst>
                <p:tags r:id="rId38"/>
              </p:custDataLst>
            </p:nvPr>
          </p:nvSpPr>
          <p:spPr bwMode="auto">
            <a:xfrm>
              <a:off x="27003376" y="31727775"/>
              <a:ext cx="160338" cy="247650"/>
            </a:xfrm>
            <a:custGeom>
              <a:avLst/>
              <a:gdLst>
                <a:gd name="T0" fmla="*/ 224 w 315"/>
                <a:gd name="T1" fmla="*/ 14 h 447"/>
                <a:gd name="T2" fmla="*/ 226 w 315"/>
                <a:gd name="T3" fmla="*/ 7 h 447"/>
                <a:gd name="T4" fmla="*/ 214 w 315"/>
                <a:gd name="T5" fmla="*/ 0 h 447"/>
                <a:gd name="T6" fmla="*/ 201 w 315"/>
                <a:gd name="T7" fmla="*/ 11 h 447"/>
                <a:gd name="T8" fmla="*/ 176 w 315"/>
                <a:gd name="T9" fmla="*/ 110 h 447"/>
                <a:gd name="T10" fmla="*/ 174 w 315"/>
                <a:gd name="T11" fmla="*/ 118 h 447"/>
                <a:gd name="T12" fmla="*/ 164 w 315"/>
                <a:gd name="T13" fmla="*/ 119 h 447"/>
                <a:gd name="T14" fmla="*/ 0 w 315"/>
                <a:gd name="T15" fmla="*/ 260 h 447"/>
                <a:gd name="T16" fmla="*/ 116 w 315"/>
                <a:gd name="T17" fmla="*/ 352 h 447"/>
                <a:gd name="T18" fmla="*/ 95 w 315"/>
                <a:gd name="T19" fmla="*/ 440 h 447"/>
                <a:gd name="T20" fmla="*/ 106 w 315"/>
                <a:gd name="T21" fmla="*/ 447 h 447"/>
                <a:gd name="T22" fmla="*/ 119 w 315"/>
                <a:gd name="T23" fmla="*/ 438 h 447"/>
                <a:gd name="T24" fmla="*/ 136 w 315"/>
                <a:gd name="T25" fmla="*/ 368 h 447"/>
                <a:gd name="T26" fmla="*/ 141 w 315"/>
                <a:gd name="T27" fmla="*/ 353 h 447"/>
                <a:gd name="T28" fmla="*/ 151 w 315"/>
                <a:gd name="T29" fmla="*/ 352 h 447"/>
                <a:gd name="T30" fmla="*/ 315 w 315"/>
                <a:gd name="T31" fmla="*/ 212 h 447"/>
                <a:gd name="T32" fmla="*/ 198 w 315"/>
                <a:gd name="T33" fmla="*/ 119 h 447"/>
                <a:gd name="T34" fmla="*/ 224 w 315"/>
                <a:gd name="T35" fmla="*/ 14 h 447"/>
                <a:gd name="T36" fmla="*/ 121 w 315"/>
                <a:gd name="T37" fmla="*/ 334 h 447"/>
                <a:gd name="T38" fmla="*/ 51 w 315"/>
                <a:gd name="T39" fmla="*/ 273 h 447"/>
                <a:gd name="T40" fmla="*/ 83 w 315"/>
                <a:gd name="T41" fmla="*/ 180 h 447"/>
                <a:gd name="T42" fmla="*/ 170 w 315"/>
                <a:gd name="T43" fmla="*/ 137 h 447"/>
                <a:gd name="T44" fmla="*/ 121 w 315"/>
                <a:gd name="T45" fmla="*/ 334 h 447"/>
                <a:gd name="T46" fmla="*/ 194 w 315"/>
                <a:gd name="T47" fmla="*/ 137 h 447"/>
                <a:gd name="T48" fmla="*/ 263 w 315"/>
                <a:gd name="T49" fmla="*/ 199 h 447"/>
                <a:gd name="T50" fmla="*/ 232 w 315"/>
                <a:gd name="T51" fmla="*/ 292 h 447"/>
                <a:gd name="T52" fmla="*/ 145 w 315"/>
                <a:gd name="T53" fmla="*/ 334 h 447"/>
                <a:gd name="T54" fmla="*/ 194 w 315"/>
                <a:gd name="T55" fmla="*/ 13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447">
                  <a:moveTo>
                    <a:pt x="224" y="14"/>
                  </a:moveTo>
                  <a:cubicBezTo>
                    <a:pt x="226" y="8"/>
                    <a:pt x="226" y="7"/>
                    <a:pt x="226" y="7"/>
                  </a:cubicBezTo>
                  <a:cubicBezTo>
                    <a:pt x="226" y="0"/>
                    <a:pt x="219" y="0"/>
                    <a:pt x="214" y="0"/>
                  </a:cubicBezTo>
                  <a:cubicBezTo>
                    <a:pt x="204" y="0"/>
                    <a:pt x="204" y="1"/>
                    <a:pt x="201" y="11"/>
                  </a:cubicBezTo>
                  <a:lnTo>
                    <a:pt x="176" y="110"/>
                  </a:lnTo>
                  <a:cubicBezTo>
                    <a:pt x="174" y="117"/>
                    <a:pt x="174" y="117"/>
                    <a:pt x="174" y="118"/>
                  </a:cubicBezTo>
                  <a:cubicBezTo>
                    <a:pt x="173" y="118"/>
                    <a:pt x="172" y="119"/>
                    <a:pt x="164" y="119"/>
                  </a:cubicBezTo>
                  <a:cubicBezTo>
                    <a:pt x="61" y="125"/>
                    <a:pt x="0" y="196"/>
                    <a:pt x="0" y="260"/>
                  </a:cubicBezTo>
                  <a:cubicBezTo>
                    <a:pt x="0" y="313"/>
                    <a:pt x="43" y="350"/>
                    <a:pt x="116" y="352"/>
                  </a:cubicBezTo>
                  <a:lnTo>
                    <a:pt x="95" y="440"/>
                  </a:lnTo>
                  <a:cubicBezTo>
                    <a:pt x="95" y="447"/>
                    <a:pt x="102" y="447"/>
                    <a:pt x="106" y="447"/>
                  </a:cubicBezTo>
                  <a:cubicBezTo>
                    <a:pt x="114" y="447"/>
                    <a:pt x="117" y="447"/>
                    <a:pt x="119" y="438"/>
                  </a:cubicBezTo>
                  <a:lnTo>
                    <a:pt x="136" y="368"/>
                  </a:lnTo>
                  <a:cubicBezTo>
                    <a:pt x="140" y="354"/>
                    <a:pt x="140" y="354"/>
                    <a:pt x="141" y="353"/>
                  </a:cubicBezTo>
                  <a:cubicBezTo>
                    <a:pt x="142" y="353"/>
                    <a:pt x="143" y="353"/>
                    <a:pt x="151" y="352"/>
                  </a:cubicBezTo>
                  <a:cubicBezTo>
                    <a:pt x="252" y="346"/>
                    <a:pt x="315" y="276"/>
                    <a:pt x="315" y="212"/>
                  </a:cubicBezTo>
                  <a:cubicBezTo>
                    <a:pt x="315" y="158"/>
                    <a:pt x="272" y="122"/>
                    <a:pt x="198" y="119"/>
                  </a:cubicBezTo>
                  <a:lnTo>
                    <a:pt x="224" y="14"/>
                  </a:lnTo>
                  <a:close/>
                  <a:moveTo>
                    <a:pt x="121" y="334"/>
                  </a:moveTo>
                  <a:cubicBezTo>
                    <a:pt x="78" y="332"/>
                    <a:pt x="51" y="313"/>
                    <a:pt x="51" y="273"/>
                  </a:cubicBezTo>
                  <a:cubicBezTo>
                    <a:pt x="51" y="259"/>
                    <a:pt x="57" y="213"/>
                    <a:pt x="83" y="180"/>
                  </a:cubicBezTo>
                  <a:cubicBezTo>
                    <a:pt x="100" y="158"/>
                    <a:pt x="129" y="141"/>
                    <a:pt x="170" y="137"/>
                  </a:cubicBezTo>
                  <a:lnTo>
                    <a:pt x="121" y="334"/>
                  </a:lnTo>
                  <a:close/>
                  <a:moveTo>
                    <a:pt x="194" y="137"/>
                  </a:moveTo>
                  <a:cubicBezTo>
                    <a:pt x="237" y="140"/>
                    <a:pt x="263" y="158"/>
                    <a:pt x="263" y="199"/>
                  </a:cubicBezTo>
                  <a:cubicBezTo>
                    <a:pt x="263" y="213"/>
                    <a:pt x="258" y="259"/>
                    <a:pt x="232" y="292"/>
                  </a:cubicBezTo>
                  <a:cubicBezTo>
                    <a:pt x="214" y="314"/>
                    <a:pt x="185" y="331"/>
                    <a:pt x="145" y="334"/>
                  </a:cubicBezTo>
                  <a:lnTo>
                    <a:pt x="194" y="13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2">
              <a:extLst>
                <a:ext uri="{FF2B5EF4-FFF2-40B4-BE49-F238E27FC236}">
                  <a16:creationId xmlns:a16="http://schemas.microsoft.com/office/drawing/2014/main" id="{5177930B-968B-4363-B0CF-6BC216063C10}"/>
                </a:ext>
              </a:extLst>
            </p:cNvPr>
            <p:cNvSpPr>
              <a:spLocks/>
            </p:cNvSpPr>
            <p:nvPr>
              <p:custDataLst>
                <p:tags r:id="rId39"/>
              </p:custDataLst>
            </p:nvPr>
          </p:nvSpPr>
          <p:spPr bwMode="auto">
            <a:xfrm>
              <a:off x="27165301" y="31643638"/>
              <a:ext cx="220663" cy="173038"/>
            </a:xfrm>
            <a:custGeom>
              <a:avLst/>
              <a:gdLst>
                <a:gd name="T0" fmla="*/ 249 w 432"/>
                <a:gd name="T1" fmla="*/ 308 h 311"/>
                <a:gd name="T2" fmla="*/ 255 w 432"/>
                <a:gd name="T3" fmla="*/ 309 h 311"/>
                <a:gd name="T4" fmla="*/ 291 w 432"/>
                <a:gd name="T5" fmla="*/ 285 h 311"/>
                <a:gd name="T6" fmla="*/ 292 w 432"/>
                <a:gd name="T7" fmla="*/ 285 h 311"/>
                <a:gd name="T8" fmla="*/ 293 w 432"/>
                <a:gd name="T9" fmla="*/ 281 h 311"/>
                <a:gd name="T10" fmla="*/ 352 w 432"/>
                <a:gd name="T11" fmla="*/ 77 h 311"/>
                <a:gd name="T12" fmla="*/ 406 w 432"/>
                <a:gd name="T13" fmla="*/ 53 h 311"/>
                <a:gd name="T14" fmla="*/ 422 w 432"/>
                <a:gd name="T15" fmla="*/ 42 h 311"/>
                <a:gd name="T16" fmla="*/ 432 w 432"/>
                <a:gd name="T17" fmla="*/ 14 h 311"/>
                <a:gd name="T18" fmla="*/ 421 w 432"/>
                <a:gd name="T19" fmla="*/ 0 h 311"/>
                <a:gd name="T20" fmla="*/ 337 w 432"/>
                <a:gd name="T21" fmla="*/ 49 h 311"/>
                <a:gd name="T22" fmla="*/ 272 w 432"/>
                <a:gd name="T23" fmla="*/ 259 h 311"/>
                <a:gd name="T24" fmla="*/ 205 w 432"/>
                <a:gd name="T25" fmla="*/ 152 h 311"/>
                <a:gd name="T26" fmla="*/ 161 w 432"/>
                <a:gd name="T27" fmla="*/ 62 h 311"/>
                <a:gd name="T28" fmla="*/ 155 w 432"/>
                <a:gd name="T29" fmla="*/ 49 h 311"/>
                <a:gd name="T30" fmla="*/ 147 w 432"/>
                <a:gd name="T31" fmla="*/ 47 h 311"/>
                <a:gd name="T32" fmla="*/ 123 w 432"/>
                <a:gd name="T33" fmla="*/ 57 h 311"/>
                <a:gd name="T34" fmla="*/ 111 w 432"/>
                <a:gd name="T35" fmla="*/ 77 h 311"/>
                <a:gd name="T36" fmla="*/ 72 w 432"/>
                <a:gd name="T37" fmla="*/ 242 h 311"/>
                <a:gd name="T38" fmla="*/ 55 w 432"/>
                <a:gd name="T39" fmla="*/ 258 h 311"/>
                <a:gd name="T40" fmla="*/ 27 w 432"/>
                <a:gd name="T41" fmla="*/ 248 h 311"/>
                <a:gd name="T42" fmla="*/ 22 w 432"/>
                <a:gd name="T43" fmla="*/ 246 h 311"/>
                <a:gd name="T44" fmla="*/ 0 w 432"/>
                <a:gd name="T45" fmla="*/ 285 h 311"/>
                <a:gd name="T46" fmla="*/ 13 w 432"/>
                <a:gd name="T47" fmla="*/ 304 h 311"/>
                <a:gd name="T48" fmla="*/ 40 w 432"/>
                <a:gd name="T49" fmla="*/ 311 h 311"/>
                <a:gd name="T50" fmla="*/ 116 w 432"/>
                <a:gd name="T51" fmla="*/ 192 h 311"/>
                <a:gd name="T52" fmla="*/ 133 w 432"/>
                <a:gd name="T53" fmla="*/ 122 h 311"/>
                <a:gd name="T54" fmla="*/ 193 w 432"/>
                <a:gd name="T55" fmla="*/ 237 h 311"/>
                <a:gd name="T56" fmla="*/ 249 w 432"/>
                <a:gd name="T57" fmla="*/ 30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 h="311">
                  <a:moveTo>
                    <a:pt x="249" y="308"/>
                  </a:moveTo>
                  <a:cubicBezTo>
                    <a:pt x="251" y="309"/>
                    <a:pt x="252" y="309"/>
                    <a:pt x="255" y="309"/>
                  </a:cubicBezTo>
                  <a:cubicBezTo>
                    <a:pt x="268" y="309"/>
                    <a:pt x="286" y="298"/>
                    <a:pt x="291" y="285"/>
                  </a:cubicBezTo>
                  <a:lnTo>
                    <a:pt x="292" y="285"/>
                  </a:lnTo>
                  <a:cubicBezTo>
                    <a:pt x="292" y="284"/>
                    <a:pt x="292" y="284"/>
                    <a:pt x="293" y="281"/>
                  </a:cubicBezTo>
                  <a:cubicBezTo>
                    <a:pt x="321" y="167"/>
                    <a:pt x="345" y="93"/>
                    <a:pt x="352" y="77"/>
                  </a:cubicBezTo>
                  <a:cubicBezTo>
                    <a:pt x="357" y="65"/>
                    <a:pt x="380" y="54"/>
                    <a:pt x="406" y="53"/>
                  </a:cubicBezTo>
                  <a:cubicBezTo>
                    <a:pt x="412" y="53"/>
                    <a:pt x="416" y="53"/>
                    <a:pt x="422" y="42"/>
                  </a:cubicBezTo>
                  <a:cubicBezTo>
                    <a:pt x="430" y="31"/>
                    <a:pt x="432" y="19"/>
                    <a:pt x="432" y="14"/>
                  </a:cubicBezTo>
                  <a:cubicBezTo>
                    <a:pt x="432" y="0"/>
                    <a:pt x="425" y="0"/>
                    <a:pt x="421" y="0"/>
                  </a:cubicBezTo>
                  <a:cubicBezTo>
                    <a:pt x="393" y="0"/>
                    <a:pt x="354" y="15"/>
                    <a:pt x="337" y="49"/>
                  </a:cubicBezTo>
                  <a:cubicBezTo>
                    <a:pt x="311" y="101"/>
                    <a:pt x="272" y="259"/>
                    <a:pt x="272" y="259"/>
                  </a:cubicBezTo>
                  <a:cubicBezTo>
                    <a:pt x="254" y="238"/>
                    <a:pt x="238" y="215"/>
                    <a:pt x="205" y="152"/>
                  </a:cubicBezTo>
                  <a:cubicBezTo>
                    <a:pt x="202" y="147"/>
                    <a:pt x="182" y="108"/>
                    <a:pt x="161" y="62"/>
                  </a:cubicBezTo>
                  <a:cubicBezTo>
                    <a:pt x="159" y="57"/>
                    <a:pt x="156" y="50"/>
                    <a:pt x="155" y="49"/>
                  </a:cubicBezTo>
                  <a:cubicBezTo>
                    <a:pt x="152" y="47"/>
                    <a:pt x="150" y="47"/>
                    <a:pt x="147" y="47"/>
                  </a:cubicBezTo>
                  <a:cubicBezTo>
                    <a:pt x="141" y="47"/>
                    <a:pt x="133" y="49"/>
                    <a:pt x="123" y="57"/>
                  </a:cubicBezTo>
                  <a:cubicBezTo>
                    <a:pt x="112" y="65"/>
                    <a:pt x="111" y="72"/>
                    <a:pt x="111" y="77"/>
                  </a:cubicBezTo>
                  <a:cubicBezTo>
                    <a:pt x="106" y="165"/>
                    <a:pt x="73" y="240"/>
                    <a:pt x="72" y="242"/>
                  </a:cubicBezTo>
                  <a:cubicBezTo>
                    <a:pt x="69" y="250"/>
                    <a:pt x="65" y="258"/>
                    <a:pt x="55" y="258"/>
                  </a:cubicBezTo>
                  <a:cubicBezTo>
                    <a:pt x="51" y="258"/>
                    <a:pt x="36" y="255"/>
                    <a:pt x="27" y="248"/>
                  </a:cubicBezTo>
                  <a:cubicBezTo>
                    <a:pt x="24" y="246"/>
                    <a:pt x="24" y="246"/>
                    <a:pt x="22" y="246"/>
                  </a:cubicBezTo>
                  <a:cubicBezTo>
                    <a:pt x="12" y="246"/>
                    <a:pt x="0" y="268"/>
                    <a:pt x="0" y="285"/>
                  </a:cubicBezTo>
                  <a:cubicBezTo>
                    <a:pt x="0" y="293"/>
                    <a:pt x="1" y="298"/>
                    <a:pt x="13" y="304"/>
                  </a:cubicBezTo>
                  <a:cubicBezTo>
                    <a:pt x="16" y="306"/>
                    <a:pt x="26" y="311"/>
                    <a:pt x="40" y="311"/>
                  </a:cubicBezTo>
                  <a:cubicBezTo>
                    <a:pt x="70" y="311"/>
                    <a:pt x="93" y="272"/>
                    <a:pt x="116" y="192"/>
                  </a:cubicBezTo>
                  <a:cubicBezTo>
                    <a:pt x="126" y="158"/>
                    <a:pt x="131" y="134"/>
                    <a:pt x="133" y="122"/>
                  </a:cubicBezTo>
                  <a:cubicBezTo>
                    <a:pt x="146" y="149"/>
                    <a:pt x="166" y="190"/>
                    <a:pt x="193" y="237"/>
                  </a:cubicBezTo>
                  <a:cubicBezTo>
                    <a:pt x="220" y="281"/>
                    <a:pt x="247" y="307"/>
                    <a:pt x="249" y="308"/>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15">
              <a:extLst>
                <a:ext uri="{FF2B5EF4-FFF2-40B4-BE49-F238E27FC236}">
                  <a16:creationId xmlns:a16="http://schemas.microsoft.com/office/drawing/2014/main" id="{D3FF88CE-8BB6-4176-84B5-8C48E39ACC12}"/>
                </a:ext>
              </a:extLst>
            </p:cNvPr>
            <p:cNvSpPr>
              <a:spLocks/>
            </p:cNvSpPr>
            <p:nvPr>
              <p:custDataLst>
                <p:tags r:id="rId40"/>
              </p:custDataLst>
            </p:nvPr>
          </p:nvSpPr>
          <p:spPr bwMode="auto">
            <a:xfrm>
              <a:off x="28827413" y="31759525"/>
              <a:ext cx="168275" cy="184150"/>
            </a:xfrm>
            <a:custGeom>
              <a:avLst/>
              <a:gdLst>
                <a:gd name="T0" fmla="*/ 176 w 331"/>
                <a:gd name="T1" fmla="*/ 177 h 333"/>
                <a:gd name="T2" fmla="*/ 315 w 331"/>
                <a:gd name="T3" fmla="*/ 177 h 333"/>
                <a:gd name="T4" fmla="*/ 331 w 331"/>
                <a:gd name="T5" fmla="*/ 167 h 333"/>
                <a:gd name="T6" fmla="*/ 315 w 331"/>
                <a:gd name="T7" fmla="*/ 157 h 333"/>
                <a:gd name="T8" fmla="*/ 176 w 331"/>
                <a:gd name="T9" fmla="*/ 157 h 333"/>
                <a:gd name="T10" fmla="*/ 176 w 331"/>
                <a:gd name="T11" fmla="*/ 17 h 333"/>
                <a:gd name="T12" fmla="*/ 166 w 331"/>
                <a:gd name="T13" fmla="*/ 0 h 333"/>
                <a:gd name="T14" fmla="*/ 156 w 331"/>
                <a:gd name="T15" fmla="*/ 17 h 333"/>
                <a:gd name="T16" fmla="*/ 156 w 331"/>
                <a:gd name="T17" fmla="*/ 157 h 333"/>
                <a:gd name="T18" fmla="*/ 16 w 331"/>
                <a:gd name="T19" fmla="*/ 157 h 333"/>
                <a:gd name="T20" fmla="*/ 0 w 331"/>
                <a:gd name="T21" fmla="*/ 167 h 333"/>
                <a:gd name="T22" fmla="*/ 16 w 331"/>
                <a:gd name="T23" fmla="*/ 177 h 333"/>
                <a:gd name="T24" fmla="*/ 156 w 331"/>
                <a:gd name="T25" fmla="*/ 177 h 333"/>
                <a:gd name="T26" fmla="*/ 156 w 331"/>
                <a:gd name="T27" fmla="*/ 316 h 333"/>
                <a:gd name="T28" fmla="*/ 166 w 331"/>
                <a:gd name="T29" fmla="*/ 333 h 333"/>
                <a:gd name="T30" fmla="*/ 176 w 331"/>
                <a:gd name="T31" fmla="*/ 316 h 333"/>
                <a:gd name="T32" fmla="*/ 176 w 331"/>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3">
                  <a:moveTo>
                    <a:pt x="176" y="177"/>
                  </a:moveTo>
                  <a:lnTo>
                    <a:pt x="315" y="177"/>
                  </a:lnTo>
                  <a:cubicBezTo>
                    <a:pt x="322" y="177"/>
                    <a:pt x="331" y="177"/>
                    <a:pt x="331" y="167"/>
                  </a:cubicBezTo>
                  <a:cubicBezTo>
                    <a:pt x="331" y="157"/>
                    <a:pt x="322" y="157"/>
                    <a:pt x="315" y="157"/>
                  </a:cubicBezTo>
                  <a:lnTo>
                    <a:pt x="176" y="157"/>
                  </a:lnTo>
                  <a:lnTo>
                    <a:pt x="176" y="17"/>
                  </a:lnTo>
                  <a:cubicBezTo>
                    <a:pt x="176" y="10"/>
                    <a:pt x="176" y="0"/>
                    <a:pt x="166" y="0"/>
                  </a:cubicBezTo>
                  <a:cubicBezTo>
                    <a:pt x="156" y="0"/>
                    <a:pt x="156" y="10"/>
                    <a:pt x="156" y="17"/>
                  </a:cubicBezTo>
                  <a:lnTo>
                    <a:pt x="156" y="157"/>
                  </a:lnTo>
                  <a:lnTo>
                    <a:pt x="16" y="157"/>
                  </a:lnTo>
                  <a:cubicBezTo>
                    <a:pt x="9" y="157"/>
                    <a:pt x="0" y="157"/>
                    <a:pt x="0" y="167"/>
                  </a:cubicBezTo>
                  <a:cubicBezTo>
                    <a:pt x="0" y="177"/>
                    <a:pt x="9" y="177"/>
                    <a:pt x="16" y="177"/>
                  </a:cubicBezTo>
                  <a:lnTo>
                    <a:pt x="156" y="177"/>
                  </a:lnTo>
                  <a:lnTo>
                    <a:pt x="156" y="316"/>
                  </a:lnTo>
                  <a:cubicBezTo>
                    <a:pt x="156" y="323"/>
                    <a:pt x="156" y="333"/>
                    <a:pt x="166" y="333"/>
                  </a:cubicBezTo>
                  <a:cubicBezTo>
                    <a:pt x="176" y="333"/>
                    <a:pt x="176" y="323"/>
                    <a:pt x="176" y="316"/>
                  </a:cubicBezTo>
                  <a:lnTo>
                    <a:pt x="176" y="17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16">
              <a:extLst>
                <a:ext uri="{FF2B5EF4-FFF2-40B4-BE49-F238E27FC236}">
                  <a16:creationId xmlns:a16="http://schemas.microsoft.com/office/drawing/2014/main" id="{7AED5B83-0487-4FBD-B469-82824C64EA61}"/>
                </a:ext>
              </a:extLst>
            </p:cNvPr>
            <p:cNvSpPr>
              <a:spLocks/>
            </p:cNvSpPr>
            <p:nvPr>
              <p:custDataLst>
                <p:tags r:id="rId41"/>
              </p:custDataLst>
            </p:nvPr>
          </p:nvSpPr>
          <p:spPr bwMode="auto">
            <a:xfrm>
              <a:off x="29130626" y="31665863"/>
              <a:ext cx="84138" cy="25400"/>
            </a:xfrm>
            <a:custGeom>
              <a:avLst/>
              <a:gdLst>
                <a:gd name="T0" fmla="*/ 166 w 166"/>
                <a:gd name="T1" fmla="*/ 7 h 46"/>
                <a:gd name="T2" fmla="*/ 158 w 166"/>
                <a:gd name="T3" fmla="*/ 0 h 46"/>
                <a:gd name="T4" fmla="*/ 117 w 166"/>
                <a:gd name="T5" fmla="*/ 24 h 46"/>
                <a:gd name="T6" fmla="*/ 84 w 166"/>
                <a:gd name="T7" fmla="*/ 11 h 46"/>
                <a:gd name="T8" fmla="*/ 53 w 166"/>
                <a:gd name="T9" fmla="*/ 0 h 46"/>
                <a:gd name="T10" fmla="*/ 0 w 166"/>
                <a:gd name="T11" fmla="*/ 39 h 46"/>
                <a:gd name="T12" fmla="*/ 8 w 166"/>
                <a:gd name="T13" fmla="*/ 46 h 46"/>
                <a:gd name="T14" fmla="*/ 48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3" y="0"/>
                  </a:cubicBezTo>
                  <a:cubicBezTo>
                    <a:pt x="34" y="0"/>
                    <a:pt x="25" y="11"/>
                    <a:pt x="0" y="39"/>
                  </a:cubicBezTo>
                  <a:lnTo>
                    <a:pt x="8" y="46"/>
                  </a:lnTo>
                  <a:cubicBezTo>
                    <a:pt x="8" y="46"/>
                    <a:pt x="27" y="22"/>
                    <a:pt x="48" y="22"/>
                  </a:cubicBezTo>
                  <a:cubicBezTo>
                    <a:pt x="60" y="22"/>
                    <a:pt x="72"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17">
              <a:extLst>
                <a:ext uri="{FF2B5EF4-FFF2-40B4-BE49-F238E27FC236}">
                  <a16:creationId xmlns:a16="http://schemas.microsoft.com/office/drawing/2014/main" id="{94B8A9A3-BC98-4B2B-BBF6-840D7648C53D}"/>
                </a:ext>
              </a:extLst>
            </p:cNvPr>
            <p:cNvSpPr>
              <a:spLocks/>
            </p:cNvSpPr>
            <p:nvPr>
              <p:custDataLst>
                <p:tags r:id="rId42"/>
              </p:custDataLst>
            </p:nvPr>
          </p:nvSpPr>
          <p:spPr bwMode="auto">
            <a:xfrm>
              <a:off x="29073476" y="31724600"/>
              <a:ext cx="136525" cy="201613"/>
            </a:xfrm>
            <a:custGeom>
              <a:avLst/>
              <a:gdLst>
                <a:gd name="T0" fmla="*/ 105 w 267"/>
                <a:gd name="T1" fmla="*/ 171 h 364"/>
                <a:gd name="T2" fmla="*/ 0 w 267"/>
                <a:gd name="T3" fmla="*/ 302 h 364"/>
                <a:gd name="T4" fmla="*/ 84 w 267"/>
                <a:gd name="T5" fmla="*/ 364 h 364"/>
                <a:gd name="T6" fmla="*/ 234 w 267"/>
                <a:gd name="T7" fmla="*/ 274 h 364"/>
                <a:gd name="T8" fmla="*/ 229 w 267"/>
                <a:gd name="T9" fmla="*/ 271 h 364"/>
                <a:gd name="T10" fmla="*/ 193 w 267"/>
                <a:gd name="T11" fmla="*/ 293 h 364"/>
                <a:gd name="T12" fmla="*/ 117 w 267"/>
                <a:gd name="T13" fmla="*/ 336 h 364"/>
                <a:gd name="T14" fmla="*/ 42 w 267"/>
                <a:gd name="T15" fmla="*/ 280 h 364"/>
                <a:gd name="T16" fmla="*/ 149 w 267"/>
                <a:gd name="T17" fmla="*/ 179 h 364"/>
                <a:gd name="T18" fmla="*/ 190 w 267"/>
                <a:gd name="T19" fmla="*/ 155 h 364"/>
                <a:gd name="T20" fmla="*/ 185 w 267"/>
                <a:gd name="T21" fmla="*/ 151 h 364"/>
                <a:gd name="T22" fmla="*/ 100 w 267"/>
                <a:gd name="T23" fmla="*/ 94 h 364"/>
                <a:gd name="T24" fmla="*/ 178 w 267"/>
                <a:gd name="T25" fmla="*/ 28 h 364"/>
                <a:gd name="T26" fmla="*/ 225 w 267"/>
                <a:gd name="T27" fmla="*/ 55 h 364"/>
                <a:gd name="T28" fmla="*/ 219 w 267"/>
                <a:gd name="T29" fmla="*/ 73 h 364"/>
                <a:gd name="T30" fmla="*/ 217 w 267"/>
                <a:gd name="T31" fmla="*/ 79 h 364"/>
                <a:gd name="T32" fmla="*/ 222 w 267"/>
                <a:gd name="T33" fmla="*/ 82 h 364"/>
                <a:gd name="T34" fmla="*/ 267 w 267"/>
                <a:gd name="T35" fmla="*/ 34 h 364"/>
                <a:gd name="T36" fmla="*/ 211 w 267"/>
                <a:gd name="T37" fmla="*/ 0 h 364"/>
                <a:gd name="T38" fmla="*/ 58 w 267"/>
                <a:gd name="T39" fmla="*/ 115 h 364"/>
                <a:gd name="T40" fmla="*/ 105 w 267"/>
                <a:gd name="T41" fmla="*/ 17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364">
                  <a:moveTo>
                    <a:pt x="105" y="171"/>
                  </a:moveTo>
                  <a:cubicBezTo>
                    <a:pt x="5" y="225"/>
                    <a:pt x="0" y="290"/>
                    <a:pt x="0" y="302"/>
                  </a:cubicBezTo>
                  <a:cubicBezTo>
                    <a:pt x="0" y="340"/>
                    <a:pt x="37" y="364"/>
                    <a:pt x="84" y="364"/>
                  </a:cubicBezTo>
                  <a:cubicBezTo>
                    <a:pt x="167" y="364"/>
                    <a:pt x="234" y="285"/>
                    <a:pt x="234" y="274"/>
                  </a:cubicBezTo>
                  <a:cubicBezTo>
                    <a:pt x="234" y="271"/>
                    <a:pt x="231" y="271"/>
                    <a:pt x="229" y="271"/>
                  </a:cubicBezTo>
                  <a:cubicBezTo>
                    <a:pt x="223" y="271"/>
                    <a:pt x="204" y="277"/>
                    <a:pt x="193" y="293"/>
                  </a:cubicBezTo>
                  <a:cubicBezTo>
                    <a:pt x="182" y="307"/>
                    <a:pt x="161" y="336"/>
                    <a:pt x="117" y="336"/>
                  </a:cubicBezTo>
                  <a:cubicBezTo>
                    <a:pt x="81" y="336"/>
                    <a:pt x="42" y="318"/>
                    <a:pt x="42" y="280"/>
                  </a:cubicBezTo>
                  <a:cubicBezTo>
                    <a:pt x="42" y="256"/>
                    <a:pt x="70" y="182"/>
                    <a:pt x="149" y="179"/>
                  </a:cubicBezTo>
                  <a:cubicBezTo>
                    <a:pt x="172" y="178"/>
                    <a:pt x="190" y="160"/>
                    <a:pt x="190" y="155"/>
                  </a:cubicBezTo>
                  <a:cubicBezTo>
                    <a:pt x="190" y="152"/>
                    <a:pt x="187" y="151"/>
                    <a:pt x="185" y="151"/>
                  </a:cubicBezTo>
                  <a:cubicBezTo>
                    <a:pt x="114" y="148"/>
                    <a:pt x="100" y="114"/>
                    <a:pt x="100" y="94"/>
                  </a:cubicBezTo>
                  <a:cubicBezTo>
                    <a:pt x="100" y="82"/>
                    <a:pt x="108" y="28"/>
                    <a:pt x="178" y="28"/>
                  </a:cubicBezTo>
                  <a:cubicBezTo>
                    <a:pt x="187" y="28"/>
                    <a:pt x="225" y="29"/>
                    <a:pt x="225" y="55"/>
                  </a:cubicBezTo>
                  <a:cubicBezTo>
                    <a:pt x="225" y="63"/>
                    <a:pt x="221" y="70"/>
                    <a:pt x="219" y="73"/>
                  </a:cubicBezTo>
                  <a:cubicBezTo>
                    <a:pt x="218" y="75"/>
                    <a:pt x="217" y="77"/>
                    <a:pt x="217" y="79"/>
                  </a:cubicBezTo>
                  <a:cubicBezTo>
                    <a:pt x="217" y="82"/>
                    <a:pt x="220" y="82"/>
                    <a:pt x="222" y="82"/>
                  </a:cubicBezTo>
                  <a:cubicBezTo>
                    <a:pt x="236" y="82"/>
                    <a:pt x="267" y="63"/>
                    <a:pt x="267" y="34"/>
                  </a:cubicBezTo>
                  <a:cubicBezTo>
                    <a:pt x="267" y="5"/>
                    <a:pt x="233" y="0"/>
                    <a:pt x="211" y="0"/>
                  </a:cubicBezTo>
                  <a:cubicBezTo>
                    <a:pt x="143" y="0"/>
                    <a:pt x="58" y="54"/>
                    <a:pt x="58" y="115"/>
                  </a:cubicBezTo>
                  <a:cubicBezTo>
                    <a:pt x="58" y="145"/>
                    <a:pt x="80" y="163"/>
                    <a:pt x="105"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154961FC-FF42-4C43-B09F-B7CB0CFD470E}"/>
                </a:ext>
              </a:extLst>
            </p:cNvPr>
            <p:cNvSpPr>
              <a:spLocks/>
            </p:cNvSpPr>
            <p:nvPr>
              <p:custDataLst>
                <p:tags r:id="rId43"/>
              </p:custDataLst>
            </p:nvPr>
          </p:nvSpPr>
          <p:spPr bwMode="auto">
            <a:xfrm>
              <a:off x="29303663" y="316658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40"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2" y="46"/>
                    <a:pt x="141"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9">
              <a:extLst>
                <a:ext uri="{FF2B5EF4-FFF2-40B4-BE49-F238E27FC236}">
                  <a16:creationId xmlns:a16="http://schemas.microsoft.com/office/drawing/2014/main" id="{002F87E7-09D0-484D-AA44-32F744A55FE9}"/>
                </a:ext>
              </a:extLst>
            </p:cNvPr>
            <p:cNvSpPr>
              <a:spLocks/>
            </p:cNvSpPr>
            <p:nvPr>
              <p:custDataLst>
                <p:tags r:id="rId44"/>
              </p:custDataLst>
            </p:nvPr>
          </p:nvSpPr>
          <p:spPr bwMode="auto">
            <a:xfrm>
              <a:off x="29230638" y="31724600"/>
              <a:ext cx="161925" cy="201613"/>
            </a:xfrm>
            <a:custGeom>
              <a:avLst/>
              <a:gdLst>
                <a:gd name="T0" fmla="*/ 125 w 317"/>
                <a:gd name="T1" fmla="*/ 13 h 364"/>
                <a:gd name="T2" fmla="*/ 126 w 317"/>
                <a:gd name="T3" fmla="*/ 5 h 364"/>
                <a:gd name="T4" fmla="*/ 120 w 317"/>
                <a:gd name="T5" fmla="*/ 0 h 364"/>
                <a:gd name="T6" fmla="*/ 90 w 317"/>
                <a:gd name="T7" fmla="*/ 13 h 364"/>
                <a:gd name="T8" fmla="*/ 48 w 317"/>
                <a:gd name="T9" fmla="*/ 43 h 364"/>
                <a:gd name="T10" fmla="*/ 54 w 317"/>
                <a:gd name="T11" fmla="*/ 46 h 364"/>
                <a:gd name="T12" fmla="*/ 82 w 317"/>
                <a:gd name="T13" fmla="*/ 34 h 364"/>
                <a:gd name="T14" fmla="*/ 55 w 317"/>
                <a:gd name="T15" fmla="*/ 190 h 364"/>
                <a:gd name="T16" fmla="*/ 3 w 317"/>
                <a:gd name="T17" fmla="*/ 354 h 364"/>
                <a:gd name="T18" fmla="*/ 0 w 317"/>
                <a:gd name="T19" fmla="*/ 360 h 364"/>
                <a:gd name="T20" fmla="*/ 5 w 317"/>
                <a:gd name="T21" fmla="*/ 364 h 364"/>
                <a:gd name="T22" fmla="*/ 42 w 317"/>
                <a:gd name="T23" fmla="*/ 341 h 364"/>
                <a:gd name="T24" fmla="*/ 82 w 317"/>
                <a:gd name="T25" fmla="*/ 235 h 364"/>
                <a:gd name="T26" fmla="*/ 148 w 317"/>
                <a:gd name="T27" fmla="*/ 75 h 364"/>
                <a:gd name="T28" fmla="*/ 223 w 317"/>
                <a:gd name="T29" fmla="*/ 27 h 364"/>
                <a:gd name="T30" fmla="*/ 274 w 317"/>
                <a:gd name="T31" fmla="*/ 71 h 364"/>
                <a:gd name="T32" fmla="*/ 175 w 317"/>
                <a:gd name="T33" fmla="*/ 149 h 364"/>
                <a:gd name="T34" fmla="*/ 135 w 317"/>
                <a:gd name="T35" fmla="*/ 175 h 364"/>
                <a:gd name="T36" fmla="*/ 140 w 317"/>
                <a:gd name="T37" fmla="*/ 179 h 364"/>
                <a:gd name="T38" fmla="*/ 164 w 317"/>
                <a:gd name="T39" fmla="*/ 177 h 364"/>
                <a:gd name="T40" fmla="*/ 255 w 317"/>
                <a:gd name="T41" fmla="*/ 254 h 364"/>
                <a:gd name="T42" fmla="*/ 157 w 317"/>
                <a:gd name="T43" fmla="*/ 336 h 364"/>
                <a:gd name="T44" fmla="*/ 93 w 317"/>
                <a:gd name="T45" fmla="*/ 308 h 364"/>
                <a:gd name="T46" fmla="*/ 87 w 317"/>
                <a:gd name="T47" fmla="*/ 305 h 364"/>
                <a:gd name="T48" fmla="*/ 51 w 317"/>
                <a:gd name="T49" fmla="*/ 329 h 364"/>
                <a:gd name="T50" fmla="*/ 124 w 317"/>
                <a:gd name="T51" fmla="*/ 364 h 364"/>
                <a:gd name="T52" fmla="*/ 297 w 317"/>
                <a:gd name="T53" fmla="*/ 233 h 364"/>
                <a:gd name="T54" fmla="*/ 219 w 317"/>
                <a:gd name="T55" fmla="*/ 150 h 364"/>
                <a:gd name="T56" fmla="*/ 317 w 317"/>
                <a:gd name="T57" fmla="*/ 50 h 364"/>
                <a:gd name="T58" fmla="*/ 256 w 317"/>
                <a:gd name="T59" fmla="*/ 0 h 364"/>
                <a:gd name="T60" fmla="*/ 115 w 317"/>
                <a:gd name="T61" fmla="*/ 79 h 364"/>
                <a:gd name="T62" fmla="*/ 125 w 317"/>
                <a:gd name="T63" fmla="*/ 1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2" y="46"/>
                    <a:pt x="54" y="46"/>
                  </a:cubicBezTo>
                  <a:cubicBezTo>
                    <a:pt x="60" y="46"/>
                    <a:pt x="72" y="39"/>
                    <a:pt x="82" y="34"/>
                  </a:cubicBezTo>
                  <a:cubicBezTo>
                    <a:pt x="76" y="83"/>
                    <a:pt x="64" y="147"/>
                    <a:pt x="55" y="190"/>
                  </a:cubicBezTo>
                  <a:cubicBezTo>
                    <a:pt x="37" y="275"/>
                    <a:pt x="27" y="306"/>
                    <a:pt x="3" y="354"/>
                  </a:cubicBezTo>
                  <a:cubicBezTo>
                    <a:pt x="0" y="359"/>
                    <a:pt x="0" y="360"/>
                    <a:pt x="0" y="360"/>
                  </a:cubicBezTo>
                  <a:cubicBezTo>
                    <a:pt x="0" y="364"/>
                    <a:pt x="4" y="364"/>
                    <a:pt x="5" y="364"/>
                  </a:cubicBezTo>
                  <a:cubicBezTo>
                    <a:pt x="13" y="364"/>
                    <a:pt x="34" y="355"/>
                    <a:pt x="42" y="341"/>
                  </a:cubicBezTo>
                  <a:cubicBezTo>
                    <a:pt x="49" y="329"/>
                    <a:pt x="67" y="293"/>
                    <a:pt x="82" y="235"/>
                  </a:cubicBezTo>
                  <a:cubicBezTo>
                    <a:pt x="93" y="192"/>
                    <a:pt x="112" y="126"/>
                    <a:pt x="148" y="75"/>
                  </a:cubicBezTo>
                  <a:cubicBezTo>
                    <a:pt x="171" y="42"/>
                    <a:pt x="192" y="27"/>
                    <a:pt x="223" y="27"/>
                  </a:cubicBezTo>
                  <a:cubicBezTo>
                    <a:pt x="250" y="27"/>
                    <a:pt x="274" y="45"/>
                    <a:pt x="274" y="71"/>
                  </a:cubicBezTo>
                  <a:cubicBezTo>
                    <a:pt x="274" y="115"/>
                    <a:pt x="227" y="131"/>
                    <a:pt x="175" y="149"/>
                  </a:cubicBezTo>
                  <a:cubicBezTo>
                    <a:pt x="169" y="151"/>
                    <a:pt x="135" y="163"/>
                    <a:pt x="135" y="175"/>
                  </a:cubicBezTo>
                  <a:cubicBezTo>
                    <a:pt x="135" y="178"/>
                    <a:pt x="138" y="179"/>
                    <a:pt x="140" y="179"/>
                  </a:cubicBezTo>
                  <a:cubicBezTo>
                    <a:pt x="142" y="179"/>
                    <a:pt x="153" y="177"/>
                    <a:pt x="164" y="177"/>
                  </a:cubicBezTo>
                  <a:cubicBezTo>
                    <a:pt x="214" y="177"/>
                    <a:pt x="255" y="207"/>
                    <a:pt x="255" y="254"/>
                  </a:cubicBezTo>
                  <a:cubicBezTo>
                    <a:pt x="255" y="316"/>
                    <a:pt x="202" y="336"/>
                    <a:pt x="157" y="336"/>
                  </a:cubicBezTo>
                  <a:cubicBezTo>
                    <a:pt x="118" y="336"/>
                    <a:pt x="100" y="315"/>
                    <a:pt x="93" y="308"/>
                  </a:cubicBezTo>
                  <a:cubicBezTo>
                    <a:pt x="91" y="306"/>
                    <a:pt x="91" y="305"/>
                    <a:pt x="87" y="305"/>
                  </a:cubicBezTo>
                  <a:cubicBezTo>
                    <a:pt x="76" y="305"/>
                    <a:pt x="51" y="320"/>
                    <a:pt x="51" y="329"/>
                  </a:cubicBezTo>
                  <a:cubicBezTo>
                    <a:pt x="51" y="331"/>
                    <a:pt x="70" y="364"/>
                    <a:pt x="124" y="364"/>
                  </a:cubicBezTo>
                  <a:cubicBezTo>
                    <a:pt x="194" y="364"/>
                    <a:pt x="297" y="314"/>
                    <a:pt x="297" y="233"/>
                  </a:cubicBezTo>
                  <a:cubicBezTo>
                    <a:pt x="297" y="191"/>
                    <a:pt x="269" y="160"/>
                    <a:pt x="219"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20">
              <a:extLst>
                <a:ext uri="{FF2B5EF4-FFF2-40B4-BE49-F238E27FC236}">
                  <a16:creationId xmlns:a16="http://schemas.microsoft.com/office/drawing/2014/main" id="{90E7E648-15A0-4595-A739-0031F4B7DB63}"/>
                </a:ext>
              </a:extLst>
            </p:cNvPr>
            <p:cNvSpPr>
              <a:spLocks noEditPoints="1"/>
            </p:cNvSpPr>
            <p:nvPr>
              <p:custDataLst>
                <p:tags r:id="rId45"/>
              </p:custDataLst>
            </p:nvPr>
          </p:nvSpPr>
          <p:spPr bwMode="auto">
            <a:xfrm>
              <a:off x="29410026" y="31727775"/>
              <a:ext cx="133350" cy="249238"/>
            </a:xfrm>
            <a:custGeom>
              <a:avLst/>
              <a:gdLst>
                <a:gd name="T0" fmla="*/ 193 w 261"/>
                <a:gd name="T1" fmla="*/ 12 h 449"/>
                <a:gd name="T2" fmla="*/ 195 w 261"/>
                <a:gd name="T3" fmla="*/ 5 h 449"/>
                <a:gd name="T4" fmla="*/ 189 w 261"/>
                <a:gd name="T5" fmla="*/ 0 h 449"/>
                <a:gd name="T6" fmla="*/ 181 w 261"/>
                <a:gd name="T7" fmla="*/ 10 h 449"/>
                <a:gd name="T8" fmla="*/ 152 w 261"/>
                <a:gd name="T9" fmla="*/ 125 h 449"/>
                <a:gd name="T10" fmla="*/ 0 w 261"/>
                <a:gd name="T11" fmla="*/ 262 h 449"/>
                <a:gd name="T12" fmla="*/ 96 w 261"/>
                <a:gd name="T13" fmla="*/ 353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9 w 261"/>
                <a:gd name="T25" fmla="*/ 353 h 449"/>
                <a:gd name="T26" fmla="*/ 261 w 261"/>
                <a:gd name="T27" fmla="*/ 216 h 449"/>
                <a:gd name="T28" fmla="*/ 165 w 261"/>
                <a:gd name="T29" fmla="*/ 125 h 449"/>
                <a:gd name="T30" fmla="*/ 193 w 261"/>
                <a:gd name="T31" fmla="*/ 12 h 449"/>
                <a:gd name="T32" fmla="*/ 98 w 261"/>
                <a:gd name="T33" fmla="*/ 342 h 449"/>
                <a:gd name="T34" fmla="*/ 32 w 261"/>
                <a:gd name="T35" fmla="*/ 273 h 449"/>
                <a:gd name="T36" fmla="*/ 149 w 261"/>
                <a:gd name="T37" fmla="*/ 136 h 449"/>
                <a:gd name="T38" fmla="*/ 98 w 261"/>
                <a:gd name="T39" fmla="*/ 342 h 449"/>
                <a:gd name="T40" fmla="*/ 162 w 261"/>
                <a:gd name="T41" fmla="*/ 136 h 449"/>
                <a:gd name="T42" fmla="*/ 229 w 261"/>
                <a:gd name="T43" fmla="*/ 205 h 449"/>
                <a:gd name="T44" fmla="*/ 111 w 261"/>
                <a:gd name="T45" fmla="*/ 342 h 449"/>
                <a:gd name="T46" fmla="*/ 162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5"/>
                    <a:pt x="195" y="5"/>
                  </a:cubicBezTo>
                  <a:cubicBezTo>
                    <a:pt x="195" y="4"/>
                    <a:pt x="195" y="0"/>
                    <a:pt x="189" y="0"/>
                  </a:cubicBezTo>
                  <a:cubicBezTo>
                    <a:pt x="184" y="0"/>
                    <a:pt x="183" y="1"/>
                    <a:pt x="181" y="10"/>
                  </a:cubicBezTo>
                  <a:lnTo>
                    <a:pt x="152" y="125"/>
                  </a:lnTo>
                  <a:cubicBezTo>
                    <a:pt x="73" y="128"/>
                    <a:pt x="0" y="194"/>
                    <a:pt x="0" y="262"/>
                  </a:cubicBezTo>
                  <a:cubicBezTo>
                    <a:pt x="0" y="310"/>
                    <a:pt x="35" y="349"/>
                    <a:pt x="96" y="353"/>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9" y="353"/>
                  </a:lnTo>
                  <a:cubicBezTo>
                    <a:pt x="189" y="350"/>
                    <a:pt x="261" y="283"/>
                    <a:pt x="261" y="216"/>
                  </a:cubicBezTo>
                  <a:cubicBezTo>
                    <a:pt x="261" y="176"/>
                    <a:pt x="235" y="130"/>
                    <a:pt x="165" y="125"/>
                  </a:cubicBezTo>
                  <a:lnTo>
                    <a:pt x="193" y="12"/>
                  </a:lnTo>
                  <a:close/>
                  <a:moveTo>
                    <a:pt x="98" y="342"/>
                  </a:moveTo>
                  <a:cubicBezTo>
                    <a:pt x="68" y="340"/>
                    <a:pt x="32" y="323"/>
                    <a:pt x="32" y="273"/>
                  </a:cubicBezTo>
                  <a:cubicBezTo>
                    <a:pt x="32" y="213"/>
                    <a:pt x="75" y="143"/>
                    <a:pt x="149" y="136"/>
                  </a:cubicBezTo>
                  <a:lnTo>
                    <a:pt x="98" y="342"/>
                  </a:lnTo>
                  <a:close/>
                  <a:moveTo>
                    <a:pt x="162" y="136"/>
                  </a:moveTo>
                  <a:cubicBezTo>
                    <a:pt x="200" y="138"/>
                    <a:pt x="229" y="161"/>
                    <a:pt x="229" y="205"/>
                  </a:cubicBezTo>
                  <a:cubicBezTo>
                    <a:pt x="229" y="264"/>
                    <a:pt x="186" y="336"/>
                    <a:pt x="111" y="342"/>
                  </a:cubicBezTo>
                  <a:lnTo>
                    <a:pt x="162"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21">
              <a:extLst>
                <a:ext uri="{FF2B5EF4-FFF2-40B4-BE49-F238E27FC236}">
                  <a16:creationId xmlns:a16="http://schemas.microsoft.com/office/drawing/2014/main" id="{E2C426C0-6D2D-4E40-9A51-6DB38AA7F10D}"/>
                </a:ext>
              </a:extLst>
            </p:cNvPr>
            <p:cNvSpPr>
              <a:spLocks/>
            </p:cNvSpPr>
            <p:nvPr>
              <p:custDataLst>
                <p:tags r:id="rId46"/>
              </p:custDataLst>
            </p:nvPr>
          </p:nvSpPr>
          <p:spPr bwMode="auto">
            <a:xfrm>
              <a:off x="29598938" y="31627763"/>
              <a:ext cx="65088" cy="19050"/>
            </a:xfrm>
            <a:custGeom>
              <a:avLst/>
              <a:gdLst>
                <a:gd name="T0" fmla="*/ 121 w 128"/>
                <a:gd name="T1" fmla="*/ 0 h 35"/>
                <a:gd name="T2" fmla="*/ 91 w 128"/>
                <a:gd name="T3" fmla="*/ 16 h 35"/>
                <a:gd name="T4" fmla="*/ 69 w 128"/>
                <a:gd name="T5" fmla="*/ 9 h 35"/>
                <a:gd name="T6" fmla="*/ 41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6" y="3"/>
                    <a:pt x="49" y="0"/>
                    <a:pt x="41" y="0"/>
                  </a:cubicBezTo>
                  <a:cubicBezTo>
                    <a:pt x="27" y="0"/>
                    <a:pt x="22" y="6"/>
                    <a:pt x="0" y="28"/>
                  </a:cubicBezTo>
                  <a:lnTo>
                    <a:pt x="7" y="35"/>
                  </a:lnTo>
                  <a:cubicBezTo>
                    <a:pt x="17" y="24"/>
                    <a:pt x="27" y="19"/>
                    <a:pt x="37" y="19"/>
                  </a:cubicBezTo>
                  <a:cubicBezTo>
                    <a:pt x="46" y="19"/>
                    <a:pt x="56" y="24"/>
                    <a:pt x="59" y="26"/>
                  </a:cubicBezTo>
                  <a:cubicBezTo>
                    <a:pt x="72" y="32"/>
                    <a:pt x="79" y="35"/>
                    <a:pt x="87" y="35"/>
                  </a:cubicBezTo>
                  <a:cubicBezTo>
                    <a:pt x="101" y="35"/>
                    <a:pt x="106" y="30"/>
                    <a:pt x="128" y="7"/>
                  </a:cubicBezTo>
                  <a:lnTo>
                    <a:pt x="121"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22">
              <a:extLst>
                <a:ext uri="{FF2B5EF4-FFF2-40B4-BE49-F238E27FC236}">
                  <a16:creationId xmlns:a16="http://schemas.microsoft.com/office/drawing/2014/main" id="{E9876702-E2BB-4668-AF39-6A27A18930E2}"/>
                </a:ext>
              </a:extLst>
            </p:cNvPr>
            <p:cNvSpPr>
              <a:spLocks/>
            </p:cNvSpPr>
            <p:nvPr>
              <p:custDataLst>
                <p:tags r:id="rId47"/>
              </p:custDataLst>
            </p:nvPr>
          </p:nvSpPr>
          <p:spPr bwMode="auto">
            <a:xfrm>
              <a:off x="29557663" y="31670625"/>
              <a:ext cx="101600" cy="139700"/>
            </a:xfrm>
            <a:custGeom>
              <a:avLst/>
              <a:gdLst>
                <a:gd name="T0" fmla="*/ 76 w 202"/>
                <a:gd name="T1" fmla="*/ 119 h 252"/>
                <a:gd name="T2" fmla="*/ 0 w 202"/>
                <a:gd name="T3" fmla="*/ 209 h 252"/>
                <a:gd name="T4" fmla="*/ 67 w 202"/>
                <a:gd name="T5" fmla="*/ 252 h 252"/>
                <a:gd name="T6" fmla="*/ 181 w 202"/>
                <a:gd name="T7" fmla="*/ 190 h 252"/>
                <a:gd name="T8" fmla="*/ 177 w 202"/>
                <a:gd name="T9" fmla="*/ 187 h 252"/>
                <a:gd name="T10" fmla="*/ 150 w 202"/>
                <a:gd name="T11" fmla="*/ 204 h 252"/>
                <a:gd name="T12" fmla="*/ 91 w 202"/>
                <a:gd name="T13" fmla="*/ 231 h 252"/>
                <a:gd name="T14" fmla="*/ 32 w 202"/>
                <a:gd name="T15" fmla="*/ 193 h 252"/>
                <a:gd name="T16" fmla="*/ 113 w 202"/>
                <a:gd name="T17" fmla="*/ 125 h 252"/>
                <a:gd name="T18" fmla="*/ 133 w 202"/>
                <a:gd name="T19" fmla="*/ 119 h 252"/>
                <a:gd name="T20" fmla="*/ 145 w 202"/>
                <a:gd name="T21" fmla="*/ 106 h 252"/>
                <a:gd name="T22" fmla="*/ 141 w 202"/>
                <a:gd name="T23" fmla="*/ 104 h 252"/>
                <a:gd name="T24" fmla="*/ 74 w 202"/>
                <a:gd name="T25" fmla="*/ 65 h 252"/>
                <a:gd name="T26" fmla="*/ 90 w 202"/>
                <a:gd name="T27" fmla="*/ 32 h 252"/>
                <a:gd name="T28" fmla="*/ 133 w 202"/>
                <a:gd name="T29" fmla="*/ 21 h 252"/>
                <a:gd name="T30" fmla="*/ 156 w 202"/>
                <a:gd name="T31" fmla="*/ 25 h 252"/>
                <a:gd name="T32" fmla="*/ 169 w 202"/>
                <a:gd name="T33" fmla="*/ 40 h 252"/>
                <a:gd name="T34" fmla="*/ 166 w 202"/>
                <a:gd name="T35" fmla="*/ 51 h 252"/>
                <a:gd name="T36" fmla="*/ 164 w 202"/>
                <a:gd name="T37" fmla="*/ 56 h 252"/>
                <a:gd name="T38" fmla="*/ 168 w 202"/>
                <a:gd name="T39" fmla="*/ 58 h 252"/>
                <a:gd name="T40" fmla="*/ 202 w 202"/>
                <a:gd name="T41" fmla="*/ 24 h 252"/>
                <a:gd name="T42" fmla="*/ 157 w 202"/>
                <a:gd name="T43" fmla="*/ 0 h 252"/>
                <a:gd name="T44" fmla="*/ 41 w 202"/>
                <a:gd name="T45" fmla="*/ 80 h 252"/>
                <a:gd name="T46" fmla="*/ 76 w 202"/>
                <a:gd name="T47" fmla="*/ 11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252">
                  <a:moveTo>
                    <a:pt x="76" y="119"/>
                  </a:moveTo>
                  <a:cubicBezTo>
                    <a:pt x="15" y="149"/>
                    <a:pt x="0" y="191"/>
                    <a:pt x="0" y="209"/>
                  </a:cubicBezTo>
                  <a:cubicBezTo>
                    <a:pt x="0" y="238"/>
                    <a:pt x="31" y="252"/>
                    <a:pt x="67" y="252"/>
                  </a:cubicBezTo>
                  <a:cubicBezTo>
                    <a:pt x="130" y="252"/>
                    <a:pt x="181" y="197"/>
                    <a:pt x="181" y="190"/>
                  </a:cubicBezTo>
                  <a:cubicBezTo>
                    <a:pt x="181" y="187"/>
                    <a:pt x="178" y="187"/>
                    <a:pt x="177" y="187"/>
                  </a:cubicBezTo>
                  <a:cubicBezTo>
                    <a:pt x="176" y="187"/>
                    <a:pt x="164" y="187"/>
                    <a:pt x="150" y="204"/>
                  </a:cubicBezTo>
                  <a:cubicBezTo>
                    <a:pt x="141" y="213"/>
                    <a:pt x="124" y="231"/>
                    <a:pt x="91" y="231"/>
                  </a:cubicBezTo>
                  <a:cubicBezTo>
                    <a:pt x="70" y="231"/>
                    <a:pt x="32" y="223"/>
                    <a:pt x="32" y="193"/>
                  </a:cubicBezTo>
                  <a:cubicBezTo>
                    <a:pt x="32" y="172"/>
                    <a:pt x="54" y="127"/>
                    <a:pt x="113" y="125"/>
                  </a:cubicBezTo>
                  <a:cubicBezTo>
                    <a:pt x="119" y="125"/>
                    <a:pt x="124" y="125"/>
                    <a:pt x="133" y="119"/>
                  </a:cubicBezTo>
                  <a:cubicBezTo>
                    <a:pt x="137" y="117"/>
                    <a:pt x="145" y="111"/>
                    <a:pt x="145" y="106"/>
                  </a:cubicBezTo>
                  <a:cubicBezTo>
                    <a:pt x="145" y="104"/>
                    <a:pt x="141" y="104"/>
                    <a:pt x="141" y="104"/>
                  </a:cubicBezTo>
                  <a:cubicBezTo>
                    <a:pt x="91" y="102"/>
                    <a:pt x="74" y="84"/>
                    <a:pt x="74" y="65"/>
                  </a:cubicBezTo>
                  <a:cubicBezTo>
                    <a:pt x="74" y="50"/>
                    <a:pt x="82" y="38"/>
                    <a:pt x="90" y="32"/>
                  </a:cubicBezTo>
                  <a:cubicBezTo>
                    <a:pt x="102" y="24"/>
                    <a:pt x="122" y="21"/>
                    <a:pt x="133" y="21"/>
                  </a:cubicBezTo>
                  <a:cubicBezTo>
                    <a:pt x="137" y="21"/>
                    <a:pt x="147" y="22"/>
                    <a:pt x="156" y="25"/>
                  </a:cubicBezTo>
                  <a:cubicBezTo>
                    <a:pt x="160" y="26"/>
                    <a:pt x="169" y="29"/>
                    <a:pt x="169" y="40"/>
                  </a:cubicBezTo>
                  <a:cubicBezTo>
                    <a:pt x="169" y="44"/>
                    <a:pt x="168" y="48"/>
                    <a:pt x="166" y="51"/>
                  </a:cubicBezTo>
                  <a:cubicBezTo>
                    <a:pt x="165" y="52"/>
                    <a:pt x="164" y="54"/>
                    <a:pt x="164" y="56"/>
                  </a:cubicBezTo>
                  <a:cubicBezTo>
                    <a:pt x="164" y="58"/>
                    <a:pt x="167" y="58"/>
                    <a:pt x="168" y="58"/>
                  </a:cubicBezTo>
                  <a:cubicBezTo>
                    <a:pt x="178" y="58"/>
                    <a:pt x="202" y="45"/>
                    <a:pt x="202" y="24"/>
                  </a:cubicBezTo>
                  <a:cubicBezTo>
                    <a:pt x="202" y="5"/>
                    <a:pt x="180" y="0"/>
                    <a:pt x="157" y="0"/>
                  </a:cubicBezTo>
                  <a:cubicBezTo>
                    <a:pt x="100" y="0"/>
                    <a:pt x="41" y="39"/>
                    <a:pt x="41" y="80"/>
                  </a:cubicBezTo>
                  <a:cubicBezTo>
                    <a:pt x="41" y="102"/>
                    <a:pt x="59" y="114"/>
                    <a:pt x="76" y="11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3">
              <a:extLst>
                <a:ext uri="{FF2B5EF4-FFF2-40B4-BE49-F238E27FC236}">
                  <a16:creationId xmlns:a16="http://schemas.microsoft.com/office/drawing/2014/main" id="{46344BCE-B89D-4254-9E9B-5B92AA58895F}"/>
                </a:ext>
              </a:extLst>
            </p:cNvPr>
            <p:cNvSpPr>
              <a:spLocks/>
            </p:cNvSpPr>
            <p:nvPr>
              <p:custDataLst>
                <p:tags r:id="rId48"/>
              </p:custDataLst>
            </p:nvPr>
          </p:nvSpPr>
          <p:spPr bwMode="auto">
            <a:xfrm>
              <a:off x="29735463" y="31627763"/>
              <a:ext cx="66675" cy="19050"/>
            </a:xfrm>
            <a:custGeom>
              <a:avLst/>
              <a:gdLst>
                <a:gd name="T0" fmla="*/ 122 w 129"/>
                <a:gd name="T1" fmla="*/ 0 h 35"/>
                <a:gd name="T2" fmla="*/ 92 w 129"/>
                <a:gd name="T3" fmla="*/ 16 h 35"/>
                <a:gd name="T4" fmla="*/ 70 w 129"/>
                <a:gd name="T5" fmla="*/ 9 h 35"/>
                <a:gd name="T6" fmla="*/ 42 w 129"/>
                <a:gd name="T7" fmla="*/ 0 h 35"/>
                <a:gd name="T8" fmla="*/ 0 w 129"/>
                <a:gd name="T9" fmla="*/ 28 h 35"/>
                <a:gd name="T10" fmla="*/ 7 w 129"/>
                <a:gd name="T11" fmla="*/ 35 h 35"/>
                <a:gd name="T12" fmla="*/ 37 w 129"/>
                <a:gd name="T13" fmla="*/ 19 h 35"/>
                <a:gd name="T14" fmla="*/ 60 w 129"/>
                <a:gd name="T15" fmla="*/ 26 h 35"/>
                <a:gd name="T16" fmla="*/ 87 w 129"/>
                <a:gd name="T17" fmla="*/ 35 h 35"/>
                <a:gd name="T18" fmla="*/ 129 w 129"/>
                <a:gd name="T19" fmla="*/ 7 h 35"/>
                <a:gd name="T20" fmla="*/ 122 w 1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5">
                  <a:moveTo>
                    <a:pt x="122" y="0"/>
                  </a:moveTo>
                  <a:cubicBezTo>
                    <a:pt x="112" y="11"/>
                    <a:pt x="102" y="16"/>
                    <a:pt x="92" y="16"/>
                  </a:cubicBezTo>
                  <a:cubicBezTo>
                    <a:pt x="83" y="16"/>
                    <a:pt x="72" y="11"/>
                    <a:pt x="70" y="9"/>
                  </a:cubicBezTo>
                  <a:cubicBezTo>
                    <a:pt x="57" y="3"/>
                    <a:pt x="50" y="0"/>
                    <a:pt x="42" y="0"/>
                  </a:cubicBezTo>
                  <a:cubicBezTo>
                    <a:pt x="28" y="0"/>
                    <a:pt x="22" y="6"/>
                    <a:pt x="0" y="28"/>
                  </a:cubicBezTo>
                  <a:lnTo>
                    <a:pt x="7" y="35"/>
                  </a:lnTo>
                  <a:cubicBezTo>
                    <a:pt x="18" y="24"/>
                    <a:pt x="28" y="19"/>
                    <a:pt x="37" y="19"/>
                  </a:cubicBezTo>
                  <a:cubicBezTo>
                    <a:pt x="47" y="19"/>
                    <a:pt x="57" y="24"/>
                    <a:pt x="60" y="26"/>
                  </a:cubicBezTo>
                  <a:cubicBezTo>
                    <a:pt x="72" y="32"/>
                    <a:pt x="80" y="35"/>
                    <a:pt x="87" y="35"/>
                  </a:cubicBezTo>
                  <a:cubicBezTo>
                    <a:pt x="102" y="35"/>
                    <a:pt x="107" y="30"/>
                    <a:pt x="129" y="7"/>
                  </a:cubicBezTo>
                  <a:lnTo>
                    <a:pt x="122"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4">
              <a:extLst>
                <a:ext uri="{FF2B5EF4-FFF2-40B4-BE49-F238E27FC236}">
                  <a16:creationId xmlns:a16="http://schemas.microsoft.com/office/drawing/2014/main" id="{BE271639-8F4B-4977-9635-877353A130AB}"/>
                </a:ext>
              </a:extLst>
            </p:cNvPr>
            <p:cNvSpPr>
              <a:spLocks/>
            </p:cNvSpPr>
            <p:nvPr>
              <p:custDataLst>
                <p:tags r:id="rId49"/>
              </p:custDataLst>
            </p:nvPr>
          </p:nvSpPr>
          <p:spPr bwMode="auto">
            <a:xfrm>
              <a:off x="29681488" y="31670625"/>
              <a:ext cx="122238" cy="139700"/>
            </a:xfrm>
            <a:custGeom>
              <a:avLst/>
              <a:gdLst>
                <a:gd name="T0" fmla="*/ 89 w 239"/>
                <a:gd name="T1" fmla="*/ 9 h 253"/>
                <a:gd name="T2" fmla="*/ 90 w 239"/>
                <a:gd name="T3" fmla="*/ 4 h 253"/>
                <a:gd name="T4" fmla="*/ 85 w 239"/>
                <a:gd name="T5" fmla="*/ 1 h 253"/>
                <a:gd name="T6" fmla="*/ 64 w 239"/>
                <a:gd name="T7" fmla="*/ 9 h 253"/>
                <a:gd name="T8" fmla="*/ 31 w 239"/>
                <a:gd name="T9" fmla="*/ 33 h 253"/>
                <a:gd name="T10" fmla="*/ 35 w 239"/>
                <a:gd name="T11" fmla="*/ 36 h 253"/>
                <a:gd name="T12" fmla="*/ 56 w 239"/>
                <a:gd name="T13" fmla="*/ 28 h 253"/>
                <a:gd name="T14" fmla="*/ 34 w 239"/>
                <a:gd name="T15" fmla="*/ 154 h 253"/>
                <a:gd name="T16" fmla="*/ 4 w 239"/>
                <a:gd name="T17" fmla="*/ 241 h 253"/>
                <a:gd name="T18" fmla="*/ 0 w 239"/>
                <a:gd name="T19" fmla="*/ 251 h 253"/>
                <a:gd name="T20" fmla="*/ 4 w 239"/>
                <a:gd name="T21" fmla="*/ 253 h 253"/>
                <a:gd name="T22" fmla="*/ 30 w 239"/>
                <a:gd name="T23" fmla="*/ 240 h 253"/>
                <a:gd name="T24" fmla="*/ 46 w 239"/>
                <a:gd name="T25" fmla="*/ 209 h 253"/>
                <a:gd name="T26" fmla="*/ 61 w 239"/>
                <a:gd name="T27" fmla="*/ 164 h 253"/>
                <a:gd name="T28" fmla="*/ 169 w 239"/>
                <a:gd name="T29" fmla="*/ 22 h 253"/>
                <a:gd name="T30" fmla="*/ 207 w 239"/>
                <a:gd name="T31" fmla="*/ 52 h 253"/>
                <a:gd name="T32" fmla="*/ 184 w 239"/>
                <a:gd name="T33" fmla="*/ 82 h 253"/>
                <a:gd name="T34" fmla="*/ 130 w 239"/>
                <a:gd name="T35" fmla="*/ 103 h 253"/>
                <a:gd name="T36" fmla="*/ 109 w 239"/>
                <a:gd name="T37" fmla="*/ 113 h 253"/>
                <a:gd name="T38" fmla="*/ 101 w 239"/>
                <a:gd name="T39" fmla="*/ 123 h 253"/>
                <a:gd name="T40" fmla="*/ 105 w 239"/>
                <a:gd name="T41" fmla="*/ 126 h 253"/>
                <a:gd name="T42" fmla="*/ 108 w 239"/>
                <a:gd name="T43" fmla="*/ 126 h 253"/>
                <a:gd name="T44" fmla="*/ 126 w 239"/>
                <a:gd name="T45" fmla="*/ 124 h 253"/>
                <a:gd name="T46" fmla="*/ 196 w 239"/>
                <a:gd name="T47" fmla="*/ 178 h 253"/>
                <a:gd name="T48" fmla="*/ 172 w 239"/>
                <a:gd name="T49" fmla="*/ 221 h 253"/>
                <a:gd name="T50" fmla="*/ 121 w 239"/>
                <a:gd name="T51" fmla="*/ 232 h 253"/>
                <a:gd name="T52" fmla="*/ 71 w 239"/>
                <a:gd name="T53" fmla="*/ 215 h 253"/>
                <a:gd name="T54" fmla="*/ 65 w 239"/>
                <a:gd name="T55" fmla="*/ 212 h 253"/>
                <a:gd name="T56" fmla="*/ 38 w 239"/>
                <a:gd name="T57" fmla="*/ 230 h 253"/>
                <a:gd name="T58" fmla="*/ 60 w 239"/>
                <a:gd name="T59" fmla="*/ 247 h 253"/>
                <a:gd name="T60" fmla="*/ 96 w 239"/>
                <a:gd name="T61" fmla="*/ 253 h 253"/>
                <a:gd name="T62" fmla="*/ 228 w 239"/>
                <a:gd name="T63" fmla="*/ 162 h 253"/>
                <a:gd name="T64" fmla="*/ 168 w 239"/>
                <a:gd name="T65" fmla="*/ 104 h 253"/>
                <a:gd name="T66" fmla="*/ 239 w 239"/>
                <a:gd name="T67" fmla="*/ 36 h 253"/>
                <a:gd name="T68" fmla="*/ 194 w 239"/>
                <a:gd name="T69" fmla="*/ 0 h 253"/>
                <a:gd name="T70" fmla="*/ 82 w 239"/>
                <a:gd name="T71" fmla="*/ 63 h 253"/>
                <a:gd name="T72" fmla="*/ 89 w 239"/>
                <a:gd name="T73" fmla="*/ 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253">
                  <a:moveTo>
                    <a:pt x="89" y="9"/>
                  </a:moveTo>
                  <a:cubicBezTo>
                    <a:pt x="89" y="8"/>
                    <a:pt x="90" y="5"/>
                    <a:pt x="90" y="4"/>
                  </a:cubicBezTo>
                  <a:cubicBezTo>
                    <a:pt x="90" y="1"/>
                    <a:pt x="87" y="1"/>
                    <a:pt x="85" y="1"/>
                  </a:cubicBezTo>
                  <a:cubicBezTo>
                    <a:pt x="81" y="1"/>
                    <a:pt x="76" y="3"/>
                    <a:pt x="64" y="9"/>
                  </a:cubicBezTo>
                  <a:cubicBezTo>
                    <a:pt x="44" y="20"/>
                    <a:pt x="31" y="26"/>
                    <a:pt x="31" y="33"/>
                  </a:cubicBezTo>
                  <a:cubicBezTo>
                    <a:pt x="31" y="36"/>
                    <a:pt x="34" y="36"/>
                    <a:pt x="35" y="36"/>
                  </a:cubicBezTo>
                  <a:cubicBezTo>
                    <a:pt x="40" y="36"/>
                    <a:pt x="44" y="34"/>
                    <a:pt x="56" y="28"/>
                  </a:cubicBezTo>
                  <a:cubicBezTo>
                    <a:pt x="49" y="88"/>
                    <a:pt x="38" y="139"/>
                    <a:pt x="34" y="154"/>
                  </a:cubicBezTo>
                  <a:cubicBezTo>
                    <a:pt x="28" y="181"/>
                    <a:pt x="22" y="209"/>
                    <a:pt x="4" y="241"/>
                  </a:cubicBezTo>
                  <a:cubicBezTo>
                    <a:pt x="0" y="249"/>
                    <a:pt x="0" y="250"/>
                    <a:pt x="0" y="251"/>
                  </a:cubicBezTo>
                  <a:cubicBezTo>
                    <a:pt x="0" y="253"/>
                    <a:pt x="3" y="253"/>
                    <a:pt x="4" y="253"/>
                  </a:cubicBezTo>
                  <a:cubicBezTo>
                    <a:pt x="8" y="253"/>
                    <a:pt x="19" y="251"/>
                    <a:pt x="30" y="240"/>
                  </a:cubicBezTo>
                  <a:cubicBezTo>
                    <a:pt x="30" y="239"/>
                    <a:pt x="36" y="231"/>
                    <a:pt x="46" y="209"/>
                  </a:cubicBezTo>
                  <a:cubicBezTo>
                    <a:pt x="54" y="190"/>
                    <a:pt x="58" y="175"/>
                    <a:pt x="61" y="164"/>
                  </a:cubicBezTo>
                  <a:cubicBezTo>
                    <a:pt x="75" y="109"/>
                    <a:pt x="111" y="22"/>
                    <a:pt x="169" y="22"/>
                  </a:cubicBezTo>
                  <a:cubicBezTo>
                    <a:pt x="189" y="22"/>
                    <a:pt x="207" y="32"/>
                    <a:pt x="207" y="52"/>
                  </a:cubicBezTo>
                  <a:cubicBezTo>
                    <a:pt x="207" y="68"/>
                    <a:pt x="197" y="75"/>
                    <a:pt x="184" y="82"/>
                  </a:cubicBezTo>
                  <a:cubicBezTo>
                    <a:pt x="168" y="90"/>
                    <a:pt x="140" y="100"/>
                    <a:pt x="130" y="103"/>
                  </a:cubicBezTo>
                  <a:cubicBezTo>
                    <a:pt x="118" y="107"/>
                    <a:pt x="115" y="108"/>
                    <a:pt x="109" y="113"/>
                  </a:cubicBezTo>
                  <a:cubicBezTo>
                    <a:pt x="101" y="119"/>
                    <a:pt x="101" y="122"/>
                    <a:pt x="101" y="123"/>
                  </a:cubicBezTo>
                  <a:cubicBezTo>
                    <a:pt x="101" y="125"/>
                    <a:pt x="102" y="126"/>
                    <a:pt x="105" y="126"/>
                  </a:cubicBezTo>
                  <a:cubicBezTo>
                    <a:pt x="106" y="126"/>
                    <a:pt x="107" y="126"/>
                    <a:pt x="108" y="126"/>
                  </a:cubicBezTo>
                  <a:cubicBezTo>
                    <a:pt x="109" y="126"/>
                    <a:pt x="117" y="124"/>
                    <a:pt x="126" y="124"/>
                  </a:cubicBezTo>
                  <a:cubicBezTo>
                    <a:pt x="162" y="124"/>
                    <a:pt x="196" y="142"/>
                    <a:pt x="196" y="178"/>
                  </a:cubicBezTo>
                  <a:cubicBezTo>
                    <a:pt x="196" y="189"/>
                    <a:pt x="192" y="211"/>
                    <a:pt x="172" y="221"/>
                  </a:cubicBezTo>
                  <a:cubicBezTo>
                    <a:pt x="158" y="229"/>
                    <a:pt x="136" y="232"/>
                    <a:pt x="121" y="232"/>
                  </a:cubicBezTo>
                  <a:cubicBezTo>
                    <a:pt x="107" y="232"/>
                    <a:pt x="88" y="229"/>
                    <a:pt x="71" y="215"/>
                  </a:cubicBezTo>
                  <a:cubicBezTo>
                    <a:pt x="68" y="212"/>
                    <a:pt x="68" y="212"/>
                    <a:pt x="65" y="212"/>
                  </a:cubicBezTo>
                  <a:cubicBezTo>
                    <a:pt x="56" y="212"/>
                    <a:pt x="38" y="224"/>
                    <a:pt x="38" y="230"/>
                  </a:cubicBezTo>
                  <a:cubicBezTo>
                    <a:pt x="38" y="234"/>
                    <a:pt x="49" y="242"/>
                    <a:pt x="60" y="247"/>
                  </a:cubicBezTo>
                  <a:cubicBezTo>
                    <a:pt x="76" y="253"/>
                    <a:pt x="89" y="253"/>
                    <a:pt x="96" y="253"/>
                  </a:cubicBezTo>
                  <a:cubicBezTo>
                    <a:pt x="157" y="253"/>
                    <a:pt x="228" y="217"/>
                    <a:pt x="228" y="162"/>
                  </a:cubicBezTo>
                  <a:cubicBezTo>
                    <a:pt x="228" y="127"/>
                    <a:pt x="198" y="109"/>
                    <a:pt x="168" y="104"/>
                  </a:cubicBezTo>
                  <a:cubicBezTo>
                    <a:pt x="193" y="92"/>
                    <a:pt x="239" y="69"/>
                    <a:pt x="239" y="36"/>
                  </a:cubicBezTo>
                  <a:cubicBezTo>
                    <a:pt x="239" y="17"/>
                    <a:pt x="223" y="0"/>
                    <a:pt x="194" y="0"/>
                  </a:cubicBezTo>
                  <a:cubicBezTo>
                    <a:pt x="162" y="0"/>
                    <a:pt x="116" y="20"/>
                    <a:pt x="82" y="63"/>
                  </a:cubicBezTo>
                  <a:lnTo>
                    <a:pt x="89" y="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5">
              <a:extLst>
                <a:ext uri="{FF2B5EF4-FFF2-40B4-BE49-F238E27FC236}">
                  <a16:creationId xmlns:a16="http://schemas.microsoft.com/office/drawing/2014/main" id="{F5608363-6FE1-4DBF-A49E-D50FC92B6327}"/>
                </a:ext>
              </a:extLst>
            </p:cNvPr>
            <p:cNvSpPr>
              <a:spLocks/>
            </p:cNvSpPr>
            <p:nvPr>
              <p:custDataLst>
                <p:tags r:id="rId50"/>
              </p:custDataLst>
            </p:nvPr>
          </p:nvSpPr>
          <p:spPr bwMode="auto">
            <a:xfrm>
              <a:off x="29894213" y="31759525"/>
              <a:ext cx="168275" cy="184150"/>
            </a:xfrm>
            <a:custGeom>
              <a:avLst/>
              <a:gdLst>
                <a:gd name="T0" fmla="*/ 176 w 332"/>
                <a:gd name="T1" fmla="*/ 177 h 333"/>
                <a:gd name="T2" fmla="*/ 316 w 332"/>
                <a:gd name="T3" fmla="*/ 177 h 333"/>
                <a:gd name="T4" fmla="*/ 332 w 332"/>
                <a:gd name="T5" fmla="*/ 167 h 333"/>
                <a:gd name="T6" fmla="*/ 316 w 332"/>
                <a:gd name="T7" fmla="*/ 157 h 333"/>
                <a:gd name="T8" fmla="*/ 176 w 332"/>
                <a:gd name="T9" fmla="*/ 157 h 333"/>
                <a:gd name="T10" fmla="*/ 176 w 332"/>
                <a:gd name="T11" fmla="*/ 17 h 333"/>
                <a:gd name="T12" fmla="*/ 166 w 332"/>
                <a:gd name="T13" fmla="*/ 0 h 333"/>
                <a:gd name="T14" fmla="*/ 157 w 332"/>
                <a:gd name="T15" fmla="*/ 17 h 333"/>
                <a:gd name="T16" fmla="*/ 157 w 332"/>
                <a:gd name="T17" fmla="*/ 157 h 333"/>
                <a:gd name="T18" fmla="*/ 17 w 332"/>
                <a:gd name="T19" fmla="*/ 157 h 333"/>
                <a:gd name="T20" fmla="*/ 0 w 332"/>
                <a:gd name="T21" fmla="*/ 167 h 333"/>
                <a:gd name="T22" fmla="*/ 17 w 332"/>
                <a:gd name="T23" fmla="*/ 177 h 333"/>
                <a:gd name="T24" fmla="*/ 157 w 332"/>
                <a:gd name="T25" fmla="*/ 177 h 333"/>
                <a:gd name="T26" fmla="*/ 157 w 332"/>
                <a:gd name="T27" fmla="*/ 316 h 333"/>
                <a:gd name="T28" fmla="*/ 166 w 332"/>
                <a:gd name="T29" fmla="*/ 333 h 333"/>
                <a:gd name="T30" fmla="*/ 176 w 332"/>
                <a:gd name="T31" fmla="*/ 316 h 333"/>
                <a:gd name="T32" fmla="*/ 176 w 332"/>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3">
                  <a:moveTo>
                    <a:pt x="176" y="177"/>
                  </a:moveTo>
                  <a:lnTo>
                    <a:pt x="316" y="177"/>
                  </a:lnTo>
                  <a:cubicBezTo>
                    <a:pt x="323" y="177"/>
                    <a:pt x="332" y="177"/>
                    <a:pt x="332" y="167"/>
                  </a:cubicBezTo>
                  <a:cubicBezTo>
                    <a:pt x="332" y="157"/>
                    <a:pt x="323" y="157"/>
                    <a:pt x="316" y="157"/>
                  </a:cubicBezTo>
                  <a:lnTo>
                    <a:pt x="176" y="157"/>
                  </a:lnTo>
                  <a:lnTo>
                    <a:pt x="176" y="17"/>
                  </a:lnTo>
                  <a:cubicBezTo>
                    <a:pt x="176" y="10"/>
                    <a:pt x="176" y="0"/>
                    <a:pt x="166" y="0"/>
                  </a:cubicBezTo>
                  <a:cubicBezTo>
                    <a:pt x="157" y="0"/>
                    <a:pt x="157" y="10"/>
                    <a:pt x="157" y="17"/>
                  </a:cubicBezTo>
                  <a:lnTo>
                    <a:pt x="157" y="157"/>
                  </a:lnTo>
                  <a:lnTo>
                    <a:pt x="17" y="157"/>
                  </a:lnTo>
                  <a:cubicBezTo>
                    <a:pt x="10" y="157"/>
                    <a:pt x="0" y="157"/>
                    <a:pt x="0" y="167"/>
                  </a:cubicBezTo>
                  <a:cubicBezTo>
                    <a:pt x="0" y="177"/>
                    <a:pt x="10" y="177"/>
                    <a:pt x="17" y="177"/>
                  </a:cubicBezTo>
                  <a:lnTo>
                    <a:pt x="157" y="177"/>
                  </a:lnTo>
                  <a:lnTo>
                    <a:pt x="157" y="316"/>
                  </a:lnTo>
                  <a:cubicBezTo>
                    <a:pt x="157" y="323"/>
                    <a:pt x="157" y="333"/>
                    <a:pt x="166" y="333"/>
                  </a:cubicBezTo>
                  <a:cubicBezTo>
                    <a:pt x="176" y="333"/>
                    <a:pt x="176" y="323"/>
                    <a:pt x="176" y="316"/>
                  </a:cubicBezTo>
                  <a:lnTo>
                    <a:pt x="176" y="17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26">
              <a:extLst>
                <a:ext uri="{FF2B5EF4-FFF2-40B4-BE49-F238E27FC236}">
                  <a16:creationId xmlns:a16="http://schemas.microsoft.com/office/drawing/2014/main" id="{1E3D3EFD-C68E-476E-9148-AB0F4386EB26}"/>
                </a:ext>
              </a:extLst>
            </p:cNvPr>
            <p:cNvSpPr>
              <a:spLocks/>
            </p:cNvSpPr>
            <p:nvPr>
              <p:custDataLst>
                <p:tags r:id="rId51"/>
              </p:custDataLst>
            </p:nvPr>
          </p:nvSpPr>
          <p:spPr bwMode="auto">
            <a:xfrm>
              <a:off x="30235526" y="31665863"/>
              <a:ext cx="84138" cy="25400"/>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6" y="24"/>
                    <a:pt x="93" y="16"/>
                    <a:pt x="85" y="11"/>
                  </a:cubicBezTo>
                  <a:cubicBezTo>
                    <a:pt x="71" y="3"/>
                    <a:pt x="62" y="0"/>
                    <a:pt x="54" y="0"/>
                  </a:cubicBezTo>
                  <a:cubicBezTo>
                    <a:pt x="35" y="0"/>
                    <a:pt x="25" y="11"/>
                    <a:pt x="0" y="39"/>
                  </a:cubicBezTo>
                  <a:lnTo>
                    <a:pt x="8" y="46"/>
                  </a:lnTo>
                  <a:cubicBezTo>
                    <a:pt x="8" y="46"/>
                    <a:pt x="27" y="22"/>
                    <a:pt x="49" y="22"/>
                  </a:cubicBezTo>
                  <a:cubicBezTo>
                    <a:pt x="60" y="22"/>
                    <a:pt x="73" y="30"/>
                    <a:pt x="81" y="35"/>
                  </a:cubicBezTo>
                  <a:cubicBezTo>
                    <a:pt x="95" y="43"/>
                    <a:pt x="104" y="46"/>
                    <a:pt x="112" y="46"/>
                  </a:cubicBezTo>
                  <a:cubicBezTo>
                    <a:pt x="131" y="46"/>
                    <a:pt x="141"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27">
              <a:extLst>
                <a:ext uri="{FF2B5EF4-FFF2-40B4-BE49-F238E27FC236}">
                  <a16:creationId xmlns:a16="http://schemas.microsoft.com/office/drawing/2014/main" id="{4B8BE54F-695E-44D5-B3A3-DA52E34F0302}"/>
                </a:ext>
              </a:extLst>
            </p:cNvPr>
            <p:cNvSpPr>
              <a:spLocks/>
            </p:cNvSpPr>
            <p:nvPr>
              <p:custDataLst>
                <p:tags r:id="rId52"/>
              </p:custDataLst>
            </p:nvPr>
          </p:nvSpPr>
          <p:spPr bwMode="auto">
            <a:xfrm>
              <a:off x="30125988" y="31707138"/>
              <a:ext cx="255588" cy="227013"/>
            </a:xfrm>
            <a:custGeom>
              <a:avLst/>
              <a:gdLst>
                <a:gd name="T0" fmla="*/ 167 w 502"/>
                <a:gd name="T1" fmla="*/ 100 h 411"/>
                <a:gd name="T2" fmla="*/ 210 w 502"/>
                <a:gd name="T3" fmla="*/ 225 h 411"/>
                <a:gd name="T4" fmla="*/ 285 w 502"/>
                <a:gd name="T5" fmla="*/ 388 h 411"/>
                <a:gd name="T6" fmla="*/ 297 w 502"/>
                <a:gd name="T7" fmla="*/ 399 h 411"/>
                <a:gd name="T8" fmla="*/ 320 w 502"/>
                <a:gd name="T9" fmla="*/ 389 h 411"/>
                <a:gd name="T10" fmla="*/ 333 w 502"/>
                <a:gd name="T11" fmla="*/ 358 h 411"/>
                <a:gd name="T12" fmla="*/ 411 w 502"/>
                <a:gd name="T13" fmla="*/ 66 h 411"/>
                <a:gd name="T14" fmla="*/ 483 w 502"/>
                <a:gd name="T15" fmla="*/ 45 h 411"/>
                <a:gd name="T16" fmla="*/ 502 w 502"/>
                <a:gd name="T17" fmla="*/ 8 h 411"/>
                <a:gd name="T18" fmla="*/ 492 w 502"/>
                <a:gd name="T19" fmla="*/ 0 h 411"/>
                <a:gd name="T20" fmla="*/ 414 w 502"/>
                <a:gd name="T21" fmla="*/ 27 h 411"/>
                <a:gd name="T22" fmla="*/ 365 w 502"/>
                <a:gd name="T23" fmla="*/ 165 h 411"/>
                <a:gd name="T24" fmla="*/ 316 w 502"/>
                <a:gd name="T25" fmla="*/ 358 h 411"/>
                <a:gd name="T26" fmla="*/ 249 w 502"/>
                <a:gd name="T27" fmla="*/ 213 h 411"/>
                <a:gd name="T28" fmla="*/ 194 w 502"/>
                <a:gd name="T29" fmla="*/ 45 h 411"/>
                <a:gd name="T30" fmla="*/ 186 w 502"/>
                <a:gd name="T31" fmla="*/ 34 h 411"/>
                <a:gd name="T32" fmla="*/ 160 w 502"/>
                <a:gd name="T33" fmla="*/ 46 h 411"/>
                <a:gd name="T34" fmla="*/ 154 w 502"/>
                <a:gd name="T35" fmla="*/ 61 h 411"/>
                <a:gd name="T36" fmla="*/ 80 w 502"/>
                <a:gd name="T37" fmla="*/ 349 h 411"/>
                <a:gd name="T38" fmla="*/ 60 w 502"/>
                <a:gd name="T39" fmla="*/ 366 h 411"/>
                <a:gd name="T40" fmla="*/ 23 w 502"/>
                <a:gd name="T41" fmla="*/ 351 h 411"/>
                <a:gd name="T42" fmla="*/ 19 w 502"/>
                <a:gd name="T43" fmla="*/ 349 h 411"/>
                <a:gd name="T44" fmla="*/ 0 w 502"/>
                <a:gd name="T45" fmla="*/ 386 h 411"/>
                <a:gd name="T46" fmla="*/ 44 w 502"/>
                <a:gd name="T47" fmla="*/ 411 h 411"/>
                <a:gd name="T48" fmla="*/ 110 w 502"/>
                <a:gd name="T49" fmla="*/ 318 h 411"/>
                <a:gd name="T50" fmla="*/ 167 w 502"/>
                <a:gd name="T51" fmla="*/ 10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1">
                  <a:moveTo>
                    <a:pt x="167" y="100"/>
                  </a:moveTo>
                  <a:cubicBezTo>
                    <a:pt x="176" y="126"/>
                    <a:pt x="187" y="163"/>
                    <a:pt x="210" y="225"/>
                  </a:cubicBezTo>
                  <a:cubicBezTo>
                    <a:pt x="241" y="310"/>
                    <a:pt x="255" y="341"/>
                    <a:pt x="285" y="388"/>
                  </a:cubicBezTo>
                  <a:cubicBezTo>
                    <a:pt x="292" y="399"/>
                    <a:pt x="293" y="399"/>
                    <a:pt x="297" y="399"/>
                  </a:cubicBezTo>
                  <a:cubicBezTo>
                    <a:pt x="304" y="399"/>
                    <a:pt x="315" y="393"/>
                    <a:pt x="320" y="389"/>
                  </a:cubicBezTo>
                  <a:cubicBezTo>
                    <a:pt x="327" y="383"/>
                    <a:pt x="328" y="382"/>
                    <a:pt x="333" y="358"/>
                  </a:cubicBezTo>
                  <a:cubicBezTo>
                    <a:pt x="363" y="226"/>
                    <a:pt x="401" y="89"/>
                    <a:pt x="411" y="66"/>
                  </a:cubicBezTo>
                  <a:cubicBezTo>
                    <a:pt x="411" y="65"/>
                    <a:pt x="421" y="46"/>
                    <a:pt x="483" y="45"/>
                  </a:cubicBezTo>
                  <a:cubicBezTo>
                    <a:pt x="493" y="45"/>
                    <a:pt x="502" y="18"/>
                    <a:pt x="502" y="8"/>
                  </a:cubicBezTo>
                  <a:cubicBezTo>
                    <a:pt x="502" y="0"/>
                    <a:pt x="499" y="0"/>
                    <a:pt x="492" y="0"/>
                  </a:cubicBezTo>
                  <a:cubicBezTo>
                    <a:pt x="442" y="0"/>
                    <a:pt x="420" y="20"/>
                    <a:pt x="414" y="27"/>
                  </a:cubicBezTo>
                  <a:cubicBezTo>
                    <a:pt x="400" y="45"/>
                    <a:pt x="388" y="81"/>
                    <a:pt x="365" y="165"/>
                  </a:cubicBezTo>
                  <a:cubicBezTo>
                    <a:pt x="348" y="229"/>
                    <a:pt x="332" y="294"/>
                    <a:pt x="316" y="358"/>
                  </a:cubicBezTo>
                  <a:cubicBezTo>
                    <a:pt x="289" y="317"/>
                    <a:pt x="273" y="277"/>
                    <a:pt x="249" y="213"/>
                  </a:cubicBezTo>
                  <a:cubicBezTo>
                    <a:pt x="223" y="142"/>
                    <a:pt x="207" y="90"/>
                    <a:pt x="194" y="45"/>
                  </a:cubicBezTo>
                  <a:cubicBezTo>
                    <a:pt x="191" y="35"/>
                    <a:pt x="190" y="34"/>
                    <a:pt x="186" y="34"/>
                  </a:cubicBezTo>
                  <a:cubicBezTo>
                    <a:pt x="185" y="34"/>
                    <a:pt x="175" y="34"/>
                    <a:pt x="160" y="46"/>
                  </a:cubicBezTo>
                  <a:cubicBezTo>
                    <a:pt x="155" y="51"/>
                    <a:pt x="155" y="55"/>
                    <a:pt x="154" y="61"/>
                  </a:cubicBezTo>
                  <a:cubicBezTo>
                    <a:pt x="140" y="194"/>
                    <a:pt x="93" y="325"/>
                    <a:pt x="80" y="349"/>
                  </a:cubicBezTo>
                  <a:cubicBezTo>
                    <a:pt x="76" y="357"/>
                    <a:pt x="70" y="366"/>
                    <a:pt x="60" y="366"/>
                  </a:cubicBezTo>
                  <a:cubicBezTo>
                    <a:pt x="55" y="366"/>
                    <a:pt x="35" y="363"/>
                    <a:pt x="23" y="351"/>
                  </a:cubicBezTo>
                  <a:cubicBezTo>
                    <a:pt x="20" y="349"/>
                    <a:pt x="19" y="349"/>
                    <a:pt x="19" y="349"/>
                  </a:cubicBezTo>
                  <a:cubicBezTo>
                    <a:pt x="11" y="349"/>
                    <a:pt x="0" y="374"/>
                    <a:pt x="0" y="386"/>
                  </a:cubicBezTo>
                  <a:cubicBezTo>
                    <a:pt x="0" y="402"/>
                    <a:pt x="31" y="411"/>
                    <a:pt x="44" y="411"/>
                  </a:cubicBezTo>
                  <a:cubicBezTo>
                    <a:pt x="76" y="411"/>
                    <a:pt x="102" y="341"/>
                    <a:pt x="110" y="318"/>
                  </a:cubicBezTo>
                  <a:cubicBezTo>
                    <a:pt x="142" y="228"/>
                    <a:pt x="158" y="153"/>
                    <a:pt x="167" y="100"/>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28">
              <a:extLst>
                <a:ext uri="{FF2B5EF4-FFF2-40B4-BE49-F238E27FC236}">
                  <a16:creationId xmlns:a16="http://schemas.microsoft.com/office/drawing/2014/main" id="{93E2BBEA-C111-40C8-BD5B-D02229A1F4DB}"/>
                </a:ext>
              </a:extLst>
            </p:cNvPr>
            <p:cNvSpPr>
              <a:spLocks/>
            </p:cNvSpPr>
            <p:nvPr>
              <p:custDataLst>
                <p:tags r:id="rId53"/>
              </p:custDataLst>
            </p:nvPr>
          </p:nvSpPr>
          <p:spPr bwMode="auto">
            <a:xfrm>
              <a:off x="30443488" y="31665863"/>
              <a:ext cx="84138" cy="25400"/>
            </a:xfrm>
            <a:custGeom>
              <a:avLst/>
              <a:gdLst>
                <a:gd name="T0" fmla="*/ 166 w 166"/>
                <a:gd name="T1" fmla="*/ 7 h 46"/>
                <a:gd name="T2" fmla="*/ 158 w 166"/>
                <a:gd name="T3" fmla="*/ 0 h 46"/>
                <a:gd name="T4" fmla="*/ 117 w 166"/>
                <a:gd name="T5" fmla="*/ 24 h 46"/>
                <a:gd name="T6" fmla="*/ 84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4" y="0"/>
                  </a:cubicBezTo>
                  <a:cubicBezTo>
                    <a:pt x="35" y="0"/>
                    <a:pt x="25" y="11"/>
                    <a:pt x="0" y="39"/>
                  </a:cubicBezTo>
                  <a:lnTo>
                    <a:pt x="8" y="46"/>
                  </a:lnTo>
                  <a:cubicBezTo>
                    <a:pt x="8" y="46"/>
                    <a:pt x="27" y="22"/>
                    <a:pt x="49" y="22"/>
                  </a:cubicBezTo>
                  <a:cubicBezTo>
                    <a:pt x="60" y="22"/>
                    <a:pt x="73" y="30"/>
                    <a:pt x="81" y="35"/>
                  </a:cubicBezTo>
                  <a:cubicBezTo>
                    <a:pt x="94" y="43"/>
                    <a:pt x="103" y="46"/>
                    <a:pt x="112" y="46"/>
                  </a:cubicBezTo>
                  <a:cubicBezTo>
                    <a:pt x="131" y="46"/>
                    <a:pt x="140"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29">
              <a:extLst>
                <a:ext uri="{FF2B5EF4-FFF2-40B4-BE49-F238E27FC236}">
                  <a16:creationId xmlns:a16="http://schemas.microsoft.com/office/drawing/2014/main" id="{694C9501-120C-48CA-B0B1-DA6B959CF969}"/>
                </a:ext>
              </a:extLst>
            </p:cNvPr>
            <p:cNvSpPr>
              <a:spLocks/>
            </p:cNvSpPr>
            <p:nvPr>
              <p:custDataLst>
                <p:tags r:id="rId54"/>
              </p:custDataLst>
            </p:nvPr>
          </p:nvSpPr>
          <p:spPr bwMode="auto">
            <a:xfrm>
              <a:off x="30386338" y="31724600"/>
              <a:ext cx="136525" cy="201613"/>
            </a:xfrm>
            <a:custGeom>
              <a:avLst/>
              <a:gdLst>
                <a:gd name="T0" fmla="*/ 105 w 268"/>
                <a:gd name="T1" fmla="*/ 171 h 364"/>
                <a:gd name="T2" fmla="*/ 0 w 268"/>
                <a:gd name="T3" fmla="*/ 302 h 364"/>
                <a:gd name="T4" fmla="*/ 84 w 268"/>
                <a:gd name="T5" fmla="*/ 364 h 364"/>
                <a:gd name="T6" fmla="*/ 234 w 268"/>
                <a:gd name="T7" fmla="*/ 274 h 364"/>
                <a:gd name="T8" fmla="*/ 229 w 268"/>
                <a:gd name="T9" fmla="*/ 271 h 364"/>
                <a:gd name="T10" fmla="*/ 193 w 268"/>
                <a:gd name="T11" fmla="*/ 293 h 364"/>
                <a:gd name="T12" fmla="*/ 117 w 268"/>
                <a:gd name="T13" fmla="*/ 336 h 364"/>
                <a:gd name="T14" fmla="*/ 42 w 268"/>
                <a:gd name="T15" fmla="*/ 280 h 364"/>
                <a:gd name="T16" fmla="*/ 149 w 268"/>
                <a:gd name="T17" fmla="*/ 179 h 364"/>
                <a:gd name="T18" fmla="*/ 190 w 268"/>
                <a:gd name="T19" fmla="*/ 155 h 364"/>
                <a:gd name="T20" fmla="*/ 185 w 268"/>
                <a:gd name="T21" fmla="*/ 151 h 364"/>
                <a:gd name="T22" fmla="*/ 100 w 268"/>
                <a:gd name="T23" fmla="*/ 94 h 364"/>
                <a:gd name="T24" fmla="*/ 178 w 268"/>
                <a:gd name="T25" fmla="*/ 28 h 364"/>
                <a:gd name="T26" fmla="*/ 225 w 268"/>
                <a:gd name="T27" fmla="*/ 55 h 364"/>
                <a:gd name="T28" fmla="*/ 219 w 268"/>
                <a:gd name="T29" fmla="*/ 73 h 364"/>
                <a:gd name="T30" fmla="*/ 217 w 268"/>
                <a:gd name="T31" fmla="*/ 79 h 364"/>
                <a:gd name="T32" fmla="*/ 222 w 268"/>
                <a:gd name="T33" fmla="*/ 82 h 364"/>
                <a:gd name="T34" fmla="*/ 268 w 268"/>
                <a:gd name="T35" fmla="*/ 34 h 364"/>
                <a:gd name="T36" fmla="*/ 211 w 268"/>
                <a:gd name="T37" fmla="*/ 0 h 364"/>
                <a:gd name="T38" fmla="*/ 58 w 268"/>
                <a:gd name="T39" fmla="*/ 115 h 364"/>
                <a:gd name="T40" fmla="*/ 105 w 268"/>
                <a:gd name="T41" fmla="*/ 17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4">
                  <a:moveTo>
                    <a:pt x="105" y="171"/>
                  </a:moveTo>
                  <a:cubicBezTo>
                    <a:pt x="5" y="225"/>
                    <a:pt x="0" y="290"/>
                    <a:pt x="0" y="302"/>
                  </a:cubicBezTo>
                  <a:cubicBezTo>
                    <a:pt x="0" y="340"/>
                    <a:pt x="37" y="364"/>
                    <a:pt x="84" y="364"/>
                  </a:cubicBezTo>
                  <a:cubicBezTo>
                    <a:pt x="167" y="364"/>
                    <a:pt x="234" y="285"/>
                    <a:pt x="234" y="274"/>
                  </a:cubicBezTo>
                  <a:cubicBezTo>
                    <a:pt x="234" y="271"/>
                    <a:pt x="232" y="271"/>
                    <a:pt x="229" y="271"/>
                  </a:cubicBezTo>
                  <a:cubicBezTo>
                    <a:pt x="223" y="271"/>
                    <a:pt x="204" y="277"/>
                    <a:pt x="193" y="293"/>
                  </a:cubicBezTo>
                  <a:cubicBezTo>
                    <a:pt x="182" y="307"/>
                    <a:pt x="161" y="336"/>
                    <a:pt x="117" y="336"/>
                  </a:cubicBezTo>
                  <a:cubicBezTo>
                    <a:pt x="82" y="336"/>
                    <a:pt x="42" y="318"/>
                    <a:pt x="42" y="280"/>
                  </a:cubicBezTo>
                  <a:cubicBezTo>
                    <a:pt x="42" y="256"/>
                    <a:pt x="70" y="182"/>
                    <a:pt x="149" y="179"/>
                  </a:cubicBezTo>
                  <a:cubicBezTo>
                    <a:pt x="172" y="178"/>
                    <a:pt x="190" y="160"/>
                    <a:pt x="190" y="155"/>
                  </a:cubicBezTo>
                  <a:cubicBezTo>
                    <a:pt x="190" y="152"/>
                    <a:pt x="187" y="151"/>
                    <a:pt x="185" y="151"/>
                  </a:cubicBezTo>
                  <a:cubicBezTo>
                    <a:pt x="114" y="148"/>
                    <a:pt x="100" y="114"/>
                    <a:pt x="100" y="94"/>
                  </a:cubicBezTo>
                  <a:cubicBezTo>
                    <a:pt x="100" y="82"/>
                    <a:pt x="108" y="28"/>
                    <a:pt x="178" y="28"/>
                  </a:cubicBezTo>
                  <a:cubicBezTo>
                    <a:pt x="187" y="28"/>
                    <a:pt x="225" y="29"/>
                    <a:pt x="225" y="55"/>
                  </a:cubicBezTo>
                  <a:cubicBezTo>
                    <a:pt x="225" y="63"/>
                    <a:pt x="221" y="70"/>
                    <a:pt x="219" y="73"/>
                  </a:cubicBezTo>
                  <a:cubicBezTo>
                    <a:pt x="218" y="75"/>
                    <a:pt x="217" y="77"/>
                    <a:pt x="217" y="79"/>
                  </a:cubicBezTo>
                  <a:cubicBezTo>
                    <a:pt x="217" y="82"/>
                    <a:pt x="220" y="82"/>
                    <a:pt x="222" y="82"/>
                  </a:cubicBezTo>
                  <a:cubicBezTo>
                    <a:pt x="237" y="82"/>
                    <a:pt x="268" y="63"/>
                    <a:pt x="268" y="34"/>
                  </a:cubicBezTo>
                  <a:cubicBezTo>
                    <a:pt x="268" y="5"/>
                    <a:pt x="233" y="0"/>
                    <a:pt x="211" y="0"/>
                  </a:cubicBezTo>
                  <a:cubicBezTo>
                    <a:pt x="143" y="0"/>
                    <a:pt x="58" y="54"/>
                    <a:pt x="58" y="115"/>
                  </a:cubicBezTo>
                  <a:cubicBezTo>
                    <a:pt x="58" y="145"/>
                    <a:pt x="81" y="163"/>
                    <a:pt x="105"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30">
              <a:extLst>
                <a:ext uri="{FF2B5EF4-FFF2-40B4-BE49-F238E27FC236}">
                  <a16:creationId xmlns:a16="http://schemas.microsoft.com/office/drawing/2014/main" id="{955B3CE9-BAEC-4BAA-9427-E33A974D8958}"/>
                </a:ext>
              </a:extLst>
            </p:cNvPr>
            <p:cNvSpPr>
              <a:spLocks/>
            </p:cNvSpPr>
            <p:nvPr>
              <p:custDataLst>
                <p:tags r:id="rId55"/>
              </p:custDataLst>
            </p:nvPr>
          </p:nvSpPr>
          <p:spPr bwMode="auto">
            <a:xfrm>
              <a:off x="30614938" y="316658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40"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2" y="46"/>
                    <a:pt x="141" y="35"/>
                    <a:pt x="166" y="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1">
              <a:extLst>
                <a:ext uri="{FF2B5EF4-FFF2-40B4-BE49-F238E27FC236}">
                  <a16:creationId xmlns:a16="http://schemas.microsoft.com/office/drawing/2014/main" id="{2B38BFA3-7E82-42C3-B08A-7EEAC66E2F9C}"/>
                </a:ext>
              </a:extLst>
            </p:cNvPr>
            <p:cNvSpPr>
              <a:spLocks/>
            </p:cNvSpPr>
            <p:nvPr>
              <p:custDataLst>
                <p:tags r:id="rId56"/>
              </p:custDataLst>
            </p:nvPr>
          </p:nvSpPr>
          <p:spPr bwMode="auto">
            <a:xfrm>
              <a:off x="30543501" y="31724600"/>
              <a:ext cx="160338" cy="201613"/>
            </a:xfrm>
            <a:custGeom>
              <a:avLst/>
              <a:gdLst>
                <a:gd name="T0" fmla="*/ 125 w 317"/>
                <a:gd name="T1" fmla="*/ 13 h 364"/>
                <a:gd name="T2" fmla="*/ 126 w 317"/>
                <a:gd name="T3" fmla="*/ 5 h 364"/>
                <a:gd name="T4" fmla="*/ 120 w 317"/>
                <a:gd name="T5" fmla="*/ 0 h 364"/>
                <a:gd name="T6" fmla="*/ 90 w 317"/>
                <a:gd name="T7" fmla="*/ 13 h 364"/>
                <a:gd name="T8" fmla="*/ 48 w 317"/>
                <a:gd name="T9" fmla="*/ 43 h 364"/>
                <a:gd name="T10" fmla="*/ 53 w 317"/>
                <a:gd name="T11" fmla="*/ 46 h 364"/>
                <a:gd name="T12" fmla="*/ 82 w 317"/>
                <a:gd name="T13" fmla="*/ 34 h 364"/>
                <a:gd name="T14" fmla="*/ 55 w 317"/>
                <a:gd name="T15" fmla="*/ 190 h 364"/>
                <a:gd name="T16" fmla="*/ 3 w 317"/>
                <a:gd name="T17" fmla="*/ 354 h 364"/>
                <a:gd name="T18" fmla="*/ 0 w 317"/>
                <a:gd name="T19" fmla="*/ 360 h 364"/>
                <a:gd name="T20" fmla="*/ 5 w 317"/>
                <a:gd name="T21" fmla="*/ 364 h 364"/>
                <a:gd name="T22" fmla="*/ 42 w 317"/>
                <a:gd name="T23" fmla="*/ 341 h 364"/>
                <a:gd name="T24" fmla="*/ 82 w 317"/>
                <a:gd name="T25" fmla="*/ 235 h 364"/>
                <a:gd name="T26" fmla="*/ 148 w 317"/>
                <a:gd name="T27" fmla="*/ 75 h 364"/>
                <a:gd name="T28" fmla="*/ 223 w 317"/>
                <a:gd name="T29" fmla="*/ 27 h 364"/>
                <a:gd name="T30" fmla="*/ 274 w 317"/>
                <a:gd name="T31" fmla="*/ 71 h 364"/>
                <a:gd name="T32" fmla="*/ 175 w 317"/>
                <a:gd name="T33" fmla="*/ 149 h 364"/>
                <a:gd name="T34" fmla="*/ 135 w 317"/>
                <a:gd name="T35" fmla="*/ 175 h 364"/>
                <a:gd name="T36" fmla="*/ 140 w 317"/>
                <a:gd name="T37" fmla="*/ 179 h 364"/>
                <a:gd name="T38" fmla="*/ 164 w 317"/>
                <a:gd name="T39" fmla="*/ 177 h 364"/>
                <a:gd name="T40" fmla="*/ 255 w 317"/>
                <a:gd name="T41" fmla="*/ 254 h 364"/>
                <a:gd name="T42" fmla="*/ 157 w 317"/>
                <a:gd name="T43" fmla="*/ 336 h 364"/>
                <a:gd name="T44" fmla="*/ 93 w 317"/>
                <a:gd name="T45" fmla="*/ 308 h 364"/>
                <a:gd name="T46" fmla="*/ 87 w 317"/>
                <a:gd name="T47" fmla="*/ 305 h 364"/>
                <a:gd name="T48" fmla="*/ 51 w 317"/>
                <a:gd name="T49" fmla="*/ 329 h 364"/>
                <a:gd name="T50" fmla="*/ 124 w 317"/>
                <a:gd name="T51" fmla="*/ 364 h 364"/>
                <a:gd name="T52" fmla="*/ 297 w 317"/>
                <a:gd name="T53" fmla="*/ 233 h 364"/>
                <a:gd name="T54" fmla="*/ 219 w 317"/>
                <a:gd name="T55" fmla="*/ 150 h 364"/>
                <a:gd name="T56" fmla="*/ 317 w 317"/>
                <a:gd name="T57" fmla="*/ 50 h 364"/>
                <a:gd name="T58" fmla="*/ 256 w 317"/>
                <a:gd name="T59" fmla="*/ 0 h 364"/>
                <a:gd name="T60" fmla="*/ 115 w 317"/>
                <a:gd name="T61" fmla="*/ 79 h 364"/>
                <a:gd name="T62" fmla="*/ 125 w 317"/>
                <a:gd name="T63" fmla="*/ 1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2" y="46"/>
                    <a:pt x="53" y="46"/>
                  </a:cubicBezTo>
                  <a:cubicBezTo>
                    <a:pt x="59" y="46"/>
                    <a:pt x="72" y="39"/>
                    <a:pt x="82" y="34"/>
                  </a:cubicBezTo>
                  <a:cubicBezTo>
                    <a:pt x="76" y="83"/>
                    <a:pt x="64" y="147"/>
                    <a:pt x="55" y="190"/>
                  </a:cubicBezTo>
                  <a:cubicBezTo>
                    <a:pt x="37" y="275"/>
                    <a:pt x="27" y="306"/>
                    <a:pt x="3" y="354"/>
                  </a:cubicBezTo>
                  <a:cubicBezTo>
                    <a:pt x="0" y="359"/>
                    <a:pt x="0" y="360"/>
                    <a:pt x="0" y="360"/>
                  </a:cubicBezTo>
                  <a:cubicBezTo>
                    <a:pt x="0" y="364"/>
                    <a:pt x="4" y="364"/>
                    <a:pt x="5" y="364"/>
                  </a:cubicBezTo>
                  <a:cubicBezTo>
                    <a:pt x="13" y="364"/>
                    <a:pt x="34" y="355"/>
                    <a:pt x="42" y="341"/>
                  </a:cubicBezTo>
                  <a:cubicBezTo>
                    <a:pt x="49" y="329"/>
                    <a:pt x="67" y="293"/>
                    <a:pt x="82" y="235"/>
                  </a:cubicBezTo>
                  <a:cubicBezTo>
                    <a:pt x="93" y="192"/>
                    <a:pt x="112" y="126"/>
                    <a:pt x="148" y="75"/>
                  </a:cubicBezTo>
                  <a:cubicBezTo>
                    <a:pt x="171" y="42"/>
                    <a:pt x="192" y="27"/>
                    <a:pt x="223" y="27"/>
                  </a:cubicBezTo>
                  <a:cubicBezTo>
                    <a:pt x="250" y="27"/>
                    <a:pt x="274" y="45"/>
                    <a:pt x="274" y="71"/>
                  </a:cubicBezTo>
                  <a:cubicBezTo>
                    <a:pt x="274" y="115"/>
                    <a:pt x="227" y="131"/>
                    <a:pt x="175" y="149"/>
                  </a:cubicBezTo>
                  <a:cubicBezTo>
                    <a:pt x="169" y="151"/>
                    <a:pt x="135" y="163"/>
                    <a:pt x="135" y="175"/>
                  </a:cubicBezTo>
                  <a:cubicBezTo>
                    <a:pt x="135" y="178"/>
                    <a:pt x="138" y="179"/>
                    <a:pt x="140" y="179"/>
                  </a:cubicBezTo>
                  <a:cubicBezTo>
                    <a:pt x="142" y="179"/>
                    <a:pt x="153" y="177"/>
                    <a:pt x="164" y="177"/>
                  </a:cubicBezTo>
                  <a:cubicBezTo>
                    <a:pt x="214" y="177"/>
                    <a:pt x="255" y="207"/>
                    <a:pt x="255" y="254"/>
                  </a:cubicBezTo>
                  <a:cubicBezTo>
                    <a:pt x="255" y="316"/>
                    <a:pt x="202" y="336"/>
                    <a:pt x="157" y="336"/>
                  </a:cubicBezTo>
                  <a:cubicBezTo>
                    <a:pt x="118" y="336"/>
                    <a:pt x="100" y="315"/>
                    <a:pt x="93" y="308"/>
                  </a:cubicBezTo>
                  <a:cubicBezTo>
                    <a:pt x="91" y="306"/>
                    <a:pt x="91" y="305"/>
                    <a:pt x="87" y="305"/>
                  </a:cubicBezTo>
                  <a:cubicBezTo>
                    <a:pt x="76" y="305"/>
                    <a:pt x="51" y="320"/>
                    <a:pt x="51" y="329"/>
                  </a:cubicBezTo>
                  <a:cubicBezTo>
                    <a:pt x="51" y="331"/>
                    <a:pt x="70" y="364"/>
                    <a:pt x="124" y="364"/>
                  </a:cubicBezTo>
                  <a:cubicBezTo>
                    <a:pt x="194" y="364"/>
                    <a:pt x="297" y="314"/>
                    <a:pt x="297" y="233"/>
                  </a:cubicBezTo>
                  <a:cubicBezTo>
                    <a:pt x="297" y="191"/>
                    <a:pt x="269" y="160"/>
                    <a:pt x="219"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32">
              <a:extLst>
                <a:ext uri="{FF2B5EF4-FFF2-40B4-BE49-F238E27FC236}">
                  <a16:creationId xmlns:a16="http://schemas.microsoft.com/office/drawing/2014/main" id="{01642565-750D-4828-B23E-3CE32AFF0E36}"/>
                </a:ext>
              </a:extLst>
            </p:cNvPr>
            <p:cNvSpPr>
              <a:spLocks noEditPoints="1"/>
            </p:cNvSpPr>
            <p:nvPr>
              <p:custDataLst>
                <p:tags r:id="rId57"/>
              </p:custDataLst>
            </p:nvPr>
          </p:nvSpPr>
          <p:spPr bwMode="auto">
            <a:xfrm>
              <a:off x="30721301" y="31727775"/>
              <a:ext cx="133350" cy="249238"/>
            </a:xfrm>
            <a:custGeom>
              <a:avLst/>
              <a:gdLst>
                <a:gd name="T0" fmla="*/ 194 w 261"/>
                <a:gd name="T1" fmla="*/ 12 h 449"/>
                <a:gd name="T2" fmla="*/ 195 w 261"/>
                <a:gd name="T3" fmla="*/ 5 h 449"/>
                <a:gd name="T4" fmla="*/ 189 w 261"/>
                <a:gd name="T5" fmla="*/ 0 h 449"/>
                <a:gd name="T6" fmla="*/ 182 w 261"/>
                <a:gd name="T7" fmla="*/ 10 h 449"/>
                <a:gd name="T8" fmla="*/ 153 w 261"/>
                <a:gd name="T9" fmla="*/ 125 h 449"/>
                <a:gd name="T10" fmla="*/ 0 w 261"/>
                <a:gd name="T11" fmla="*/ 262 h 449"/>
                <a:gd name="T12" fmla="*/ 96 w 261"/>
                <a:gd name="T13" fmla="*/ 353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9 w 261"/>
                <a:gd name="T25" fmla="*/ 353 h 449"/>
                <a:gd name="T26" fmla="*/ 261 w 261"/>
                <a:gd name="T27" fmla="*/ 216 h 449"/>
                <a:gd name="T28" fmla="*/ 166 w 261"/>
                <a:gd name="T29" fmla="*/ 125 h 449"/>
                <a:gd name="T30" fmla="*/ 194 w 261"/>
                <a:gd name="T31" fmla="*/ 12 h 449"/>
                <a:gd name="T32" fmla="*/ 98 w 261"/>
                <a:gd name="T33" fmla="*/ 342 h 449"/>
                <a:gd name="T34" fmla="*/ 32 w 261"/>
                <a:gd name="T35" fmla="*/ 273 h 449"/>
                <a:gd name="T36" fmla="*/ 150 w 261"/>
                <a:gd name="T37" fmla="*/ 136 h 449"/>
                <a:gd name="T38" fmla="*/ 98 w 261"/>
                <a:gd name="T39" fmla="*/ 342 h 449"/>
                <a:gd name="T40" fmla="*/ 163 w 261"/>
                <a:gd name="T41" fmla="*/ 136 h 449"/>
                <a:gd name="T42" fmla="*/ 229 w 261"/>
                <a:gd name="T43" fmla="*/ 205 h 449"/>
                <a:gd name="T44" fmla="*/ 111 w 261"/>
                <a:gd name="T45" fmla="*/ 342 h 449"/>
                <a:gd name="T46" fmla="*/ 163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4" y="12"/>
                  </a:moveTo>
                  <a:cubicBezTo>
                    <a:pt x="194" y="11"/>
                    <a:pt x="195" y="5"/>
                    <a:pt x="195" y="5"/>
                  </a:cubicBezTo>
                  <a:cubicBezTo>
                    <a:pt x="195" y="4"/>
                    <a:pt x="195" y="0"/>
                    <a:pt x="189" y="0"/>
                  </a:cubicBezTo>
                  <a:cubicBezTo>
                    <a:pt x="184" y="0"/>
                    <a:pt x="184" y="1"/>
                    <a:pt x="182" y="10"/>
                  </a:cubicBezTo>
                  <a:lnTo>
                    <a:pt x="153" y="125"/>
                  </a:lnTo>
                  <a:cubicBezTo>
                    <a:pt x="73" y="128"/>
                    <a:pt x="0" y="194"/>
                    <a:pt x="0" y="262"/>
                  </a:cubicBezTo>
                  <a:cubicBezTo>
                    <a:pt x="0" y="310"/>
                    <a:pt x="35" y="349"/>
                    <a:pt x="96" y="353"/>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9" y="353"/>
                  </a:lnTo>
                  <a:cubicBezTo>
                    <a:pt x="189" y="350"/>
                    <a:pt x="261" y="283"/>
                    <a:pt x="261" y="216"/>
                  </a:cubicBezTo>
                  <a:cubicBezTo>
                    <a:pt x="261" y="176"/>
                    <a:pt x="235" y="130"/>
                    <a:pt x="166" y="125"/>
                  </a:cubicBezTo>
                  <a:lnTo>
                    <a:pt x="194" y="12"/>
                  </a:lnTo>
                  <a:close/>
                  <a:moveTo>
                    <a:pt x="98" y="342"/>
                  </a:moveTo>
                  <a:cubicBezTo>
                    <a:pt x="68" y="340"/>
                    <a:pt x="32" y="323"/>
                    <a:pt x="32" y="273"/>
                  </a:cubicBezTo>
                  <a:cubicBezTo>
                    <a:pt x="32" y="213"/>
                    <a:pt x="75" y="143"/>
                    <a:pt x="150" y="136"/>
                  </a:cubicBezTo>
                  <a:lnTo>
                    <a:pt x="98" y="342"/>
                  </a:lnTo>
                  <a:close/>
                  <a:moveTo>
                    <a:pt x="163" y="136"/>
                  </a:moveTo>
                  <a:cubicBezTo>
                    <a:pt x="201" y="138"/>
                    <a:pt x="229" y="161"/>
                    <a:pt x="229" y="205"/>
                  </a:cubicBezTo>
                  <a:cubicBezTo>
                    <a:pt x="229" y="264"/>
                    <a:pt x="186" y="336"/>
                    <a:pt x="111" y="342"/>
                  </a:cubicBezTo>
                  <a:lnTo>
                    <a:pt x="163"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33">
              <a:extLst>
                <a:ext uri="{FF2B5EF4-FFF2-40B4-BE49-F238E27FC236}">
                  <a16:creationId xmlns:a16="http://schemas.microsoft.com/office/drawing/2014/main" id="{5B85AFF7-AC52-4CB0-A79A-A05D3194129A}"/>
                </a:ext>
              </a:extLst>
            </p:cNvPr>
            <p:cNvSpPr>
              <a:spLocks/>
            </p:cNvSpPr>
            <p:nvPr>
              <p:custDataLst>
                <p:tags r:id="rId58"/>
              </p:custDataLst>
            </p:nvPr>
          </p:nvSpPr>
          <p:spPr bwMode="auto">
            <a:xfrm>
              <a:off x="30940376" y="31627763"/>
              <a:ext cx="65088" cy="19050"/>
            </a:xfrm>
            <a:custGeom>
              <a:avLst/>
              <a:gdLst>
                <a:gd name="T0" fmla="*/ 122 w 129"/>
                <a:gd name="T1" fmla="*/ 0 h 35"/>
                <a:gd name="T2" fmla="*/ 92 w 129"/>
                <a:gd name="T3" fmla="*/ 16 h 35"/>
                <a:gd name="T4" fmla="*/ 69 w 129"/>
                <a:gd name="T5" fmla="*/ 9 h 35"/>
                <a:gd name="T6" fmla="*/ 42 w 129"/>
                <a:gd name="T7" fmla="*/ 0 h 35"/>
                <a:gd name="T8" fmla="*/ 0 w 129"/>
                <a:gd name="T9" fmla="*/ 28 h 35"/>
                <a:gd name="T10" fmla="*/ 7 w 129"/>
                <a:gd name="T11" fmla="*/ 35 h 35"/>
                <a:gd name="T12" fmla="*/ 37 w 129"/>
                <a:gd name="T13" fmla="*/ 19 h 35"/>
                <a:gd name="T14" fmla="*/ 60 w 129"/>
                <a:gd name="T15" fmla="*/ 26 h 35"/>
                <a:gd name="T16" fmla="*/ 87 w 129"/>
                <a:gd name="T17" fmla="*/ 35 h 35"/>
                <a:gd name="T18" fmla="*/ 129 w 129"/>
                <a:gd name="T19" fmla="*/ 7 h 35"/>
                <a:gd name="T20" fmla="*/ 122 w 1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5">
                  <a:moveTo>
                    <a:pt x="122" y="0"/>
                  </a:moveTo>
                  <a:cubicBezTo>
                    <a:pt x="112" y="11"/>
                    <a:pt x="101" y="16"/>
                    <a:pt x="92" y="16"/>
                  </a:cubicBezTo>
                  <a:cubicBezTo>
                    <a:pt x="83" y="16"/>
                    <a:pt x="72" y="11"/>
                    <a:pt x="69" y="9"/>
                  </a:cubicBezTo>
                  <a:cubicBezTo>
                    <a:pt x="57" y="3"/>
                    <a:pt x="50" y="0"/>
                    <a:pt x="42" y="0"/>
                  </a:cubicBezTo>
                  <a:cubicBezTo>
                    <a:pt x="28" y="0"/>
                    <a:pt x="22" y="6"/>
                    <a:pt x="0" y="28"/>
                  </a:cubicBezTo>
                  <a:lnTo>
                    <a:pt x="7" y="35"/>
                  </a:lnTo>
                  <a:cubicBezTo>
                    <a:pt x="17" y="24"/>
                    <a:pt x="28" y="19"/>
                    <a:pt x="37" y="19"/>
                  </a:cubicBezTo>
                  <a:cubicBezTo>
                    <a:pt x="46" y="19"/>
                    <a:pt x="57" y="24"/>
                    <a:pt x="60" y="26"/>
                  </a:cubicBezTo>
                  <a:cubicBezTo>
                    <a:pt x="72" y="32"/>
                    <a:pt x="80" y="35"/>
                    <a:pt x="87" y="35"/>
                  </a:cubicBezTo>
                  <a:cubicBezTo>
                    <a:pt x="101" y="35"/>
                    <a:pt x="107" y="30"/>
                    <a:pt x="129" y="7"/>
                  </a:cubicBezTo>
                  <a:lnTo>
                    <a:pt x="122"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34">
              <a:extLst>
                <a:ext uri="{FF2B5EF4-FFF2-40B4-BE49-F238E27FC236}">
                  <a16:creationId xmlns:a16="http://schemas.microsoft.com/office/drawing/2014/main" id="{5E0EB918-B960-4ADD-A5BB-8B2C8242941E}"/>
                </a:ext>
              </a:extLst>
            </p:cNvPr>
            <p:cNvSpPr>
              <a:spLocks/>
            </p:cNvSpPr>
            <p:nvPr>
              <p:custDataLst>
                <p:tags r:id="rId59"/>
              </p:custDataLst>
            </p:nvPr>
          </p:nvSpPr>
          <p:spPr bwMode="auto">
            <a:xfrm>
              <a:off x="30857826" y="31654750"/>
              <a:ext cx="193675" cy="161925"/>
            </a:xfrm>
            <a:custGeom>
              <a:avLst/>
              <a:gdLst>
                <a:gd name="T0" fmla="*/ 124 w 382"/>
                <a:gd name="T1" fmla="*/ 77 h 291"/>
                <a:gd name="T2" fmla="*/ 154 w 382"/>
                <a:gd name="T3" fmla="*/ 152 h 291"/>
                <a:gd name="T4" fmla="*/ 225 w 382"/>
                <a:gd name="T5" fmla="*/ 281 h 291"/>
                <a:gd name="T6" fmla="*/ 230 w 382"/>
                <a:gd name="T7" fmla="*/ 283 h 291"/>
                <a:gd name="T8" fmla="*/ 247 w 382"/>
                <a:gd name="T9" fmla="*/ 276 h 291"/>
                <a:gd name="T10" fmla="*/ 257 w 382"/>
                <a:gd name="T11" fmla="*/ 255 h 291"/>
                <a:gd name="T12" fmla="*/ 313 w 382"/>
                <a:gd name="T13" fmla="*/ 50 h 291"/>
                <a:gd name="T14" fmla="*/ 367 w 382"/>
                <a:gd name="T15" fmla="*/ 35 h 291"/>
                <a:gd name="T16" fmla="*/ 382 w 382"/>
                <a:gd name="T17" fmla="*/ 7 h 291"/>
                <a:gd name="T18" fmla="*/ 374 w 382"/>
                <a:gd name="T19" fmla="*/ 0 h 291"/>
                <a:gd name="T20" fmla="*/ 310 w 382"/>
                <a:gd name="T21" fmla="*/ 26 h 291"/>
                <a:gd name="T22" fmla="*/ 244 w 382"/>
                <a:gd name="T23" fmla="*/ 253 h 291"/>
                <a:gd name="T24" fmla="*/ 201 w 382"/>
                <a:gd name="T25" fmla="*/ 177 h 291"/>
                <a:gd name="T26" fmla="*/ 145 w 382"/>
                <a:gd name="T27" fmla="*/ 40 h 291"/>
                <a:gd name="T28" fmla="*/ 140 w 382"/>
                <a:gd name="T29" fmla="*/ 29 h 291"/>
                <a:gd name="T30" fmla="*/ 136 w 382"/>
                <a:gd name="T31" fmla="*/ 28 h 291"/>
                <a:gd name="T32" fmla="*/ 119 w 382"/>
                <a:gd name="T33" fmla="*/ 35 h 291"/>
                <a:gd name="T34" fmla="*/ 112 w 382"/>
                <a:gd name="T35" fmla="*/ 50 h 291"/>
                <a:gd name="T36" fmla="*/ 64 w 382"/>
                <a:gd name="T37" fmla="*/ 242 h 291"/>
                <a:gd name="T38" fmla="*/ 46 w 382"/>
                <a:gd name="T39" fmla="*/ 257 h 291"/>
                <a:gd name="T40" fmla="*/ 17 w 382"/>
                <a:gd name="T41" fmla="*/ 246 h 291"/>
                <a:gd name="T42" fmla="*/ 14 w 382"/>
                <a:gd name="T43" fmla="*/ 245 h 291"/>
                <a:gd name="T44" fmla="*/ 0 w 382"/>
                <a:gd name="T45" fmla="*/ 273 h 291"/>
                <a:gd name="T46" fmla="*/ 13 w 382"/>
                <a:gd name="T47" fmla="*/ 286 h 291"/>
                <a:gd name="T48" fmla="*/ 35 w 382"/>
                <a:gd name="T49" fmla="*/ 291 h 291"/>
                <a:gd name="T50" fmla="*/ 87 w 382"/>
                <a:gd name="T51" fmla="*/ 218 h 291"/>
                <a:gd name="T52" fmla="*/ 124 w 38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2" h="291">
                  <a:moveTo>
                    <a:pt x="124" y="77"/>
                  </a:moveTo>
                  <a:cubicBezTo>
                    <a:pt x="128" y="88"/>
                    <a:pt x="138" y="115"/>
                    <a:pt x="154" y="152"/>
                  </a:cubicBezTo>
                  <a:cubicBezTo>
                    <a:pt x="181" y="214"/>
                    <a:pt x="198" y="248"/>
                    <a:pt x="225" y="281"/>
                  </a:cubicBezTo>
                  <a:cubicBezTo>
                    <a:pt x="227" y="283"/>
                    <a:pt x="229" y="283"/>
                    <a:pt x="230" y="283"/>
                  </a:cubicBezTo>
                  <a:cubicBezTo>
                    <a:pt x="237" y="283"/>
                    <a:pt x="246" y="277"/>
                    <a:pt x="247" y="276"/>
                  </a:cubicBezTo>
                  <a:cubicBezTo>
                    <a:pt x="253" y="272"/>
                    <a:pt x="253" y="270"/>
                    <a:pt x="257" y="255"/>
                  </a:cubicBezTo>
                  <a:cubicBezTo>
                    <a:pt x="280" y="151"/>
                    <a:pt x="308" y="57"/>
                    <a:pt x="313" y="50"/>
                  </a:cubicBezTo>
                  <a:cubicBezTo>
                    <a:pt x="318" y="43"/>
                    <a:pt x="334" y="35"/>
                    <a:pt x="367" y="35"/>
                  </a:cubicBezTo>
                  <a:cubicBezTo>
                    <a:pt x="375" y="35"/>
                    <a:pt x="382" y="17"/>
                    <a:pt x="382" y="7"/>
                  </a:cubicBezTo>
                  <a:cubicBezTo>
                    <a:pt x="382" y="0"/>
                    <a:pt x="381" y="0"/>
                    <a:pt x="374" y="0"/>
                  </a:cubicBezTo>
                  <a:cubicBezTo>
                    <a:pt x="336" y="0"/>
                    <a:pt x="317" y="15"/>
                    <a:pt x="310" y="26"/>
                  </a:cubicBezTo>
                  <a:cubicBezTo>
                    <a:pt x="291" y="57"/>
                    <a:pt x="259" y="188"/>
                    <a:pt x="244" y="253"/>
                  </a:cubicBezTo>
                  <a:cubicBezTo>
                    <a:pt x="224" y="226"/>
                    <a:pt x="210" y="196"/>
                    <a:pt x="201" y="177"/>
                  </a:cubicBezTo>
                  <a:cubicBezTo>
                    <a:pt x="183" y="139"/>
                    <a:pt x="164" y="94"/>
                    <a:pt x="145" y="40"/>
                  </a:cubicBezTo>
                  <a:cubicBezTo>
                    <a:pt x="141" y="30"/>
                    <a:pt x="141" y="30"/>
                    <a:pt x="140" y="29"/>
                  </a:cubicBezTo>
                  <a:cubicBezTo>
                    <a:pt x="139" y="28"/>
                    <a:pt x="138" y="28"/>
                    <a:pt x="136" y="28"/>
                  </a:cubicBezTo>
                  <a:cubicBezTo>
                    <a:pt x="131" y="28"/>
                    <a:pt x="124" y="32"/>
                    <a:pt x="119" y="35"/>
                  </a:cubicBezTo>
                  <a:cubicBezTo>
                    <a:pt x="113" y="40"/>
                    <a:pt x="112" y="43"/>
                    <a:pt x="112" y="50"/>
                  </a:cubicBezTo>
                  <a:cubicBezTo>
                    <a:pt x="105" y="139"/>
                    <a:pt x="72" y="227"/>
                    <a:pt x="64" y="242"/>
                  </a:cubicBezTo>
                  <a:cubicBezTo>
                    <a:pt x="60" y="248"/>
                    <a:pt x="56" y="257"/>
                    <a:pt x="46" y="257"/>
                  </a:cubicBezTo>
                  <a:cubicBezTo>
                    <a:pt x="46" y="257"/>
                    <a:pt x="31" y="257"/>
                    <a:pt x="17" y="246"/>
                  </a:cubicBezTo>
                  <a:cubicBezTo>
                    <a:pt x="15" y="245"/>
                    <a:pt x="15" y="245"/>
                    <a:pt x="14" y="245"/>
                  </a:cubicBezTo>
                  <a:cubicBezTo>
                    <a:pt x="8" y="245"/>
                    <a:pt x="0" y="263"/>
                    <a:pt x="0" y="273"/>
                  </a:cubicBezTo>
                  <a:cubicBezTo>
                    <a:pt x="0" y="277"/>
                    <a:pt x="1" y="281"/>
                    <a:pt x="13" y="286"/>
                  </a:cubicBezTo>
                  <a:cubicBezTo>
                    <a:pt x="23" y="291"/>
                    <a:pt x="32" y="291"/>
                    <a:pt x="35" y="291"/>
                  </a:cubicBezTo>
                  <a:cubicBezTo>
                    <a:pt x="61" y="291"/>
                    <a:pt x="80" y="239"/>
                    <a:pt x="87" y="218"/>
                  </a:cubicBezTo>
                  <a:cubicBezTo>
                    <a:pt x="110" y="153"/>
                    <a:pt x="117" y="114"/>
                    <a:pt x="124" y="77"/>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35">
              <a:extLst>
                <a:ext uri="{FF2B5EF4-FFF2-40B4-BE49-F238E27FC236}">
                  <a16:creationId xmlns:a16="http://schemas.microsoft.com/office/drawing/2014/main" id="{1CACA8F7-F266-4131-8DF7-F387A63EA010}"/>
                </a:ext>
              </a:extLst>
            </p:cNvPr>
            <p:cNvSpPr>
              <a:spLocks/>
            </p:cNvSpPr>
            <p:nvPr>
              <p:custDataLst>
                <p:tags r:id="rId60"/>
              </p:custDataLst>
            </p:nvPr>
          </p:nvSpPr>
          <p:spPr bwMode="auto">
            <a:xfrm>
              <a:off x="31103888" y="31627763"/>
              <a:ext cx="66675" cy="19050"/>
            </a:xfrm>
            <a:custGeom>
              <a:avLst/>
              <a:gdLst>
                <a:gd name="T0" fmla="*/ 122 w 129"/>
                <a:gd name="T1" fmla="*/ 0 h 35"/>
                <a:gd name="T2" fmla="*/ 92 w 129"/>
                <a:gd name="T3" fmla="*/ 16 h 35"/>
                <a:gd name="T4" fmla="*/ 70 w 129"/>
                <a:gd name="T5" fmla="*/ 9 h 35"/>
                <a:gd name="T6" fmla="*/ 42 w 129"/>
                <a:gd name="T7" fmla="*/ 0 h 35"/>
                <a:gd name="T8" fmla="*/ 0 w 129"/>
                <a:gd name="T9" fmla="*/ 28 h 35"/>
                <a:gd name="T10" fmla="*/ 7 w 129"/>
                <a:gd name="T11" fmla="*/ 35 h 35"/>
                <a:gd name="T12" fmla="*/ 37 w 129"/>
                <a:gd name="T13" fmla="*/ 19 h 35"/>
                <a:gd name="T14" fmla="*/ 60 w 129"/>
                <a:gd name="T15" fmla="*/ 26 h 35"/>
                <a:gd name="T16" fmla="*/ 87 w 129"/>
                <a:gd name="T17" fmla="*/ 35 h 35"/>
                <a:gd name="T18" fmla="*/ 129 w 129"/>
                <a:gd name="T19" fmla="*/ 7 h 35"/>
                <a:gd name="T20" fmla="*/ 122 w 1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35">
                  <a:moveTo>
                    <a:pt x="122" y="0"/>
                  </a:moveTo>
                  <a:cubicBezTo>
                    <a:pt x="112" y="11"/>
                    <a:pt x="102" y="16"/>
                    <a:pt x="92" y="16"/>
                  </a:cubicBezTo>
                  <a:cubicBezTo>
                    <a:pt x="83" y="16"/>
                    <a:pt x="72" y="11"/>
                    <a:pt x="70" y="9"/>
                  </a:cubicBezTo>
                  <a:cubicBezTo>
                    <a:pt x="57" y="3"/>
                    <a:pt x="50" y="0"/>
                    <a:pt x="42" y="0"/>
                  </a:cubicBezTo>
                  <a:cubicBezTo>
                    <a:pt x="28" y="0"/>
                    <a:pt x="22" y="6"/>
                    <a:pt x="0" y="28"/>
                  </a:cubicBezTo>
                  <a:lnTo>
                    <a:pt x="7" y="35"/>
                  </a:lnTo>
                  <a:cubicBezTo>
                    <a:pt x="18" y="24"/>
                    <a:pt x="28" y="19"/>
                    <a:pt x="37" y="19"/>
                  </a:cubicBezTo>
                  <a:cubicBezTo>
                    <a:pt x="47" y="19"/>
                    <a:pt x="57" y="24"/>
                    <a:pt x="60" y="26"/>
                  </a:cubicBezTo>
                  <a:cubicBezTo>
                    <a:pt x="72" y="32"/>
                    <a:pt x="80" y="35"/>
                    <a:pt x="87" y="35"/>
                  </a:cubicBezTo>
                  <a:cubicBezTo>
                    <a:pt x="102" y="35"/>
                    <a:pt x="107" y="30"/>
                    <a:pt x="129" y="7"/>
                  </a:cubicBezTo>
                  <a:lnTo>
                    <a:pt x="122"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36">
              <a:extLst>
                <a:ext uri="{FF2B5EF4-FFF2-40B4-BE49-F238E27FC236}">
                  <a16:creationId xmlns:a16="http://schemas.microsoft.com/office/drawing/2014/main" id="{48D6AC94-4C7B-4294-93D0-A8ACBC74BB40}"/>
                </a:ext>
              </a:extLst>
            </p:cNvPr>
            <p:cNvSpPr>
              <a:spLocks/>
            </p:cNvSpPr>
            <p:nvPr>
              <p:custDataLst>
                <p:tags r:id="rId61"/>
              </p:custDataLst>
            </p:nvPr>
          </p:nvSpPr>
          <p:spPr bwMode="auto">
            <a:xfrm>
              <a:off x="31062613" y="31670625"/>
              <a:ext cx="101600" cy="139700"/>
            </a:xfrm>
            <a:custGeom>
              <a:avLst/>
              <a:gdLst>
                <a:gd name="T0" fmla="*/ 75 w 201"/>
                <a:gd name="T1" fmla="*/ 119 h 252"/>
                <a:gd name="T2" fmla="*/ 0 w 201"/>
                <a:gd name="T3" fmla="*/ 209 h 252"/>
                <a:gd name="T4" fmla="*/ 66 w 201"/>
                <a:gd name="T5" fmla="*/ 252 h 252"/>
                <a:gd name="T6" fmla="*/ 181 w 201"/>
                <a:gd name="T7" fmla="*/ 190 h 252"/>
                <a:gd name="T8" fmla="*/ 177 w 201"/>
                <a:gd name="T9" fmla="*/ 187 h 252"/>
                <a:gd name="T10" fmla="*/ 149 w 201"/>
                <a:gd name="T11" fmla="*/ 204 h 252"/>
                <a:gd name="T12" fmla="*/ 91 w 201"/>
                <a:gd name="T13" fmla="*/ 231 h 252"/>
                <a:gd name="T14" fmla="*/ 32 w 201"/>
                <a:gd name="T15" fmla="*/ 193 h 252"/>
                <a:gd name="T16" fmla="*/ 113 w 201"/>
                <a:gd name="T17" fmla="*/ 125 h 252"/>
                <a:gd name="T18" fmla="*/ 133 w 201"/>
                <a:gd name="T19" fmla="*/ 119 h 252"/>
                <a:gd name="T20" fmla="*/ 144 w 201"/>
                <a:gd name="T21" fmla="*/ 106 h 252"/>
                <a:gd name="T22" fmla="*/ 141 w 201"/>
                <a:gd name="T23" fmla="*/ 104 h 252"/>
                <a:gd name="T24" fmla="*/ 73 w 201"/>
                <a:gd name="T25" fmla="*/ 65 h 252"/>
                <a:gd name="T26" fmla="*/ 89 w 201"/>
                <a:gd name="T27" fmla="*/ 32 h 252"/>
                <a:gd name="T28" fmla="*/ 132 w 201"/>
                <a:gd name="T29" fmla="*/ 21 h 252"/>
                <a:gd name="T30" fmla="*/ 156 w 201"/>
                <a:gd name="T31" fmla="*/ 25 h 252"/>
                <a:gd name="T32" fmla="*/ 169 w 201"/>
                <a:gd name="T33" fmla="*/ 40 h 252"/>
                <a:gd name="T34" fmla="*/ 166 w 201"/>
                <a:gd name="T35" fmla="*/ 51 h 252"/>
                <a:gd name="T36" fmla="*/ 164 w 201"/>
                <a:gd name="T37" fmla="*/ 56 h 252"/>
                <a:gd name="T38" fmla="*/ 168 w 201"/>
                <a:gd name="T39" fmla="*/ 58 h 252"/>
                <a:gd name="T40" fmla="*/ 201 w 201"/>
                <a:gd name="T41" fmla="*/ 24 h 252"/>
                <a:gd name="T42" fmla="*/ 157 w 201"/>
                <a:gd name="T43" fmla="*/ 0 h 252"/>
                <a:gd name="T44" fmla="*/ 41 w 201"/>
                <a:gd name="T45" fmla="*/ 80 h 252"/>
                <a:gd name="T46" fmla="*/ 75 w 201"/>
                <a:gd name="T47" fmla="*/ 11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1" h="252">
                  <a:moveTo>
                    <a:pt x="75" y="119"/>
                  </a:moveTo>
                  <a:cubicBezTo>
                    <a:pt x="15" y="149"/>
                    <a:pt x="0" y="191"/>
                    <a:pt x="0" y="209"/>
                  </a:cubicBezTo>
                  <a:cubicBezTo>
                    <a:pt x="0" y="238"/>
                    <a:pt x="31" y="252"/>
                    <a:pt x="66" y="252"/>
                  </a:cubicBezTo>
                  <a:cubicBezTo>
                    <a:pt x="130" y="252"/>
                    <a:pt x="181" y="197"/>
                    <a:pt x="181" y="190"/>
                  </a:cubicBezTo>
                  <a:cubicBezTo>
                    <a:pt x="181" y="187"/>
                    <a:pt x="178" y="187"/>
                    <a:pt x="177" y="187"/>
                  </a:cubicBezTo>
                  <a:cubicBezTo>
                    <a:pt x="176" y="187"/>
                    <a:pt x="164" y="187"/>
                    <a:pt x="149" y="204"/>
                  </a:cubicBezTo>
                  <a:cubicBezTo>
                    <a:pt x="141" y="213"/>
                    <a:pt x="123" y="231"/>
                    <a:pt x="91" y="231"/>
                  </a:cubicBezTo>
                  <a:cubicBezTo>
                    <a:pt x="70" y="231"/>
                    <a:pt x="32" y="223"/>
                    <a:pt x="32" y="193"/>
                  </a:cubicBezTo>
                  <a:cubicBezTo>
                    <a:pt x="32" y="172"/>
                    <a:pt x="54" y="127"/>
                    <a:pt x="113" y="125"/>
                  </a:cubicBezTo>
                  <a:cubicBezTo>
                    <a:pt x="119" y="125"/>
                    <a:pt x="124" y="125"/>
                    <a:pt x="133" y="119"/>
                  </a:cubicBezTo>
                  <a:cubicBezTo>
                    <a:pt x="136" y="117"/>
                    <a:pt x="144" y="111"/>
                    <a:pt x="144" y="106"/>
                  </a:cubicBezTo>
                  <a:cubicBezTo>
                    <a:pt x="144" y="104"/>
                    <a:pt x="141" y="104"/>
                    <a:pt x="141" y="104"/>
                  </a:cubicBezTo>
                  <a:cubicBezTo>
                    <a:pt x="90" y="102"/>
                    <a:pt x="73" y="84"/>
                    <a:pt x="73" y="65"/>
                  </a:cubicBezTo>
                  <a:cubicBezTo>
                    <a:pt x="73" y="50"/>
                    <a:pt x="82" y="38"/>
                    <a:pt x="89" y="32"/>
                  </a:cubicBezTo>
                  <a:cubicBezTo>
                    <a:pt x="102" y="24"/>
                    <a:pt x="121" y="21"/>
                    <a:pt x="132" y="21"/>
                  </a:cubicBezTo>
                  <a:cubicBezTo>
                    <a:pt x="137" y="21"/>
                    <a:pt x="147" y="22"/>
                    <a:pt x="156" y="25"/>
                  </a:cubicBezTo>
                  <a:cubicBezTo>
                    <a:pt x="160" y="26"/>
                    <a:pt x="169" y="29"/>
                    <a:pt x="169" y="40"/>
                  </a:cubicBezTo>
                  <a:cubicBezTo>
                    <a:pt x="169" y="44"/>
                    <a:pt x="168" y="48"/>
                    <a:pt x="166" y="51"/>
                  </a:cubicBezTo>
                  <a:cubicBezTo>
                    <a:pt x="165" y="52"/>
                    <a:pt x="164" y="54"/>
                    <a:pt x="164" y="56"/>
                  </a:cubicBezTo>
                  <a:cubicBezTo>
                    <a:pt x="164" y="58"/>
                    <a:pt x="166" y="58"/>
                    <a:pt x="168" y="58"/>
                  </a:cubicBezTo>
                  <a:cubicBezTo>
                    <a:pt x="178" y="58"/>
                    <a:pt x="201" y="45"/>
                    <a:pt x="201" y="24"/>
                  </a:cubicBezTo>
                  <a:cubicBezTo>
                    <a:pt x="201" y="5"/>
                    <a:pt x="180" y="0"/>
                    <a:pt x="157" y="0"/>
                  </a:cubicBezTo>
                  <a:cubicBezTo>
                    <a:pt x="100" y="0"/>
                    <a:pt x="41" y="39"/>
                    <a:pt x="41" y="80"/>
                  </a:cubicBezTo>
                  <a:cubicBezTo>
                    <a:pt x="41" y="102"/>
                    <a:pt x="59" y="114"/>
                    <a:pt x="75" y="11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37">
              <a:extLst>
                <a:ext uri="{FF2B5EF4-FFF2-40B4-BE49-F238E27FC236}">
                  <a16:creationId xmlns:a16="http://schemas.microsoft.com/office/drawing/2014/main" id="{BB14131C-B76C-4E33-A237-7605A3B90053}"/>
                </a:ext>
              </a:extLst>
            </p:cNvPr>
            <p:cNvSpPr>
              <a:spLocks/>
            </p:cNvSpPr>
            <p:nvPr>
              <p:custDataLst>
                <p:tags r:id="rId62"/>
              </p:custDataLst>
            </p:nvPr>
          </p:nvSpPr>
          <p:spPr bwMode="auto">
            <a:xfrm>
              <a:off x="31240413" y="31627763"/>
              <a:ext cx="65088" cy="19050"/>
            </a:xfrm>
            <a:custGeom>
              <a:avLst/>
              <a:gdLst>
                <a:gd name="T0" fmla="*/ 121 w 128"/>
                <a:gd name="T1" fmla="*/ 0 h 35"/>
                <a:gd name="T2" fmla="*/ 91 w 128"/>
                <a:gd name="T3" fmla="*/ 16 h 35"/>
                <a:gd name="T4" fmla="*/ 69 w 128"/>
                <a:gd name="T5" fmla="*/ 9 h 35"/>
                <a:gd name="T6" fmla="*/ 42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7" y="3"/>
                    <a:pt x="49" y="0"/>
                    <a:pt x="42" y="0"/>
                  </a:cubicBezTo>
                  <a:cubicBezTo>
                    <a:pt x="27" y="0"/>
                    <a:pt x="22" y="6"/>
                    <a:pt x="0" y="28"/>
                  </a:cubicBezTo>
                  <a:lnTo>
                    <a:pt x="7" y="35"/>
                  </a:lnTo>
                  <a:cubicBezTo>
                    <a:pt x="17" y="24"/>
                    <a:pt x="27" y="19"/>
                    <a:pt x="37" y="19"/>
                  </a:cubicBezTo>
                  <a:cubicBezTo>
                    <a:pt x="46" y="19"/>
                    <a:pt x="57" y="24"/>
                    <a:pt x="59" y="26"/>
                  </a:cubicBezTo>
                  <a:cubicBezTo>
                    <a:pt x="72" y="32"/>
                    <a:pt x="79" y="35"/>
                    <a:pt x="87" y="35"/>
                  </a:cubicBezTo>
                  <a:cubicBezTo>
                    <a:pt x="101" y="35"/>
                    <a:pt x="106" y="30"/>
                    <a:pt x="128" y="7"/>
                  </a:cubicBezTo>
                  <a:lnTo>
                    <a:pt x="121"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38">
              <a:extLst>
                <a:ext uri="{FF2B5EF4-FFF2-40B4-BE49-F238E27FC236}">
                  <a16:creationId xmlns:a16="http://schemas.microsoft.com/office/drawing/2014/main" id="{631E86EA-D702-4389-A1AC-A1C3D98FE92B}"/>
                </a:ext>
              </a:extLst>
            </p:cNvPr>
            <p:cNvSpPr>
              <a:spLocks/>
            </p:cNvSpPr>
            <p:nvPr>
              <p:custDataLst>
                <p:tags r:id="rId63"/>
              </p:custDataLst>
            </p:nvPr>
          </p:nvSpPr>
          <p:spPr bwMode="auto">
            <a:xfrm>
              <a:off x="31186438" y="31670625"/>
              <a:ext cx="122238" cy="139700"/>
            </a:xfrm>
            <a:custGeom>
              <a:avLst/>
              <a:gdLst>
                <a:gd name="T0" fmla="*/ 89 w 239"/>
                <a:gd name="T1" fmla="*/ 9 h 253"/>
                <a:gd name="T2" fmla="*/ 90 w 239"/>
                <a:gd name="T3" fmla="*/ 4 h 253"/>
                <a:gd name="T4" fmla="*/ 85 w 239"/>
                <a:gd name="T5" fmla="*/ 1 h 253"/>
                <a:gd name="T6" fmla="*/ 64 w 239"/>
                <a:gd name="T7" fmla="*/ 9 h 253"/>
                <a:gd name="T8" fmla="*/ 30 w 239"/>
                <a:gd name="T9" fmla="*/ 33 h 253"/>
                <a:gd name="T10" fmla="*/ 35 w 239"/>
                <a:gd name="T11" fmla="*/ 36 h 253"/>
                <a:gd name="T12" fmla="*/ 56 w 239"/>
                <a:gd name="T13" fmla="*/ 28 h 253"/>
                <a:gd name="T14" fmla="*/ 34 w 239"/>
                <a:gd name="T15" fmla="*/ 154 h 253"/>
                <a:gd name="T16" fmla="*/ 4 w 239"/>
                <a:gd name="T17" fmla="*/ 241 h 253"/>
                <a:gd name="T18" fmla="*/ 0 w 239"/>
                <a:gd name="T19" fmla="*/ 251 h 253"/>
                <a:gd name="T20" fmla="*/ 4 w 239"/>
                <a:gd name="T21" fmla="*/ 253 h 253"/>
                <a:gd name="T22" fmla="*/ 29 w 239"/>
                <a:gd name="T23" fmla="*/ 240 h 253"/>
                <a:gd name="T24" fmla="*/ 45 w 239"/>
                <a:gd name="T25" fmla="*/ 209 h 253"/>
                <a:gd name="T26" fmla="*/ 60 w 239"/>
                <a:gd name="T27" fmla="*/ 164 h 253"/>
                <a:gd name="T28" fmla="*/ 169 w 239"/>
                <a:gd name="T29" fmla="*/ 22 h 253"/>
                <a:gd name="T30" fmla="*/ 206 w 239"/>
                <a:gd name="T31" fmla="*/ 52 h 253"/>
                <a:gd name="T32" fmla="*/ 183 w 239"/>
                <a:gd name="T33" fmla="*/ 82 h 253"/>
                <a:gd name="T34" fmla="*/ 129 w 239"/>
                <a:gd name="T35" fmla="*/ 103 h 253"/>
                <a:gd name="T36" fmla="*/ 108 w 239"/>
                <a:gd name="T37" fmla="*/ 113 h 253"/>
                <a:gd name="T38" fmla="*/ 100 w 239"/>
                <a:gd name="T39" fmla="*/ 123 h 253"/>
                <a:gd name="T40" fmla="*/ 104 w 239"/>
                <a:gd name="T41" fmla="*/ 126 h 253"/>
                <a:gd name="T42" fmla="*/ 108 w 239"/>
                <a:gd name="T43" fmla="*/ 126 h 253"/>
                <a:gd name="T44" fmla="*/ 126 w 239"/>
                <a:gd name="T45" fmla="*/ 124 h 253"/>
                <a:gd name="T46" fmla="*/ 195 w 239"/>
                <a:gd name="T47" fmla="*/ 178 h 253"/>
                <a:gd name="T48" fmla="*/ 172 w 239"/>
                <a:gd name="T49" fmla="*/ 221 h 253"/>
                <a:gd name="T50" fmla="*/ 120 w 239"/>
                <a:gd name="T51" fmla="*/ 232 h 253"/>
                <a:gd name="T52" fmla="*/ 71 w 239"/>
                <a:gd name="T53" fmla="*/ 215 h 253"/>
                <a:gd name="T54" fmla="*/ 65 w 239"/>
                <a:gd name="T55" fmla="*/ 212 h 253"/>
                <a:gd name="T56" fmla="*/ 37 w 239"/>
                <a:gd name="T57" fmla="*/ 230 h 253"/>
                <a:gd name="T58" fmla="*/ 60 w 239"/>
                <a:gd name="T59" fmla="*/ 247 h 253"/>
                <a:gd name="T60" fmla="*/ 96 w 239"/>
                <a:gd name="T61" fmla="*/ 253 h 253"/>
                <a:gd name="T62" fmla="*/ 228 w 239"/>
                <a:gd name="T63" fmla="*/ 162 h 253"/>
                <a:gd name="T64" fmla="*/ 168 w 239"/>
                <a:gd name="T65" fmla="*/ 104 h 253"/>
                <a:gd name="T66" fmla="*/ 239 w 239"/>
                <a:gd name="T67" fmla="*/ 36 h 253"/>
                <a:gd name="T68" fmla="*/ 194 w 239"/>
                <a:gd name="T69" fmla="*/ 0 h 253"/>
                <a:gd name="T70" fmla="*/ 81 w 239"/>
                <a:gd name="T71" fmla="*/ 63 h 253"/>
                <a:gd name="T72" fmla="*/ 89 w 239"/>
                <a:gd name="T73" fmla="*/ 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253">
                  <a:moveTo>
                    <a:pt x="89" y="9"/>
                  </a:moveTo>
                  <a:cubicBezTo>
                    <a:pt x="89" y="8"/>
                    <a:pt x="90" y="5"/>
                    <a:pt x="90" y="4"/>
                  </a:cubicBezTo>
                  <a:cubicBezTo>
                    <a:pt x="90" y="1"/>
                    <a:pt x="86" y="1"/>
                    <a:pt x="85" y="1"/>
                  </a:cubicBezTo>
                  <a:cubicBezTo>
                    <a:pt x="81" y="1"/>
                    <a:pt x="76" y="3"/>
                    <a:pt x="64" y="9"/>
                  </a:cubicBezTo>
                  <a:cubicBezTo>
                    <a:pt x="43" y="20"/>
                    <a:pt x="30" y="26"/>
                    <a:pt x="30" y="33"/>
                  </a:cubicBezTo>
                  <a:cubicBezTo>
                    <a:pt x="30" y="36"/>
                    <a:pt x="33" y="36"/>
                    <a:pt x="35" y="36"/>
                  </a:cubicBezTo>
                  <a:cubicBezTo>
                    <a:pt x="39" y="36"/>
                    <a:pt x="44" y="34"/>
                    <a:pt x="56" y="28"/>
                  </a:cubicBezTo>
                  <a:cubicBezTo>
                    <a:pt x="49" y="88"/>
                    <a:pt x="37" y="139"/>
                    <a:pt x="34" y="154"/>
                  </a:cubicBezTo>
                  <a:cubicBezTo>
                    <a:pt x="28" y="181"/>
                    <a:pt x="22" y="209"/>
                    <a:pt x="4" y="241"/>
                  </a:cubicBezTo>
                  <a:cubicBezTo>
                    <a:pt x="0" y="249"/>
                    <a:pt x="0" y="250"/>
                    <a:pt x="0" y="251"/>
                  </a:cubicBezTo>
                  <a:cubicBezTo>
                    <a:pt x="0" y="253"/>
                    <a:pt x="3" y="253"/>
                    <a:pt x="4" y="253"/>
                  </a:cubicBezTo>
                  <a:cubicBezTo>
                    <a:pt x="8" y="253"/>
                    <a:pt x="19" y="251"/>
                    <a:pt x="29" y="240"/>
                  </a:cubicBezTo>
                  <a:cubicBezTo>
                    <a:pt x="30" y="239"/>
                    <a:pt x="36" y="231"/>
                    <a:pt x="45" y="209"/>
                  </a:cubicBezTo>
                  <a:cubicBezTo>
                    <a:pt x="54" y="190"/>
                    <a:pt x="58" y="175"/>
                    <a:pt x="60" y="164"/>
                  </a:cubicBezTo>
                  <a:cubicBezTo>
                    <a:pt x="75" y="109"/>
                    <a:pt x="111" y="22"/>
                    <a:pt x="169" y="22"/>
                  </a:cubicBezTo>
                  <a:cubicBezTo>
                    <a:pt x="188" y="22"/>
                    <a:pt x="206" y="32"/>
                    <a:pt x="206" y="52"/>
                  </a:cubicBezTo>
                  <a:cubicBezTo>
                    <a:pt x="206" y="68"/>
                    <a:pt x="196" y="75"/>
                    <a:pt x="183" y="82"/>
                  </a:cubicBezTo>
                  <a:cubicBezTo>
                    <a:pt x="168" y="90"/>
                    <a:pt x="140" y="100"/>
                    <a:pt x="129" y="103"/>
                  </a:cubicBezTo>
                  <a:cubicBezTo>
                    <a:pt x="118" y="107"/>
                    <a:pt x="115" y="108"/>
                    <a:pt x="108" y="113"/>
                  </a:cubicBezTo>
                  <a:cubicBezTo>
                    <a:pt x="100" y="119"/>
                    <a:pt x="100" y="122"/>
                    <a:pt x="100" y="123"/>
                  </a:cubicBezTo>
                  <a:cubicBezTo>
                    <a:pt x="100" y="125"/>
                    <a:pt x="102" y="126"/>
                    <a:pt x="104" y="126"/>
                  </a:cubicBezTo>
                  <a:cubicBezTo>
                    <a:pt x="106" y="126"/>
                    <a:pt x="107" y="126"/>
                    <a:pt x="108" y="126"/>
                  </a:cubicBezTo>
                  <a:cubicBezTo>
                    <a:pt x="108" y="126"/>
                    <a:pt x="117" y="124"/>
                    <a:pt x="126" y="124"/>
                  </a:cubicBezTo>
                  <a:cubicBezTo>
                    <a:pt x="161" y="124"/>
                    <a:pt x="195" y="142"/>
                    <a:pt x="195" y="178"/>
                  </a:cubicBezTo>
                  <a:cubicBezTo>
                    <a:pt x="195" y="189"/>
                    <a:pt x="192" y="211"/>
                    <a:pt x="172" y="221"/>
                  </a:cubicBezTo>
                  <a:cubicBezTo>
                    <a:pt x="158" y="229"/>
                    <a:pt x="136" y="232"/>
                    <a:pt x="120" y="232"/>
                  </a:cubicBezTo>
                  <a:cubicBezTo>
                    <a:pt x="107" y="232"/>
                    <a:pt x="88" y="229"/>
                    <a:pt x="71" y="215"/>
                  </a:cubicBezTo>
                  <a:cubicBezTo>
                    <a:pt x="68" y="212"/>
                    <a:pt x="67" y="212"/>
                    <a:pt x="65" y="212"/>
                  </a:cubicBezTo>
                  <a:cubicBezTo>
                    <a:pt x="56" y="212"/>
                    <a:pt x="37" y="224"/>
                    <a:pt x="37" y="230"/>
                  </a:cubicBezTo>
                  <a:cubicBezTo>
                    <a:pt x="37" y="234"/>
                    <a:pt x="49" y="242"/>
                    <a:pt x="60" y="247"/>
                  </a:cubicBezTo>
                  <a:cubicBezTo>
                    <a:pt x="75" y="253"/>
                    <a:pt x="88" y="253"/>
                    <a:pt x="96" y="253"/>
                  </a:cubicBezTo>
                  <a:cubicBezTo>
                    <a:pt x="156" y="253"/>
                    <a:pt x="228" y="217"/>
                    <a:pt x="228" y="162"/>
                  </a:cubicBezTo>
                  <a:cubicBezTo>
                    <a:pt x="228" y="127"/>
                    <a:pt x="198" y="109"/>
                    <a:pt x="168" y="104"/>
                  </a:cubicBezTo>
                  <a:cubicBezTo>
                    <a:pt x="193" y="92"/>
                    <a:pt x="239" y="69"/>
                    <a:pt x="239" y="36"/>
                  </a:cubicBezTo>
                  <a:cubicBezTo>
                    <a:pt x="239" y="17"/>
                    <a:pt x="222" y="0"/>
                    <a:pt x="194" y="0"/>
                  </a:cubicBezTo>
                  <a:cubicBezTo>
                    <a:pt x="162" y="0"/>
                    <a:pt x="115" y="20"/>
                    <a:pt x="81" y="63"/>
                  </a:cubicBezTo>
                  <a:lnTo>
                    <a:pt x="89" y="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3" name="Group 182">
            <a:extLst>
              <a:ext uri="{FF2B5EF4-FFF2-40B4-BE49-F238E27FC236}">
                <a16:creationId xmlns:a16="http://schemas.microsoft.com/office/drawing/2014/main" id="{71577BE7-0A96-459D-A4F2-64F1AA9765D5}"/>
              </a:ext>
            </a:extLst>
          </p:cNvPr>
          <p:cNvGrpSpPr/>
          <p:nvPr/>
        </p:nvGrpSpPr>
        <p:grpSpPr>
          <a:xfrm>
            <a:off x="19281775" y="23256875"/>
            <a:ext cx="3249613" cy="538163"/>
            <a:chOff x="19281775" y="23256875"/>
            <a:chExt cx="3249613" cy="538163"/>
          </a:xfrm>
        </p:grpSpPr>
        <p:sp>
          <p:nvSpPr>
            <p:cNvPr id="349" name="Freeform 175 2">
              <a:extLst>
                <a:ext uri="{FF2B5EF4-FFF2-40B4-BE49-F238E27FC236}">
                  <a16:creationId xmlns:a16="http://schemas.microsoft.com/office/drawing/2014/main" id="{1FF84208-7C51-498B-87C2-EE994D928F5A}"/>
                </a:ext>
              </a:extLst>
            </p:cNvPr>
            <p:cNvSpPr>
              <a:spLocks noEditPoints="1"/>
            </p:cNvSpPr>
            <p:nvPr/>
          </p:nvSpPr>
          <p:spPr bwMode="auto">
            <a:xfrm>
              <a:off x="19294475" y="23256875"/>
              <a:ext cx="133350" cy="233363"/>
            </a:xfrm>
            <a:custGeom>
              <a:avLst/>
              <a:gdLst>
                <a:gd name="T0" fmla="*/ 193 w 261"/>
                <a:gd name="T1" fmla="*/ 12 h 448"/>
                <a:gd name="T2" fmla="*/ 195 w 261"/>
                <a:gd name="T3" fmla="*/ 5 h 448"/>
                <a:gd name="T4" fmla="*/ 189 w 261"/>
                <a:gd name="T5" fmla="*/ 0 h 448"/>
                <a:gd name="T6" fmla="*/ 181 w 261"/>
                <a:gd name="T7" fmla="*/ 10 h 448"/>
                <a:gd name="T8" fmla="*/ 152 w 261"/>
                <a:gd name="T9" fmla="*/ 125 h 448"/>
                <a:gd name="T10" fmla="*/ 0 w 261"/>
                <a:gd name="T11" fmla="*/ 261 h 448"/>
                <a:gd name="T12" fmla="*/ 95 w 261"/>
                <a:gd name="T13" fmla="*/ 352 h 448"/>
                <a:gd name="T14" fmla="*/ 84 w 261"/>
                <a:gd name="T15" fmla="*/ 399 h 448"/>
                <a:gd name="T16" fmla="*/ 73 w 261"/>
                <a:gd name="T17" fmla="*/ 443 h 448"/>
                <a:gd name="T18" fmla="*/ 79 w 261"/>
                <a:gd name="T19" fmla="*/ 448 h 448"/>
                <a:gd name="T20" fmla="*/ 84 w 261"/>
                <a:gd name="T21" fmla="*/ 446 h 448"/>
                <a:gd name="T22" fmla="*/ 89 w 261"/>
                <a:gd name="T23" fmla="*/ 426 h 448"/>
                <a:gd name="T24" fmla="*/ 108 w 261"/>
                <a:gd name="T25" fmla="*/ 352 h 448"/>
                <a:gd name="T26" fmla="*/ 261 w 261"/>
                <a:gd name="T27" fmla="*/ 215 h 448"/>
                <a:gd name="T28" fmla="*/ 165 w 261"/>
                <a:gd name="T29" fmla="*/ 125 h 448"/>
                <a:gd name="T30" fmla="*/ 193 w 261"/>
                <a:gd name="T31" fmla="*/ 12 h 448"/>
                <a:gd name="T32" fmla="*/ 98 w 261"/>
                <a:gd name="T33" fmla="*/ 341 h 448"/>
                <a:gd name="T34" fmla="*/ 32 w 261"/>
                <a:gd name="T35" fmla="*/ 272 h 448"/>
                <a:gd name="T36" fmla="*/ 149 w 261"/>
                <a:gd name="T37" fmla="*/ 136 h 448"/>
                <a:gd name="T38" fmla="*/ 98 w 261"/>
                <a:gd name="T39" fmla="*/ 341 h 448"/>
                <a:gd name="T40" fmla="*/ 162 w 261"/>
                <a:gd name="T41" fmla="*/ 136 h 448"/>
                <a:gd name="T42" fmla="*/ 228 w 261"/>
                <a:gd name="T43" fmla="*/ 205 h 448"/>
                <a:gd name="T44" fmla="*/ 111 w 261"/>
                <a:gd name="T45" fmla="*/ 341 h 448"/>
                <a:gd name="T46" fmla="*/ 162 w 261"/>
                <a:gd name="T47" fmla="*/ 13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8">
                  <a:moveTo>
                    <a:pt x="193" y="12"/>
                  </a:moveTo>
                  <a:cubicBezTo>
                    <a:pt x="193" y="11"/>
                    <a:pt x="195" y="5"/>
                    <a:pt x="195" y="5"/>
                  </a:cubicBezTo>
                  <a:cubicBezTo>
                    <a:pt x="195" y="4"/>
                    <a:pt x="195" y="0"/>
                    <a:pt x="189" y="0"/>
                  </a:cubicBezTo>
                  <a:cubicBezTo>
                    <a:pt x="184" y="0"/>
                    <a:pt x="183" y="1"/>
                    <a:pt x="181" y="10"/>
                  </a:cubicBezTo>
                  <a:lnTo>
                    <a:pt x="152" y="125"/>
                  </a:lnTo>
                  <a:cubicBezTo>
                    <a:pt x="73" y="127"/>
                    <a:pt x="0" y="194"/>
                    <a:pt x="0" y="261"/>
                  </a:cubicBezTo>
                  <a:cubicBezTo>
                    <a:pt x="0" y="309"/>
                    <a:pt x="35" y="348"/>
                    <a:pt x="95" y="352"/>
                  </a:cubicBezTo>
                  <a:cubicBezTo>
                    <a:pt x="91" y="367"/>
                    <a:pt x="88" y="383"/>
                    <a:pt x="84" y="399"/>
                  </a:cubicBezTo>
                  <a:cubicBezTo>
                    <a:pt x="78" y="422"/>
                    <a:pt x="73" y="441"/>
                    <a:pt x="73" y="443"/>
                  </a:cubicBezTo>
                  <a:cubicBezTo>
                    <a:pt x="73" y="448"/>
                    <a:pt x="76" y="448"/>
                    <a:pt x="79" y="448"/>
                  </a:cubicBezTo>
                  <a:cubicBezTo>
                    <a:pt x="81" y="448"/>
                    <a:pt x="82" y="448"/>
                    <a:pt x="84" y="446"/>
                  </a:cubicBezTo>
                  <a:cubicBezTo>
                    <a:pt x="85" y="445"/>
                    <a:pt x="88" y="433"/>
                    <a:pt x="89" y="426"/>
                  </a:cubicBezTo>
                  <a:lnTo>
                    <a:pt x="108" y="352"/>
                  </a:lnTo>
                  <a:cubicBezTo>
                    <a:pt x="189" y="349"/>
                    <a:pt x="261" y="282"/>
                    <a:pt x="261" y="215"/>
                  </a:cubicBezTo>
                  <a:cubicBezTo>
                    <a:pt x="261" y="176"/>
                    <a:pt x="234" y="130"/>
                    <a:pt x="165" y="125"/>
                  </a:cubicBezTo>
                  <a:lnTo>
                    <a:pt x="193" y="12"/>
                  </a:lnTo>
                  <a:close/>
                  <a:moveTo>
                    <a:pt x="98" y="341"/>
                  </a:moveTo>
                  <a:cubicBezTo>
                    <a:pt x="68" y="339"/>
                    <a:pt x="32" y="322"/>
                    <a:pt x="32" y="272"/>
                  </a:cubicBezTo>
                  <a:cubicBezTo>
                    <a:pt x="32" y="212"/>
                    <a:pt x="75" y="142"/>
                    <a:pt x="149" y="136"/>
                  </a:cubicBezTo>
                  <a:lnTo>
                    <a:pt x="98" y="341"/>
                  </a:lnTo>
                  <a:close/>
                  <a:moveTo>
                    <a:pt x="162" y="136"/>
                  </a:moveTo>
                  <a:cubicBezTo>
                    <a:pt x="200" y="138"/>
                    <a:pt x="228" y="161"/>
                    <a:pt x="228" y="205"/>
                  </a:cubicBezTo>
                  <a:cubicBezTo>
                    <a:pt x="228" y="263"/>
                    <a:pt x="186" y="335"/>
                    <a:pt x="111" y="341"/>
                  </a:cubicBezTo>
                  <a:lnTo>
                    <a:pt x="162"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76">
              <a:extLst>
                <a:ext uri="{FF2B5EF4-FFF2-40B4-BE49-F238E27FC236}">
                  <a16:creationId xmlns:a16="http://schemas.microsoft.com/office/drawing/2014/main" id="{CBC5F13B-17C2-4FED-B5D6-D4AF65D45417}"/>
                </a:ext>
              </a:extLst>
            </p:cNvPr>
            <p:cNvSpPr>
              <a:spLocks noChangeShapeType="1"/>
            </p:cNvSpPr>
            <p:nvPr/>
          </p:nvSpPr>
          <p:spPr bwMode="auto">
            <a:xfrm>
              <a:off x="19281775" y="23547388"/>
              <a:ext cx="1524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Freeform 177 2">
              <a:extLst>
                <a:ext uri="{FF2B5EF4-FFF2-40B4-BE49-F238E27FC236}">
                  <a16:creationId xmlns:a16="http://schemas.microsoft.com/office/drawing/2014/main" id="{AB1094A9-0ABD-40D7-BDFE-11265B754879}"/>
                </a:ext>
              </a:extLst>
            </p:cNvPr>
            <p:cNvSpPr>
              <a:spLocks/>
            </p:cNvSpPr>
            <p:nvPr/>
          </p:nvSpPr>
          <p:spPr bwMode="auto">
            <a:xfrm>
              <a:off x="19294475" y="23679150"/>
              <a:ext cx="123825" cy="115888"/>
            </a:xfrm>
            <a:custGeom>
              <a:avLst/>
              <a:gdLst>
                <a:gd name="T0" fmla="*/ 133 w 241"/>
                <a:gd name="T1" fmla="*/ 29 h 221"/>
                <a:gd name="T2" fmla="*/ 217 w 241"/>
                <a:gd name="T3" fmla="*/ 29 h 221"/>
                <a:gd name="T4" fmla="*/ 241 w 241"/>
                <a:gd name="T5" fmla="*/ 12 h 221"/>
                <a:gd name="T6" fmla="*/ 221 w 241"/>
                <a:gd name="T7" fmla="*/ 0 h 221"/>
                <a:gd name="T8" fmla="*/ 82 w 241"/>
                <a:gd name="T9" fmla="*/ 0 h 221"/>
                <a:gd name="T10" fmla="*/ 30 w 241"/>
                <a:gd name="T11" fmla="*/ 23 h 221"/>
                <a:gd name="T12" fmla="*/ 0 w 241"/>
                <a:gd name="T13" fmla="*/ 68 h 221"/>
                <a:gd name="T14" fmla="*/ 6 w 241"/>
                <a:gd name="T15" fmla="*/ 73 h 221"/>
                <a:gd name="T16" fmla="*/ 14 w 241"/>
                <a:gd name="T17" fmla="*/ 67 h 221"/>
                <a:gd name="T18" fmla="*/ 77 w 241"/>
                <a:gd name="T19" fmla="*/ 29 h 221"/>
                <a:gd name="T20" fmla="*/ 119 w 241"/>
                <a:gd name="T21" fmla="*/ 29 h 221"/>
                <a:gd name="T22" fmla="*/ 70 w 241"/>
                <a:gd name="T23" fmla="*/ 189 h 221"/>
                <a:gd name="T24" fmla="*/ 65 w 241"/>
                <a:gd name="T25" fmla="*/ 207 h 221"/>
                <a:gd name="T26" fmla="*/ 79 w 241"/>
                <a:gd name="T27" fmla="*/ 221 h 221"/>
                <a:gd name="T28" fmla="*/ 100 w 241"/>
                <a:gd name="T29" fmla="*/ 199 h 221"/>
                <a:gd name="T30" fmla="*/ 133 w 241"/>
                <a:gd name="T31" fmla="*/ 2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21">
                  <a:moveTo>
                    <a:pt x="133" y="29"/>
                  </a:moveTo>
                  <a:lnTo>
                    <a:pt x="217" y="29"/>
                  </a:lnTo>
                  <a:cubicBezTo>
                    <a:pt x="223" y="29"/>
                    <a:pt x="241" y="29"/>
                    <a:pt x="241" y="12"/>
                  </a:cubicBezTo>
                  <a:cubicBezTo>
                    <a:pt x="241" y="0"/>
                    <a:pt x="231" y="0"/>
                    <a:pt x="221" y="0"/>
                  </a:cubicBezTo>
                  <a:lnTo>
                    <a:pt x="82" y="0"/>
                  </a:lnTo>
                  <a:cubicBezTo>
                    <a:pt x="72" y="0"/>
                    <a:pt x="52" y="0"/>
                    <a:pt x="30" y="23"/>
                  </a:cubicBezTo>
                  <a:cubicBezTo>
                    <a:pt x="14" y="41"/>
                    <a:pt x="0" y="65"/>
                    <a:pt x="0" y="68"/>
                  </a:cubicBezTo>
                  <a:cubicBezTo>
                    <a:pt x="0" y="69"/>
                    <a:pt x="0" y="73"/>
                    <a:pt x="6" y="73"/>
                  </a:cubicBezTo>
                  <a:cubicBezTo>
                    <a:pt x="10" y="73"/>
                    <a:pt x="11" y="71"/>
                    <a:pt x="14" y="67"/>
                  </a:cubicBezTo>
                  <a:cubicBezTo>
                    <a:pt x="38" y="29"/>
                    <a:pt x="67" y="29"/>
                    <a:pt x="77" y="29"/>
                  </a:cubicBezTo>
                  <a:lnTo>
                    <a:pt x="119" y="29"/>
                  </a:lnTo>
                  <a:lnTo>
                    <a:pt x="70" y="189"/>
                  </a:lnTo>
                  <a:cubicBezTo>
                    <a:pt x="68" y="195"/>
                    <a:pt x="65" y="205"/>
                    <a:pt x="65" y="207"/>
                  </a:cubicBezTo>
                  <a:cubicBezTo>
                    <a:pt x="65" y="213"/>
                    <a:pt x="68" y="221"/>
                    <a:pt x="79" y="221"/>
                  </a:cubicBezTo>
                  <a:cubicBezTo>
                    <a:pt x="96" y="221"/>
                    <a:pt x="98" y="207"/>
                    <a:pt x="100" y="199"/>
                  </a:cubicBezTo>
                  <a:lnTo>
                    <a:pt x="133" y="29"/>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78 2">
              <a:extLst>
                <a:ext uri="{FF2B5EF4-FFF2-40B4-BE49-F238E27FC236}">
                  <a16:creationId xmlns:a16="http://schemas.microsoft.com/office/drawing/2014/main" id="{A1BEAD9F-C4A9-4552-A197-C5CE65238F1D}"/>
                </a:ext>
              </a:extLst>
            </p:cNvPr>
            <p:cNvSpPr>
              <a:spLocks noEditPoints="1"/>
            </p:cNvSpPr>
            <p:nvPr/>
          </p:nvSpPr>
          <p:spPr bwMode="auto">
            <a:xfrm>
              <a:off x="19550063" y="23517225"/>
              <a:ext cx="169863" cy="61913"/>
            </a:xfrm>
            <a:custGeom>
              <a:avLst/>
              <a:gdLst>
                <a:gd name="T0" fmla="*/ 315 w 332"/>
                <a:gd name="T1" fmla="*/ 20 h 116"/>
                <a:gd name="T2" fmla="*/ 332 w 332"/>
                <a:gd name="T3" fmla="*/ 10 h 116"/>
                <a:gd name="T4" fmla="*/ 315 w 332"/>
                <a:gd name="T5" fmla="*/ 0 h 116"/>
                <a:gd name="T6" fmla="*/ 16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7 h 116"/>
                <a:gd name="T20" fmla="*/ 17 w 332"/>
                <a:gd name="T21" fmla="*/ 97 h 116"/>
                <a:gd name="T22" fmla="*/ 0 w 332"/>
                <a:gd name="T23" fmla="*/ 106 h 116"/>
                <a:gd name="T24" fmla="*/ 16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6" y="0"/>
                  </a:lnTo>
                  <a:cubicBezTo>
                    <a:pt x="9" y="0"/>
                    <a:pt x="0" y="0"/>
                    <a:pt x="0" y="10"/>
                  </a:cubicBezTo>
                  <a:cubicBezTo>
                    <a:pt x="0" y="20"/>
                    <a:pt x="9" y="20"/>
                    <a:pt x="17" y="20"/>
                  </a:cubicBezTo>
                  <a:lnTo>
                    <a:pt x="315" y="20"/>
                  </a:lnTo>
                  <a:close/>
                  <a:moveTo>
                    <a:pt x="315" y="116"/>
                  </a:moveTo>
                  <a:cubicBezTo>
                    <a:pt x="322" y="116"/>
                    <a:pt x="332" y="116"/>
                    <a:pt x="332" y="106"/>
                  </a:cubicBezTo>
                  <a:cubicBezTo>
                    <a:pt x="332" y="97"/>
                    <a:pt x="322" y="97"/>
                    <a:pt x="315" y="97"/>
                  </a:cubicBezTo>
                  <a:lnTo>
                    <a:pt x="17" y="97"/>
                  </a:lnTo>
                  <a:cubicBezTo>
                    <a:pt x="9" y="97"/>
                    <a:pt x="0" y="97"/>
                    <a:pt x="0" y="106"/>
                  </a:cubicBezTo>
                  <a:cubicBezTo>
                    <a:pt x="0" y="116"/>
                    <a:pt x="9" y="116"/>
                    <a:pt x="16" y="116"/>
                  </a:cubicBezTo>
                  <a:lnTo>
                    <a:pt x="315" y="11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79 2">
              <a:extLst>
                <a:ext uri="{FF2B5EF4-FFF2-40B4-BE49-F238E27FC236}">
                  <a16:creationId xmlns:a16="http://schemas.microsoft.com/office/drawing/2014/main" id="{A90FE38D-7F6D-4A72-9166-A0F8B1D1E50D}"/>
                </a:ext>
              </a:extLst>
            </p:cNvPr>
            <p:cNvSpPr>
              <a:spLocks/>
            </p:cNvSpPr>
            <p:nvPr/>
          </p:nvSpPr>
          <p:spPr bwMode="auto">
            <a:xfrm>
              <a:off x="19824700" y="23542625"/>
              <a:ext cx="157163" cy="11113"/>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80 2">
              <a:extLst>
                <a:ext uri="{FF2B5EF4-FFF2-40B4-BE49-F238E27FC236}">
                  <a16:creationId xmlns:a16="http://schemas.microsoft.com/office/drawing/2014/main" id="{45F43C41-891F-49F0-AA6A-98FA511C3D69}"/>
                </a:ext>
              </a:extLst>
            </p:cNvPr>
            <p:cNvSpPr>
              <a:spLocks/>
            </p:cNvSpPr>
            <p:nvPr/>
          </p:nvSpPr>
          <p:spPr bwMode="auto">
            <a:xfrm>
              <a:off x="20027900" y="23417213"/>
              <a:ext cx="58738" cy="261938"/>
            </a:xfrm>
            <a:custGeom>
              <a:avLst/>
              <a:gdLst>
                <a:gd name="T0" fmla="*/ 115 w 115"/>
                <a:gd name="T1" fmla="*/ 494 h 499"/>
                <a:gd name="T2" fmla="*/ 107 w 115"/>
                <a:gd name="T3" fmla="*/ 483 h 499"/>
                <a:gd name="T4" fmla="*/ 29 w 115"/>
                <a:gd name="T5" fmla="*/ 249 h 499"/>
                <a:gd name="T6" fmla="*/ 109 w 115"/>
                <a:gd name="T7" fmla="*/ 13 h 499"/>
                <a:gd name="T8" fmla="*/ 115 w 115"/>
                <a:gd name="T9" fmla="*/ 5 h 499"/>
                <a:gd name="T10" fmla="*/ 110 w 115"/>
                <a:gd name="T11" fmla="*/ 0 h 499"/>
                <a:gd name="T12" fmla="*/ 31 w 115"/>
                <a:gd name="T13" fmla="*/ 97 h 499"/>
                <a:gd name="T14" fmla="*/ 0 w 115"/>
                <a:gd name="T15" fmla="*/ 249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5"/>
                    <a:pt x="29" y="249"/>
                  </a:cubicBezTo>
                  <a:cubicBezTo>
                    <a:pt x="29" y="162"/>
                    <a:pt x="48" y="75"/>
                    <a:pt x="109" y="13"/>
                  </a:cubicBezTo>
                  <a:cubicBezTo>
                    <a:pt x="115" y="7"/>
                    <a:pt x="115" y="6"/>
                    <a:pt x="115" y="5"/>
                  </a:cubicBezTo>
                  <a:cubicBezTo>
                    <a:pt x="115" y="1"/>
                    <a:pt x="113" y="0"/>
                    <a:pt x="110" y="0"/>
                  </a:cubicBezTo>
                  <a:cubicBezTo>
                    <a:pt x="105" y="0"/>
                    <a:pt x="61" y="34"/>
                    <a:pt x="31" y="97"/>
                  </a:cubicBezTo>
                  <a:cubicBezTo>
                    <a:pt x="6" y="152"/>
                    <a:pt x="0" y="207"/>
                    <a:pt x="0" y="249"/>
                  </a:cubicBezTo>
                  <a:cubicBezTo>
                    <a:pt x="0" y="288"/>
                    <a:pt x="5" y="348"/>
                    <a:pt x="33" y="405"/>
                  </a:cubicBezTo>
                  <a:cubicBezTo>
                    <a:pt x="63" y="466"/>
                    <a:pt x="105" y="499"/>
                    <a:pt x="110" y="499"/>
                  </a:cubicBezTo>
                  <a:cubicBezTo>
                    <a:pt x="113" y="499"/>
                    <a:pt x="115" y="497"/>
                    <a:pt x="115" y="494"/>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81 2">
              <a:extLst>
                <a:ext uri="{FF2B5EF4-FFF2-40B4-BE49-F238E27FC236}">
                  <a16:creationId xmlns:a16="http://schemas.microsoft.com/office/drawing/2014/main" id="{FFE8BA63-379D-4E0C-A88F-E66DC61E2895}"/>
                </a:ext>
              </a:extLst>
            </p:cNvPr>
            <p:cNvSpPr>
              <a:spLocks/>
            </p:cNvSpPr>
            <p:nvPr/>
          </p:nvSpPr>
          <p:spPr bwMode="auto">
            <a:xfrm>
              <a:off x="20181888" y="233727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82 2">
              <a:extLst>
                <a:ext uri="{FF2B5EF4-FFF2-40B4-BE49-F238E27FC236}">
                  <a16:creationId xmlns:a16="http://schemas.microsoft.com/office/drawing/2014/main" id="{2BF473E7-E7EC-4B0E-BF0B-E38510CF4D78}"/>
                </a:ext>
              </a:extLst>
            </p:cNvPr>
            <p:cNvSpPr>
              <a:spLocks/>
            </p:cNvSpPr>
            <p:nvPr/>
          </p:nvSpPr>
          <p:spPr bwMode="auto">
            <a:xfrm>
              <a:off x="20108863" y="23429913"/>
              <a:ext cx="161925" cy="188913"/>
            </a:xfrm>
            <a:custGeom>
              <a:avLst/>
              <a:gdLst>
                <a:gd name="T0" fmla="*/ 125 w 317"/>
                <a:gd name="T1" fmla="*/ 13 h 363"/>
                <a:gd name="T2" fmla="*/ 126 w 317"/>
                <a:gd name="T3" fmla="*/ 5 h 363"/>
                <a:gd name="T4" fmla="*/ 120 w 317"/>
                <a:gd name="T5" fmla="*/ 0 h 363"/>
                <a:gd name="T6" fmla="*/ 90 w 317"/>
                <a:gd name="T7" fmla="*/ 13 h 363"/>
                <a:gd name="T8" fmla="*/ 48 w 317"/>
                <a:gd name="T9" fmla="*/ 43 h 363"/>
                <a:gd name="T10" fmla="*/ 53 w 317"/>
                <a:gd name="T11" fmla="*/ 46 h 363"/>
                <a:gd name="T12" fmla="*/ 82 w 317"/>
                <a:gd name="T13" fmla="*/ 34 h 363"/>
                <a:gd name="T14" fmla="*/ 55 w 317"/>
                <a:gd name="T15" fmla="*/ 190 h 363"/>
                <a:gd name="T16" fmla="*/ 3 w 317"/>
                <a:gd name="T17" fmla="*/ 353 h 363"/>
                <a:gd name="T18" fmla="*/ 0 w 317"/>
                <a:gd name="T19" fmla="*/ 359 h 363"/>
                <a:gd name="T20" fmla="*/ 5 w 317"/>
                <a:gd name="T21" fmla="*/ 363 h 363"/>
                <a:gd name="T22" fmla="*/ 42 w 317"/>
                <a:gd name="T23" fmla="*/ 340 h 363"/>
                <a:gd name="T24" fmla="*/ 82 w 317"/>
                <a:gd name="T25" fmla="*/ 234 h 363"/>
                <a:gd name="T26" fmla="*/ 148 w 317"/>
                <a:gd name="T27" fmla="*/ 74 h 363"/>
                <a:gd name="T28" fmla="*/ 223 w 317"/>
                <a:gd name="T29" fmla="*/ 27 h 363"/>
                <a:gd name="T30" fmla="*/ 274 w 317"/>
                <a:gd name="T31" fmla="*/ 71 h 363"/>
                <a:gd name="T32" fmla="*/ 175 w 317"/>
                <a:gd name="T33" fmla="*/ 148 h 363"/>
                <a:gd name="T34" fmla="*/ 135 w 317"/>
                <a:gd name="T35" fmla="*/ 175 h 363"/>
                <a:gd name="T36" fmla="*/ 140 w 317"/>
                <a:gd name="T37" fmla="*/ 178 h 363"/>
                <a:gd name="T38" fmla="*/ 164 w 317"/>
                <a:gd name="T39" fmla="*/ 176 h 363"/>
                <a:gd name="T40" fmla="*/ 255 w 317"/>
                <a:gd name="T41" fmla="*/ 254 h 363"/>
                <a:gd name="T42" fmla="*/ 157 w 317"/>
                <a:gd name="T43" fmla="*/ 335 h 363"/>
                <a:gd name="T44" fmla="*/ 93 w 317"/>
                <a:gd name="T45" fmla="*/ 307 h 363"/>
                <a:gd name="T46" fmla="*/ 87 w 317"/>
                <a:gd name="T47" fmla="*/ 304 h 363"/>
                <a:gd name="T48" fmla="*/ 50 w 317"/>
                <a:gd name="T49" fmla="*/ 328 h 363"/>
                <a:gd name="T50" fmla="*/ 124 w 317"/>
                <a:gd name="T51" fmla="*/ 363 h 363"/>
                <a:gd name="T52" fmla="*/ 297 w 317"/>
                <a:gd name="T53" fmla="*/ 233 h 363"/>
                <a:gd name="T54" fmla="*/ 218 w 317"/>
                <a:gd name="T55" fmla="*/ 150 h 363"/>
                <a:gd name="T56" fmla="*/ 317 w 317"/>
                <a:gd name="T57" fmla="*/ 50 h 363"/>
                <a:gd name="T58" fmla="*/ 256 w 317"/>
                <a:gd name="T59" fmla="*/ 0 h 363"/>
                <a:gd name="T60" fmla="*/ 115 w 317"/>
                <a:gd name="T61" fmla="*/ 79 h 363"/>
                <a:gd name="T62" fmla="*/ 125 w 317"/>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3">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1" y="46"/>
                    <a:pt x="53" y="46"/>
                  </a:cubicBezTo>
                  <a:cubicBezTo>
                    <a:pt x="59" y="46"/>
                    <a:pt x="72" y="39"/>
                    <a:pt x="82" y="34"/>
                  </a:cubicBezTo>
                  <a:cubicBezTo>
                    <a:pt x="76" y="83"/>
                    <a:pt x="64" y="147"/>
                    <a:pt x="55" y="190"/>
                  </a:cubicBezTo>
                  <a:cubicBezTo>
                    <a:pt x="36" y="274"/>
                    <a:pt x="27" y="305"/>
                    <a:pt x="3" y="353"/>
                  </a:cubicBezTo>
                  <a:cubicBezTo>
                    <a:pt x="0" y="358"/>
                    <a:pt x="0" y="359"/>
                    <a:pt x="0" y="359"/>
                  </a:cubicBezTo>
                  <a:cubicBezTo>
                    <a:pt x="0" y="363"/>
                    <a:pt x="4" y="363"/>
                    <a:pt x="5" y="363"/>
                  </a:cubicBezTo>
                  <a:cubicBezTo>
                    <a:pt x="13" y="363"/>
                    <a:pt x="34" y="354"/>
                    <a:pt x="42" y="340"/>
                  </a:cubicBezTo>
                  <a:cubicBezTo>
                    <a:pt x="48" y="328"/>
                    <a:pt x="67" y="292"/>
                    <a:pt x="82" y="234"/>
                  </a:cubicBezTo>
                  <a:cubicBezTo>
                    <a:pt x="93" y="191"/>
                    <a:pt x="112" y="126"/>
                    <a:pt x="148" y="74"/>
                  </a:cubicBezTo>
                  <a:cubicBezTo>
                    <a:pt x="171" y="42"/>
                    <a:pt x="192" y="27"/>
                    <a:pt x="223" y="27"/>
                  </a:cubicBezTo>
                  <a:cubicBezTo>
                    <a:pt x="250" y="27"/>
                    <a:pt x="274" y="45"/>
                    <a:pt x="274" y="71"/>
                  </a:cubicBezTo>
                  <a:cubicBezTo>
                    <a:pt x="274" y="115"/>
                    <a:pt x="227" y="131"/>
                    <a:pt x="175" y="148"/>
                  </a:cubicBezTo>
                  <a:cubicBezTo>
                    <a:pt x="169" y="150"/>
                    <a:pt x="135" y="162"/>
                    <a:pt x="135" y="175"/>
                  </a:cubicBezTo>
                  <a:cubicBezTo>
                    <a:pt x="135" y="178"/>
                    <a:pt x="138" y="178"/>
                    <a:pt x="140" y="178"/>
                  </a:cubicBezTo>
                  <a:cubicBezTo>
                    <a:pt x="142" y="178"/>
                    <a:pt x="153" y="176"/>
                    <a:pt x="164" y="176"/>
                  </a:cubicBezTo>
                  <a:cubicBezTo>
                    <a:pt x="214" y="176"/>
                    <a:pt x="255" y="206"/>
                    <a:pt x="255" y="254"/>
                  </a:cubicBezTo>
                  <a:cubicBezTo>
                    <a:pt x="255" y="315"/>
                    <a:pt x="202" y="335"/>
                    <a:pt x="157" y="335"/>
                  </a:cubicBezTo>
                  <a:cubicBezTo>
                    <a:pt x="118" y="335"/>
                    <a:pt x="100" y="314"/>
                    <a:pt x="93" y="307"/>
                  </a:cubicBezTo>
                  <a:cubicBezTo>
                    <a:pt x="91" y="305"/>
                    <a:pt x="91" y="304"/>
                    <a:pt x="87" y="304"/>
                  </a:cubicBezTo>
                  <a:cubicBezTo>
                    <a:pt x="76" y="304"/>
                    <a:pt x="50" y="319"/>
                    <a:pt x="50" y="328"/>
                  </a:cubicBezTo>
                  <a:cubicBezTo>
                    <a:pt x="50" y="330"/>
                    <a:pt x="70" y="363"/>
                    <a:pt x="124" y="363"/>
                  </a:cubicBezTo>
                  <a:cubicBezTo>
                    <a:pt x="194" y="363"/>
                    <a:pt x="297" y="313"/>
                    <a:pt x="297" y="233"/>
                  </a:cubicBezTo>
                  <a:cubicBezTo>
                    <a:pt x="297" y="191"/>
                    <a:pt x="269" y="159"/>
                    <a:pt x="218"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83">
              <a:extLst>
                <a:ext uri="{FF2B5EF4-FFF2-40B4-BE49-F238E27FC236}">
                  <a16:creationId xmlns:a16="http://schemas.microsoft.com/office/drawing/2014/main" id="{44E2D700-9EF2-404E-8F9B-E868FA902093}"/>
                </a:ext>
              </a:extLst>
            </p:cNvPr>
            <p:cNvSpPr>
              <a:spLocks noEditPoints="1"/>
            </p:cNvSpPr>
            <p:nvPr/>
          </p:nvSpPr>
          <p:spPr bwMode="auto">
            <a:xfrm>
              <a:off x="20280313" y="23498175"/>
              <a:ext cx="117475" cy="168275"/>
            </a:xfrm>
            <a:custGeom>
              <a:avLst/>
              <a:gdLst>
                <a:gd name="T0" fmla="*/ 227 w 229"/>
                <a:gd name="T1" fmla="*/ 33 h 323"/>
                <a:gd name="T2" fmla="*/ 229 w 229"/>
                <a:gd name="T3" fmla="*/ 24 h 323"/>
                <a:gd name="T4" fmla="*/ 214 w 229"/>
                <a:gd name="T5" fmla="*/ 10 h 323"/>
                <a:gd name="T6" fmla="*/ 194 w 229"/>
                <a:gd name="T7" fmla="*/ 32 h 323"/>
                <a:gd name="T8" fmla="*/ 148 w 229"/>
                <a:gd name="T9" fmla="*/ 0 h 323"/>
                <a:gd name="T10" fmla="*/ 29 w 229"/>
                <a:gd name="T11" fmla="*/ 142 h 323"/>
                <a:gd name="T12" fmla="*/ 95 w 229"/>
                <a:gd name="T13" fmla="*/ 221 h 323"/>
                <a:gd name="T14" fmla="*/ 153 w 229"/>
                <a:gd name="T15" fmla="*/ 192 h 323"/>
                <a:gd name="T16" fmla="*/ 154 w 229"/>
                <a:gd name="T17" fmla="*/ 192 h 323"/>
                <a:gd name="T18" fmla="*/ 137 w 229"/>
                <a:gd name="T19" fmla="*/ 258 h 323"/>
                <a:gd name="T20" fmla="*/ 65 w 229"/>
                <a:gd name="T21" fmla="*/ 312 h 323"/>
                <a:gd name="T22" fmla="*/ 26 w 229"/>
                <a:gd name="T23" fmla="*/ 307 h 323"/>
                <a:gd name="T24" fmla="*/ 46 w 229"/>
                <a:gd name="T25" fmla="*/ 281 h 323"/>
                <a:gd name="T26" fmla="*/ 27 w 229"/>
                <a:gd name="T27" fmla="*/ 264 h 323"/>
                <a:gd name="T28" fmla="*/ 0 w 229"/>
                <a:gd name="T29" fmla="*/ 293 h 323"/>
                <a:gd name="T30" fmla="*/ 66 w 229"/>
                <a:gd name="T31" fmla="*/ 323 h 323"/>
                <a:gd name="T32" fmla="*/ 172 w 229"/>
                <a:gd name="T33" fmla="*/ 254 h 323"/>
                <a:gd name="T34" fmla="*/ 227 w 229"/>
                <a:gd name="T35" fmla="*/ 33 h 323"/>
                <a:gd name="T36" fmla="*/ 163 w 229"/>
                <a:gd name="T37" fmla="*/ 157 h 323"/>
                <a:gd name="T38" fmla="*/ 137 w 229"/>
                <a:gd name="T39" fmla="*/ 192 h 323"/>
                <a:gd name="T40" fmla="*/ 97 w 229"/>
                <a:gd name="T41" fmla="*/ 210 h 323"/>
                <a:gd name="T42" fmla="*/ 64 w 229"/>
                <a:gd name="T43" fmla="*/ 164 h 323"/>
                <a:gd name="T44" fmla="*/ 92 w 229"/>
                <a:gd name="T45" fmla="*/ 56 h 323"/>
                <a:gd name="T46" fmla="*/ 148 w 229"/>
                <a:gd name="T47" fmla="*/ 11 h 323"/>
                <a:gd name="T48" fmla="*/ 188 w 229"/>
                <a:gd name="T49" fmla="*/ 54 h 323"/>
                <a:gd name="T50" fmla="*/ 187 w 229"/>
                <a:gd name="T51" fmla="*/ 62 h 323"/>
                <a:gd name="T52" fmla="*/ 163 w 229"/>
                <a:gd name="T53" fmla="*/ 15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9" h="323">
                  <a:moveTo>
                    <a:pt x="227" y="33"/>
                  </a:moveTo>
                  <a:cubicBezTo>
                    <a:pt x="228" y="30"/>
                    <a:pt x="229" y="27"/>
                    <a:pt x="229" y="24"/>
                  </a:cubicBezTo>
                  <a:cubicBezTo>
                    <a:pt x="229" y="15"/>
                    <a:pt x="223" y="10"/>
                    <a:pt x="214" y="10"/>
                  </a:cubicBezTo>
                  <a:cubicBezTo>
                    <a:pt x="209" y="10"/>
                    <a:pt x="196" y="14"/>
                    <a:pt x="194" y="32"/>
                  </a:cubicBezTo>
                  <a:cubicBezTo>
                    <a:pt x="185" y="13"/>
                    <a:pt x="168" y="0"/>
                    <a:pt x="148" y="0"/>
                  </a:cubicBezTo>
                  <a:cubicBezTo>
                    <a:pt x="91" y="0"/>
                    <a:pt x="29" y="70"/>
                    <a:pt x="29" y="142"/>
                  </a:cubicBezTo>
                  <a:cubicBezTo>
                    <a:pt x="29" y="191"/>
                    <a:pt x="59" y="221"/>
                    <a:pt x="95" y="221"/>
                  </a:cubicBezTo>
                  <a:cubicBezTo>
                    <a:pt x="125" y="221"/>
                    <a:pt x="148" y="197"/>
                    <a:pt x="153" y="192"/>
                  </a:cubicBezTo>
                  <a:lnTo>
                    <a:pt x="154" y="192"/>
                  </a:lnTo>
                  <a:cubicBezTo>
                    <a:pt x="143" y="237"/>
                    <a:pt x="137" y="257"/>
                    <a:pt x="137" y="258"/>
                  </a:cubicBezTo>
                  <a:cubicBezTo>
                    <a:pt x="135" y="263"/>
                    <a:pt x="118" y="312"/>
                    <a:pt x="65" y="312"/>
                  </a:cubicBezTo>
                  <a:cubicBezTo>
                    <a:pt x="56" y="312"/>
                    <a:pt x="39" y="312"/>
                    <a:pt x="26" y="307"/>
                  </a:cubicBezTo>
                  <a:cubicBezTo>
                    <a:pt x="40" y="303"/>
                    <a:pt x="46" y="290"/>
                    <a:pt x="46" y="281"/>
                  </a:cubicBezTo>
                  <a:cubicBezTo>
                    <a:pt x="46" y="273"/>
                    <a:pt x="40" y="264"/>
                    <a:pt x="27" y="264"/>
                  </a:cubicBezTo>
                  <a:cubicBezTo>
                    <a:pt x="16" y="264"/>
                    <a:pt x="0" y="273"/>
                    <a:pt x="0" y="293"/>
                  </a:cubicBezTo>
                  <a:cubicBezTo>
                    <a:pt x="0" y="313"/>
                    <a:pt x="19" y="323"/>
                    <a:pt x="66" y="323"/>
                  </a:cubicBezTo>
                  <a:cubicBezTo>
                    <a:pt x="129" y="323"/>
                    <a:pt x="165" y="284"/>
                    <a:pt x="172" y="254"/>
                  </a:cubicBezTo>
                  <a:lnTo>
                    <a:pt x="227" y="33"/>
                  </a:lnTo>
                  <a:close/>
                  <a:moveTo>
                    <a:pt x="163" y="157"/>
                  </a:moveTo>
                  <a:cubicBezTo>
                    <a:pt x="160" y="170"/>
                    <a:pt x="148" y="182"/>
                    <a:pt x="137" y="192"/>
                  </a:cubicBezTo>
                  <a:cubicBezTo>
                    <a:pt x="127" y="201"/>
                    <a:pt x="111" y="210"/>
                    <a:pt x="97" y="210"/>
                  </a:cubicBezTo>
                  <a:cubicBezTo>
                    <a:pt x="72" y="210"/>
                    <a:pt x="64" y="184"/>
                    <a:pt x="64" y="164"/>
                  </a:cubicBezTo>
                  <a:cubicBezTo>
                    <a:pt x="64" y="140"/>
                    <a:pt x="79" y="81"/>
                    <a:pt x="92" y="56"/>
                  </a:cubicBezTo>
                  <a:cubicBezTo>
                    <a:pt x="106" y="31"/>
                    <a:pt x="127" y="11"/>
                    <a:pt x="148" y="11"/>
                  </a:cubicBezTo>
                  <a:cubicBezTo>
                    <a:pt x="181" y="11"/>
                    <a:pt x="188" y="52"/>
                    <a:pt x="188" y="54"/>
                  </a:cubicBezTo>
                  <a:cubicBezTo>
                    <a:pt x="188" y="57"/>
                    <a:pt x="187" y="60"/>
                    <a:pt x="187" y="62"/>
                  </a:cubicBezTo>
                  <a:lnTo>
                    <a:pt x="163" y="15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84">
              <a:extLst>
                <a:ext uri="{FF2B5EF4-FFF2-40B4-BE49-F238E27FC236}">
                  <a16:creationId xmlns:a16="http://schemas.microsoft.com/office/drawing/2014/main" id="{EAEEE656-459B-4309-ADD8-5388EC41C4DF}"/>
                </a:ext>
              </a:extLst>
            </p:cNvPr>
            <p:cNvSpPr>
              <a:spLocks/>
            </p:cNvSpPr>
            <p:nvPr/>
          </p:nvSpPr>
          <p:spPr bwMode="auto">
            <a:xfrm>
              <a:off x="20418425" y="23531513"/>
              <a:ext cx="63500" cy="120650"/>
            </a:xfrm>
            <a:custGeom>
              <a:avLst/>
              <a:gdLst>
                <a:gd name="T0" fmla="*/ 79 w 127"/>
                <a:gd name="T1" fmla="*/ 10 h 232"/>
                <a:gd name="T2" fmla="*/ 69 w 127"/>
                <a:gd name="T3" fmla="*/ 0 h 232"/>
                <a:gd name="T4" fmla="*/ 0 w 127"/>
                <a:gd name="T5" fmla="*/ 22 h 232"/>
                <a:gd name="T6" fmla="*/ 0 w 127"/>
                <a:gd name="T7" fmla="*/ 35 h 232"/>
                <a:gd name="T8" fmla="*/ 51 w 127"/>
                <a:gd name="T9" fmla="*/ 25 h 232"/>
                <a:gd name="T10" fmla="*/ 51 w 127"/>
                <a:gd name="T11" fmla="*/ 203 h 232"/>
                <a:gd name="T12" fmla="*/ 16 w 127"/>
                <a:gd name="T13" fmla="*/ 219 h 232"/>
                <a:gd name="T14" fmla="*/ 3 w 127"/>
                <a:gd name="T15" fmla="*/ 219 h 232"/>
                <a:gd name="T16" fmla="*/ 3 w 127"/>
                <a:gd name="T17" fmla="*/ 232 h 232"/>
                <a:gd name="T18" fmla="*/ 65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0"/>
                    <a:pt x="78" y="0"/>
                    <a:pt x="69" y="0"/>
                  </a:cubicBezTo>
                  <a:cubicBezTo>
                    <a:pt x="46" y="22"/>
                    <a:pt x="14" y="22"/>
                    <a:pt x="0" y="22"/>
                  </a:cubicBezTo>
                  <a:lnTo>
                    <a:pt x="0" y="35"/>
                  </a:lnTo>
                  <a:cubicBezTo>
                    <a:pt x="9" y="35"/>
                    <a:pt x="32" y="35"/>
                    <a:pt x="51" y="25"/>
                  </a:cubicBezTo>
                  <a:lnTo>
                    <a:pt x="51" y="203"/>
                  </a:lnTo>
                  <a:cubicBezTo>
                    <a:pt x="51" y="215"/>
                    <a:pt x="51" y="219"/>
                    <a:pt x="16" y="219"/>
                  </a:cubicBezTo>
                  <a:lnTo>
                    <a:pt x="3" y="219"/>
                  </a:lnTo>
                  <a:lnTo>
                    <a:pt x="3" y="232"/>
                  </a:lnTo>
                  <a:cubicBezTo>
                    <a:pt x="9" y="231"/>
                    <a:pt x="52" y="230"/>
                    <a:pt x="65" y="230"/>
                  </a:cubicBezTo>
                  <a:cubicBezTo>
                    <a:pt x="76" y="230"/>
                    <a:pt x="119" y="231"/>
                    <a:pt x="127" y="232"/>
                  </a:cubicBezTo>
                  <a:lnTo>
                    <a:pt x="127" y="219"/>
                  </a:lnTo>
                  <a:lnTo>
                    <a:pt x="114" y="219"/>
                  </a:lnTo>
                  <a:cubicBezTo>
                    <a:pt x="79" y="219"/>
                    <a:pt x="79" y="215"/>
                    <a:pt x="79" y="203"/>
                  </a:cubicBezTo>
                  <a:lnTo>
                    <a:pt x="79" y="1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85">
              <a:extLst>
                <a:ext uri="{FF2B5EF4-FFF2-40B4-BE49-F238E27FC236}">
                  <a16:creationId xmlns:a16="http://schemas.microsoft.com/office/drawing/2014/main" id="{A72C92E9-D3A2-4896-84EB-278746F74B62}"/>
                </a:ext>
              </a:extLst>
            </p:cNvPr>
            <p:cNvSpPr>
              <a:spLocks/>
            </p:cNvSpPr>
            <p:nvPr/>
          </p:nvSpPr>
          <p:spPr bwMode="auto">
            <a:xfrm>
              <a:off x="20520025" y="23498175"/>
              <a:ext cx="138113" cy="171450"/>
            </a:xfrm>
            <a:custGeom>
              <a:avLst/>
              <a:gdLst>
                <a:gd name="T0" fmla="*/ 100 w 270"/>
                <a:gd name="T1" fmla="*/ 46 h 329"/>
                <a:gd name="T2" fmla="*/ 107 w 270"/>
                <a:gd name="T3" fmla="*/ 14 h 329"/>
                <a:gd name="T4" fmla="*/ 93 w 270"/>
                <a:gd name="T5" fmla="*/ 0 h 329"/>
                <a:gd name="T6" fmla="*/ 73 w 270"/>
                <a:gd name="T7" fmla="*/ 18 h 329"/>
                <a:gd name="T8" fmla="*/ 1 w 270"/>
                <a:gd name="T9" fmla="*/ 307 h 329"/>
                <a:gd name="T10" fmla="*/ 0 w 270"/>
                <a:gd name="T11" fmla="*/ 315 h 329"/>
                <a:gd name="T12" fmla="*/ 14 w 270"/>
                <a:gd name="T13" fmla="*/ 329 h 329"/>
                <a:gd name="T14" fmla="*/ 31 w 270"/>
                <a:gd name="T15" fmla="*/ 318 h 329"/>
                <a:gd name="T16" fmla="*/ 58 w 270"/>
                <a:gd name="T17" fmla="*/ 211 h 329"/>
                <a:gd name="T18" fmla="*/ 107 w 270"/>
                <a:gd name="T19" fmla="*/ 226 h 329"/>
                <a:gd name="T20" fmla="*/ 173 w 270"/>
                <a:gd name="T21" fmla="*/ 190 h 329"/>
                <a:gd name="T22" fmla="*/ 218 w 270"/>
                <a:gd name="T23" fmla="*/ 226 h 329"/>
                <a:gd name="T24" fmla="*/ 255 w 270"/>
                <a:gd name="T25" fmla="*/ 199 h 329"/>
                <a:gd name="T26" fmla="*/ 270 w 270"/>
                <a:gd name="T27" fmla="*/ 149 h 329"/>
                <a:gd name="T28" fmla="*/ 264 w 270"/>
                <a:gd name="T29" fmla="*/ 144 h 329"/>
                <a:gd name="T30" fmla="*/ 257 w 270"/>
                <a:gd name="T31" fmla="*/ 153 h 329"/>
                <a:gd name="T32" fmla="*/ 219 w 270"/>
                <a:gd name="T33" fmla="*/ 215 h 329"/>
                <a:gd name="T34" fmla="*/ 204 w 270"/>
                <a:gd name="T35" fmla="*/ 192 h 329"/>
                <a:gd name="T36" fmla="*/ 214 w 270"/>
                <a:gd name="T37" fmla="*/ 140 h 329"/>
                <a:gd name="T38" fmla="*/ 228 w 270"/>
                <a:gd name="T39" fmla="*/ 87 h 329"/>
                <a:gd name="T40" fmla="*/ 236 w 270"/>
                <a:gd name="T41" fmla="*/ 53 h 329"/>
                <a:gd name="T42" fmla="*/ 244 w 270"/>
                <a:gd name="T43" fmla="*/ 19 h 329"/>
                <a:gd name="T44" fmla="*/ 229 w 270"/>
                <a:gd name="T45" fmla="*/ 6 h 329"/>
                <a:gd name="T46" fmla="*/ 210 w 270"/>
                <a:gd name="T47" fmla="*/ 23 h 329"/>
                <a:gd name="T48" fmla="*/ 187 w 270"/>
                <a:gd name="T49" fmla="*/ 117 h 329"/>
                <a:gd name="T50" fmla="*/ 174 w 270"/>
                <a:gd name="T51" fmla="*/ 167 h 329"/>
                <a:gd name="T52" fmla="*/ 109 w 270"/>
                <a:gd name="T53" fmla="*/ 215 h 329"/>
                <a:gd name="T54" fmla="*/ 72 w 270"/>
                <a:gd name="T55" fmla="*/ 172 h 329"/>
                <a:gd name="T56" fmla="*/ 79 w 270"/>
                <a:gd name="T57" fmla="*/ 130 h 329"/>
                <a:gd name="T58" fmla="*/ 100 w 270"/>
                <a:gd name="T59"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29">
                  <a:moveTo>
                    <a:pt x="100" y="46"/>
                  </a:moveTo>
                  <a:cubicBezTo>
                    <a:pt x="102" y="35"/>
                    <a:pt x="107" y="16"/>
                    <a:pt x="107" y="14"/>
                  </a:cubicBezTo>
                  <a:cubicBezTo>
                    <a:pt x="107" y="5"/>
                    <a:pt x="101" y="0"/>
                    <a:pt x="93" y="0"/>
                  </a:cubicBezTo>
                  <a:cubicBezTo>
                    <a:pt x="91" y="0"/>
                    <a:pt x="77" y="1"/>
                    <a:pt x="73" y="18"/>
                  </a:cubicBezTo>
                  <a:lnTo>
                    <a:pt x="1" y="307"/>
                  </a:lnTo>
                  <a:cubicBezTo>
                    <a:pt x="0" y="313"/>
                    <a:pt x="0" y="314"/>
                    <a:pt x="0" y="315"/>
                  </a:cubicBezTo>
                  <a:cubicBezTo>
                    <a:pt x="0" y="323"/>
                    <a:pt x="5" y="329"/>
                    <a:pt x="14" y="329"/>
                  </a:cubicBezTo>
                  <a:cubicBezTo>
                    <a:pt x="24" y="329"/>
                    <a:pt x="30" y="320"/>
                    <a:pt x="31" y="318"/>
                  </a:cubicBezTo>
                  <a:cubicBezTo>
                    <a:pt x="33" y="314"/>
                    <a:pt x="39" y="288"/>
                    <a:pt x="58" y="211"/>
                  </a:cubicBezTo>
                  <a:cubicBezTo>
                    <a:pt x="74" y="224"/>
                    <a:pt x="97" y="226"/>
                    <a:pt x="107" y="226"/>
                  </a:cubicBezTo>
                  <a:cubicBezTo>
                    <a:pt x="142" y="226"/>
                    <a:pt x="161" y="204"/>
                    <a:pt x="173" y="190"/>
                  </a:cubicBezTo>
                  <a:cubicBezTo>
                    <a:pt x="178" y="212"/>
                    <a:pt x="196" y="226"/>
                    <a:pt x="218" y="226"/>
                  </a:cubicBezTo>
                  <a:cubicBezTo>
                    <a:pt x="235" y="226"/>
                    <a:pt x="247" y="215"/>
                    <a:pt x="255" y="199"/>
                  </a:cubicBezTo>
                  <a:cubicBezTo>
                    <a:pt x="263" y="181"/>
                    <a:pt x="270" y="150"/>
                    <a:pt x="270" y="149"/>
                  </a:cubicBezTo>
                  <a:cubicBezTo>
                    <a:pt x="270" y="144"/>
                    <a:pt x="265" y="144"/>
                    <a:pt x="264" y="144"/>
                  </a:cubicBezTo>
                  <a:cubicBezTo>
                    <a:pt x="259" y="144"/>
                    <a:pt x="258" y="146"/>
                    <a:pt x="257" y="153"/>
                  </a:cubicBezTo>
                  <a:cubicBezTo>
                    <a:pt x="248" y="186"/>
                    <a:pt x="239" y="215"/>
                    <a:pt x="219" y="215"/>
                  </a:cubicBezTo>
                  <a:cubicBezTo>
                    <a:pt x="205" y="215"/>
                    <a:pt x="204" y="202"/>
                    <a:pt x="204" y="192"/>
                  </a:cubicBezTo>
                  <a:cubicBezTo>
                    <a:pt x="204" y="181"/>
                    <a:pt x="210" y="158"/>
                    <a:pt x="214" y="140"/>
                  </a:cubicBezTo>
                  <a:lnTo>
                    <a:pt x="228" y="87"/>
                  </a:lnTo>
                  <a:cubicBezTo>
                    <a:pt x="229" y="79"/>
                    <a:pt x="234" y="60"/>
                    <a:pt x="236" y="53"/>
                  </a:cubicBezTo>
                  <a:cubicBezTo>
                    <a:pt x="239" y="41"/>
                    <a:pt x="244" y="22"/>
                    <a:pt x="244" y="19"/>
                  </a:cubicBezTo>
                  <a:cubicBezTo>
                    <a:pt x="244" y="10"/>
                    <a:pt x="237" y="6"/>
                    <a:pt x="229" y="6"/>
                  </a:cubicBezTo>
                  <a:cubicBezTo>
                    <a:pt x="227" y="6"/>
                    <a:pt x="214" y="6"/>
                    <a:pt x="210" y="23"/>
                  </a:cubicBezTo>
                  <a:lnTo>
                    <a:pt x="187" y="117"/>
                  </a:lnTo>
                  <a:cubicBezTo>
                    <a:pt x="181" y="141"/>
                    <a:pt x="175" y="162"/>
                    <a:pt x="174" y="167"/>
                  </a:cubicBezTo>
                  <a:cubicBezTo>
                    <a:pt x="173" y="170"/>
                    <a:pt x="149" y="215"/>
                    <a:pt x="109" y="215"/>
                  </a:cubicBezTo>
                  <a:cubicBezTo>
                    <a:pt x="84" y="215"/>
                    <a:pt x="72" y="199"/>
                    <a:pt x="72" y="172"/>
                  </a:cubicBezTo>
                  <a:cubicBezTo>
                    <a:pt x="72" y="157"/>
                    <a:pt x="75" y="143"/>
                    <a:pt x="79" y="130"/>
                  </a:cubicBezTo>
                  <a:lnTo>
                    <a:pt x="100" y="4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86">
              <a:extLst>
                <a:ext uri="{FF2B5EF4-FFF2-40B4-BE49-F238E27FC236}">
                  <a16:creationId xmlns:a16="http://schemas.microsoft.com/office/drawing/2014/main" id="{58043F1F-FFC4-4FD6-BA34-CAB70313229D}"/>
                </a:ext>
              </a:extLst>
            </p:cNvPr>
            <p:cNvSpPr>
              <a:spLocks noEditPoints="1"/>
            </p:cNvSpPr>
            <p:nvPr/>
          </p:nvSpPr>
          <p:spPr bwMode="auto">
            <a:xfrm>
              <a:off x="20678775" y="23528338"/>
              <a:ext cx="136525" cy="123825"/>
            </a:xfrm>
            <a:custGeom>
              <a:avLst/>
              <a:gdLst>
                <a:gd name="T0" fmla="*/ 41 w 267"/>
                <a:gd name="T1" fmla="*/ 211 h 239"/>
                <a:gd name="T2" fmla="*/ 10 w 267"/>
                <a:gd name="T3" fmla="*/ 226 h 239"/>
                <a:gd name="T4" fmla="*/ 0 w 267"/>
                <a:gd name="T5" fmla="*/ 233 h 239"/>
                <a:gd name="T6" fmla="*/ 10 w 267"/>
                <a:gd name="T7" fmla="*/ 239 h 239"/>
                <a:gd name="T8" fmla="*/ 145 w 267"/>
                <a:gd name="T9" fmla="*/ 239 h 239"/>
                <a:gd name="T10" fmla="*/ 249 w 267"/>
                <a:gd name="T11" fmla="*/ 164 h 239"/>
                <a:gd name="T12" fmla="*/ 189 w 267"/>
                <a:gd name="T13" fmla="*/ 114 h 239"/>
                <a:gd name="T14" fmla="*/ 267 w 267"/>
                <a:gd name="T15" fmla="*/ 50 h 239"/>
                <a:gd name="T16" fmla="*/ 194 w 267"/>
                <a:gd name="T17" fmla="*/ 0 h 239"/>
                <a:gd name="T18" fmla="*/ 68 w 267"/>
                <a:gd name="T19" fmla="*/ 0 h 239"/>
                <a:gd name="T20" fmla="*/ 56 w 267"/>
                <a:gd name="T21" fmla="*/ 8 h 239"/>
                <a:gd name="T22" fmla="*/ 68 w 267"/>
                <a:gd name="T23" fmla="*/ 13 h 239"/>
                <a:gd name="T24" fmla="*/ 81 w 267"/>
                <a:gd name="T25" fmla="*/ 14 h 239"/>
                <a:gd name="T26" fmla="*/ 89 w 267"/>
                <a:gd name="T27" fmla="*/ 19 h 239"/>
                <a:gd name="T28" fmla="*/ 87 w 267"/>
                <a:gd name="T29" fmla="*/ 26 h 239"/>
                <a:gd name="T30" fmla="*/ 41 w 267"/>
                <a:gd name="T31" fmla="*/ 211 h 239"/>
                <a:gd name="T32" fmla="*/ 97 w 267"/>
                <a:gd name="T33" fmla="*/ 110 h 239"/>
                <a:gd name="T34" fmla="*/ 118 w 267"/>
                <a:gd name="T35" fmla="*/ 25 h 239"/>
                <a:gd name="T36" fmla="*/ 136 w 267"/>
                <a:gd name="T37" fmla="*/ 13 h 239"/>
                <a:gd name="T38" fmla="*/ 189 w 267"/>
                <a:gd name="T39" fmla="*/ 13 h 239"/>
                <a:gd name="T40" fmla="*/ 232 w 267"/>
                <a:gd name="T41" fmla="*/ 50 h 239"/>
                <a:gd name="T42" fmla="*/ 154 w 267"/>
                <a:gd name="T43" fmla="*/ 110 h 239"/>
                <a:gd name="T44" fmla="*/ 97 w 267"/>
                <a:gd name="T45" fmla="*/ 110 h 239"/>
                <a:gd name="T46" fmla="*/ 80 w 267"/>
                <a:gd name="T47" fmla="*/ 226 h 239"/>
                <a:gd name="T48" fmla="*/ 69 w 267"/>
                <a:gd name="T49" fmla="*/ 223 h 239"/>
                <a:gd name="T50" fmla="*/ 70 w 267"/>
                <a:gd name="T51" fmla="*/ 215 h 239"/>
                <a:gd name="T52" fmla="*/ 94 w 267"/>
                <a:gd name="T53" fmla="*/ 120 h 239"/>
                <a:gd name="T54" fmla="*/ 168 w 267"/>
                <a:gd name="T55" fmla="*/ 120 h 239"/>
                <a:gd name="T56" fmla="*/ 214 w 267"/>
                <a:gd name="T57" fmla="*/ 162 h 239"/>
                <a:gd name="T58" fmla="*/ 136 w 267"/>
                <a:gd name="T59" fmla="*/ 226 h 239"/>
                <a:gd name="T60" fmla="*/ 80 w 267"/>
                <a:gd name="T61" fmla="*/ 2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39">
                  <a:moveTo>
                    <a:pt x="41" y="211"/>
                  </a:moveTo>
                  <a:cubicBezTo>
                    <a:pt x="38" y="223"/>
                    <a:pt x="37" y="226"/>
                    <a:pt x="10" y="226"/>
                  </a:cubicBezTo>
                  <a:cubicBezTo>
                    <a:pt x="4" y="226"/>
                    <a:pt x="0" y="226"/>
                    <a:pt x="0" y="233"/>
                  </a:cubicBezTo>
                  <a:cubicBezTo>
                    <a:pt x="0" y="239"/>
                    <a:pt x="4" y="239"/>
                    <a:pt x="10" y="239"/>
                  </a:cubicBezTo>
                  <a:lnTo>
                    <a:pt x="145" y="239"/>
                  </a:lnTo>
                  <a:cubicBezTo>
                    <a:pt x="204" y="239"/>
                    <a:pt x="249" y="199"/>
                    <a:pt x="249" y="164"/>
                  </a:cubicBezTo>
                  <a:cubicBezTo>
                    <a:pt x="249" y="139"/>
                    <a:pt x="226" y="118"/>
                    <a:pt x="189" y="114"/>
                  </a:cubicBezTo>
                  <a:cubicBezTo>
                    <a:pt x="231" y="106"/>
                    <a:pt x="267" y="80"/>
                    <a:pt x="267" y="50"/>
                  </a:cubicBezTo>
                  <a:cubicBezTo>
                    <a:pt x="267" y="23"/>
                    <a:pt x="240" y="0"/>
                    <a:pt x="194" y="0"/>
                  </a:cubicBezTo>
                  <a:lnTo>
                    <a:pt x="68" y="0"/>
                  </a:lnTo>
                  <a:cubicBezTo>
                    <a:pt x="61" y="0"/>
                    <a:pt x="56" y="0"/>
                    <a:pt x="56" y="8"/>
                  </a:cubicBezTo>
                  <a:cubicBezTo>
                    <a:pt x="56" y="13"/>
                    <a:pt x="61" y="13"/>
                    <a:pt x="68" y="13"/>
                  </a:cubicBezTo>
                  <a:cubicBezTo>
                    <a:pt x="68" y="13"/>
                    <a:pt x="75" y="13"/>
                    <a:pt x="81" y="14"/>
                  </a:cubicBezTo>
                  <a:cubicBezTo>
                    <a:pt x="88" y="14"/>
                    <a:pt x="89" y="15"/>
                    <a:pt x="89" y="19"/>
                  </a:cubicBezTo>
                  <a:cubicBezTo>
                    <a:pt x="89" y="19"/>
                    <a:pt x="89" y="21"/>
                    <a:pt x="87" y="26"/>
                  </a:cubicBezTo>
                  <a:lnTo>
                    <a:pt x="41" y="211"/>
                  </a:lnTo>
                  <a:close/>
                  <a:moveTo>
                    <a:pt x="97" y="110"/>
                  </a:moveTo>
                  <a:lnTo>
                    <a:pt x="118" y="25"/>
                  </a:lnTo>
                  <a:cubicBezTo>
                    <a:pt x="121" y="14"/>
                    <a:pt x="121" y="13"/>
                    <a:pt x="136" y="13"/>
                  </a:cubicBezTo>
                  <a:lnTo>
                    <a:pt x="189" y="13"/>
                  </a:lnTo>
                  <a:cubicBezTo>
                    <a:pt x="224" y="13"/>
                    <a:pt x="232" y="36"/>
                    <a:pt x="232" y="50"/>
                  </a:cubicBezTo>
                  <a:cubicBezTo>
                    <a:pt x="232" y="78"/>
                    <a:pt x="201" y="110"/>
                    <a:pt x="154" y="110"/>
                  </a:cubicBezTo>
                  <a:lnTo>
                    <a:pt x="97" y="110"/>
                  </a:lnTo>
                  <a:close/>
                  <a:moveTo>
                    <a:pt x="80" y="226"/>
                  </a:moveTo>
                  <a:cubicBezTo>
                    <a:pt x="69" y="226"/>
                    <a:pt x="69" y="226"/>
                    <a:pt x="69" y="223"/>
                  </a:cubicBezTo>
                  <a:cubicBezTo>
                    <a:pt x="69" y="222"/>
                    <a:pt x="69" y="221"/>
                    <a:pt x="70" y="215"/>
                  </a:cubicBezTo>
                  <a:lnTo>
                    <a:pt x="94" y="120"/>
                  </a:lnTo>
                  <a:lnTo>
                    <a:pt x="168" y="120"/>
                  </a:lnTo>
                  <a:cubicBezTo>
                    <a:pt x="201" y="120"/>
                    <a:pt x="214" y="141"/>
                    <a:pt x="214" y="162"/>
                  </a:cubicBezTo>
                  <a:cubicBezTo>
                    <a:pt x="214" y="196"/>
                    <a:pt x="178" y="226"/>
                    <a:pt x="136" y="226"/>
                  </a:cubicBezTo>
                  <a:lnTo>
                    <a:pt x="80" y="22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87">
              <a:extLst>
                <a:ext uri="{FF2B5EF4-FFF2-40B4-BE49-F238E27FC236}">
                  <a16:creationId xmlns:a16="http://schemas.microsoft.com/office/drawing/2014/main" id="{4B9CEA58-8C7A-49FB-848D-11BC358B9E01}"/>
                </a:ext>
              </a:extLst>
            </p:cNvPr>
            <p:cNvSpPr>
              <a:spLocks/>
            </p:cNvSpPr>
            <p:nvPr/>
          </p:nvSpPr>
          <p:spPr bwMode="auto">
            <a:xfrm>
              <a:off x="20850225" y="23429913"/>
              <a:ext cx="160338" cy="188913"/>
            </a:xfrm>
            <a:custGeom>
              <a:avLst/>
              <a:gdLst>
                <a:gd name="T0" fmla="*/ 124 w 316"/>
                <a:gd name="T1" fmla="*/ 13 h 363"/>
                <a:gd name="T2" fmla="*/ 125 w 316"/>
                <a:gd name="T3" fmla="*/ 5 h 363"/>
                <a:gd name="T4" fmla="*/ 120 w 316"/>
                <a:gd name="T5" fmla="*/ 0 h 363"/>
                <a:gd name="T6" fmla="*/ 89 w 316"/>
                <a:gd name="T7" fmla="*/ 13 h 363"/>
                <a:gd name="T8" fmla="*/ 47 w 316"/>
                <a:gd name="T9" fmla="*/ 43 h 363"/>
                <a:gd name="T10" fmla="*/ 53 w 316"/>
                <a:gd name="T11" fmla="*/ 46 h 363"/>
                <a:gd name="T12" fmla="*/ 81 w 316"/>
                <a:gd name="T13" fmla="*/ 34 h 363"/>
                <a:gd name="T14" fmla="*/ 54 w 316"/>
                <a:gd name="T15" fmla="*/ 190 h 363"/>
                <a:gd name="T16" fmla="*/ 2 w 316"/>
                <a:gd name="T17" fmla="*/ 353 h 363"/>
                <a:gd name="T18" fmla="*/ 0 w 316"/>
                <a:gd name="T19" fmla="*/ 359 h 363"/>
                <a:gd name="T20" fmla="*/ 5 w 316"/>
                <a:gd name="T21" fmla="*/ 363 h 363"/>
                <a:gd name="T22" fmla="*/ 41 w 316"/>
                <a:gd name="T23" fmla="*/ 340 h 363"/>
                <a:gd name="T24" fmla="*/ 82 w 316"/>
                <a:gd name="T25" fmla="*/ 234 h 363"/>
                <a:gd name="T26" fmla="*/ 147 w 316"/>
                <a:gd name="T27" fmla="*/ 74 h 363"/>
                <a:gd name="T28" fmla="*/ 222 w 316"/>
                <a:gd name="T29" fmla="*/ 27 h 363"/>
                <a:gd name="T30" fmla="*/ 274 w 316"/>
                <a:gd name="T31" fmla="*/ 71 h 363"/>
                <a:gd name="T32" fmla="*/ 175 w 316"/>
                <a:gd name="T33" fmla="*/ 148 h 363"/>
                <a:gd name="T34" fmla="*/ 134 w 316"/>
                <a:gd name="T35" fmla="*/ 175 h 363"/>
                <a:gd name="T36" fmla="*/ 139 w 316"/>
                <a:gd name="T37" fmla="*/ 178 h 363"/>
                <a:gd name="T38" fmla="*/ 163 w 316"/>
                <a:gd name="T39" fmla="*/ 176 h 363"/>
                <a:gd name="T40" fmla="*/ 254 w 316"/>
                <a:gd name="T41" fmla="*/ 254 h 363"/>
                <a:gd name="T42" fmla="*/ 156 w 316"/>
                <a:gd name="T43" fmla="*/ 335 h 363"/>
                <a:gd name="T44" fmla="*/ 93 w 316"/>
                <a:gd name="T45" fmla="*/ 307 h 363"/>
                <a:gd name="T46" fmla="*/ 86 w 316"/>
                <a:gd name="T47" fmla="*/ 304 h 363"/>
                <a:gd name="T48" fmla="*/ 50 w 316"/>
                <a:gd name="T49" fmla="*/ 328 h 363"/>
                <a:gd name="T50" fmla="*/ 123 w 316"/>
                <a:gd name="T51" fmla="*/ 363 h 363"/>
                <a:gd name="T52" fmla="*/ 297 w 316"/>
                <a:gd name="T53" fmla="*/ 233 h 363"/>
                <a:gd name="T54" fmla="*/ 218 w 316"/>
                <a:gd name="T55" fmla="*/ 150 h 363"/>
                <a:gd name="T56" fmla="*/ 316 w 316"/>
                <a:gd name="T57" fmla="*/ 50 h 363"/>
                <a:gd name="T58" fmla="*/ 255 w 316"/>
                <a:gd name="T59" fmla="*/ 0 h 363"/>
                <a:gd name="T60" fmla="*/ 114 w 316"/>
                <a:gd name="T61" fmla="*/ 79 h 363"/>
                <a:gd name="T62" fmla="*/ 124 w 316"/>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 h="363">
                  <a:moveTo>
                    <a:pt x="124" y="13"/>
                  </a:moveTo>
                  <a:cubicBezTo>
                    <a:pt x="125" y="8"/>
                    <a:pt x="125" y="7"/>
                    <a:pt x="125" y="5"/>
                  </a:cubicBezTo>
                  <a:cubicBezTo>
                    <a:pt x="125" y="2"/>
                    <a:pt x="124" y="0"/>
                    <a:pt x="120" y="0"/>
                  </a:cubicBezTo>
                  <a:cubicBezTo>
                    <a:pt x="114" y="0"/>
                    <a:pt x="99" y="8"/>
                    <a:pt x="89" y="13"/>
                  </a:cubicBezTo>
                  <a:cubicBezTo>
                    <a:pt x="66" y="24"/>
                    <a:pt x="47" y="34"/>
                    <a:pt x="47" y="43"/>
                  </a:cubicBezTo>
                  <a:cubicBezTo>
                    <a:pt x="47" y="46"/>
                    <a:pt x="51" y="46"/>
                    <a:pt x="53" y="46"/>
                  </a:cubicBezTo>
                  <a:cubicBezTo>
                    <a:pt x="59" y="46"/>
                    <a:pt x="72" y="39"/>
                    <a:pt x="81" y="34"/>
                  </a:cubicBezTo>
                  <a:cubicBezTo>
                    <a:pt x="75" y="83"/>
                    <a:pt x="63" y="147"/>
                    <a:pt x="54" y="190"/>
                  </a:cubicBezTo>
                  <a:cubicBezTo>
                    <a:pt x="36" y="274"/>
                    <a:pt x="27" y="305"/>
                    <a:pt x="2" y="353"/>
                  </a:cubicBezTo>
                  <a:cubicBezTo>
                    <a:pt x="0" y="358"/>
                    <a:pt x="0" y="359"/>
                    <a:pt x="0" y="359"/>
                  </a:cubicBezTo>
                  <a:cubicBezTo>
                    <a:pt x="0" y="363"/>
                    <a:pt x="4" y="363"/>
                    <a:pt x="5" y="363"/>
                  </a:cubicBezTo>
                  <a:cubicBezTo>
                    <a:pt x="13" y="363"/>
                    <a:pt x="33" y="354"/>
                    <a:pt x="41" y="340"/>
                  </a:cubicBezTo>
                  <a:cubicBezTo>
                    <a:pt x="48" y="328"/>
                    <a:pt x="67" y="292"/>
                    <a:pt x="82" y="234"/>
                  </a:cubicBezTo>
                  <a:cubicBezTo>
                    <a:pt x="93" y="191"/>
                    <a:pt x="112" y="126"/>
                    <a:pt x="147" y="74"/>
                  </a:cubicBezTo>
                  <a:cubicBezTo>
                    <a:pt x="170" y="42"/>
                    <a:pt x="191" y="27"/>
                    <a:pt x="222" y="27"/>
                  </a:cubicBezTo>
                  <a:cubicBezTo>
                    <a:pt x="249" y="27"/>
                    <a:pt x="274" y="45"/>
                    <a:pt x="274" y="71"/>
                  </a:cubicBezTo>
                  <a:cubicBezTo>
                    <a:pt x="274" y="115"/>
                    <a:pt x="226" y="131"/>
                    <a:pt x="175" y="148"/>
                  </a:cubicBezTo>
                  <a:cubicBezTo>
                    <a:pt x="169" y="150"/>
                    <a:pt x="134" y="162"/>
                    <a:pt x="134" y="175"/>
                  </a:cubicBezTo>
                  <a:cubicBezTo>
                    <a:pt x="134" y="178"/>
                    <a:pt x="138" y="178"/>
                    <a:pt x="139" y="178"/>
                  </a:cubicBezTo>
                  <a:cubicBezTo>
                    <a:pt x="141" y="178"/>
                    <a:pt x="153" y="176"/>
                    <a:pt x="163" y="176"/>
                  </a:cubicBezTo>
                  <a:cubicBezTo>
                    <a:pt x="214" y="176"/>
                    <a:pt x="254" y="206"/>
                    <a:pt x="254" y="254"/>
                  </a:cubicBezTo>
                  <a:cubicBezTo>
                    <a:pt x="254" y="315"/>
                    <a:pt x="202" y="335"/>
                    <a:pt x="156" y="335"/>
                  </a:cubicBezTo>
                  <a:cubicBezTo>
                    <a:pt x="118" y="335"/>
                    <a:pt x="99" y="314"/>
                    <a:pt x="93" y="307"/>
                  </a:cubicBezTo>
                  <a:cubicBezTo>
                    <a:pt x="91" y="305"/>
                    <a:pt x="90" y="304"/>
                    <a:pt x="86" y="304"/>
                  </a:cubicBezTo>
                  <a:cubicBezTo>
                    <a:pt x="75" y="304"/>
                    <a:pt x="50" y="319"/>
                    <a:pt x="50" y="328"/>
                  </a:cubicBezTo>
                  <a:cubicBezTo>
                    <a:pt x="50" y="330"/>
                    <a:pt x="69" y="363"/>
                    <a:pt x="123" y="363"/>
                  </a:cubicBezTo>
                  <a:cubicBezTo>
                    <a:pt x="194" y="363"/>
                    <a:pt x="297" y="313"/>
                    <a:pt x="297" y="233"/>
                  </a:cubicBezTo>
                  <a:cubicBezTo>
                    <a:pt x="297" y="191"/>
                    <a:pt x="269" y="159"/>
                    <a:pt x="218" y="150"/>
                  </a:cubicBezTo>
                  <a:cubicBezTo>
                    <a:pt x="258" y="133"/>
                    <a:pt x="316" y="97"/>
                    <a:pt x="316" y="50"/>
                  </a:cubicBezTo>
                  <a:cubicBezTo>
                    <a:pt x="316" y="21"/>
                    <a:pt x="292" y="0"/>
                    <a:pt x="255" y="0"/>
                  </a:cubicBezTo>
                  <a:cubicBezTo>
                    <a:pt x="238" y="0"/>
                    <a:pt x="175" y="4"/>
                    <a:pt x="114" y="79"/>
                  </a:cubicBezTo>
                  <a:lnTo>
                    <a:pt x="124"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88">
              <a:extLst>
                <a:ext uri="{FF2B5EF4-FFF2-40B4-BE49-F238E27FC236}">
                  <a16:creationId xmlns:a16="http://schemas.microsoft.com/office/drawing/2014/main" id="{89FC2E8D-431C-4CD9-8691-8745871CB841}"/>
                </a:ext>
              </a:extLst>
            </p:cNvPr>
            <p:cNvSpPr>
              <a:spLocks/>
            </p:cNvSpPr>
            <p:nvPr/>
          </p:nvSpPr>
          <p:spPr bwMode="auto">
            <a:xfrm>
              <a:off x="21020088" y="23572788"/>
              <a:ext cx="80963" cy="80963"/>
            </a:xfrm>
            <a:custGeom>
              <a:avLst/>
              <a:gdLst>
                <a:gd name="T0" fmla="*/ 37 w 160"/>
                <a:gd name="T1" fmla="*/ 123 h 157"/>
                <a:gd name="T2" fmla="*/ 82 w 160"/>
                <a:gd name="T3" fmla="*/ 84 h 157"/>
                <a:gd name="T4" fmla="*/ 126 w 160"/>
                <a:gd name="T5" fmla="*/ 47 h 157"/>
                <a:gd name="T6" fmla="*/ 160 w 160"/>
                <a:gd name="T7" fmla="*/ 4 h 157"/>
                <a:gd name="T8" fmla="*/ 155 w 160"/>
                <a:gd name="T9" fmla="*/ 0 h 157"/>
                <a:gd name="T10" fmla="*/ 149 w 160"/>
                <a:gd name="T11" fmla="*/ 3 h 157"/>
                <a:gd name="T12" fmla="*/ 122 w 160"/>
                <a:gd name="T13" fmla="*/ 25 h 157"/>
                <a:gd name="T14" fmla="*/ 102 w 160"/>
                <a:gd name="T15" fmla="*/ 14 h 157"/>
                <a:gd name="T16" fmla="*/ 75 w 160"/>
                <a:gd name="T17" fmla="*/ 0 h 157"/>
                <a:gd name="T18" fmla="*/ 28 w 160"/>
                <a:gd name="T19" fmla="*/ 41 h 157"/>
                <a:gd name="T20" fmla="*/ 34 w 160"/>
                <a:gd name="T21" fmla="*/ 45 h 157"/>
                <a:gd name="T22" fmla="*/ 40 w 160"/>
                <a:gd name="T23" fmla="*/ 40 h 157"/>
                <a:gd name="T24" fmla="*/ 70 w 160"/>
                <a:gd name="T25" fmla="*/ 27 h 157"/>
                <a:gd name="T26" fmla="*/ 92 w 160"/>
                <a:gd name="T27" fmla="*/ 30 h 157"/>
                <a:gd name="T28" fmla="*/ 123 w 160"/>
                <a:gd name="T29" fmla="*/ 34 h 157"/>
                <a:gd name="T30" fmla="*/ 74 w 160"/>
                <a:gd name="T31" fmla="*/ 77 h 157"/>
                <a:gd name="T32" fmla="*/ 31 w 160"/>
                <a:gd name="T33" fmla="*/ 114 h 157"/>
                <a:gd name="T34" fmla="*/ 0 w 160"/>
                <a:gd name="T35" fmla="*/ 153 h 157"/>
                <a:gd name="T36" fmla="*/ 6 w 160"/>
                <a:gd name="T37" fmla="*/ 157 h 157"/>
                <a:gd name="T38" fmla="*/ 12 w 160"/>
                <a:gd name="T39" fmla="*/ 154 h 157"/>
                <a:gd name="T40" fmla="*/ 44 w 160"/>
                <a:gd name="T41" fmla="*/ 132 h 157"/>
                <a:gd name="T42" fmla="*/ 63 w 160"/>
                <a:gd name="T43" fmla="*/ 141 h 157"/>
                <a:gd name="T44" fmla="*/ 92 w 160"/>
                <a:gd name="T45" fmla="*/ 157 h 157"/>
                <a:gd name="T46" fmla="*/ 152 w 160"/>
                <a:gd name="T47" fmla="*/ 103 h 157"/>
                <a:gd name="T48" fmla="*/ 147 w 160"/>
                <a:gd name="T49" fmla="*/ 99 h 157"/>
                <a:gd name="T50" fmla="*/ 140 w 160"/>
                <a:gd name="T51" fmla="*/ 104 h 157"/>
                <a:gd name="T52" fmla="*/ 96 w 160"/>
                <a:gd name="T53" fmla="*/ 130 h 157"/>
                <a:gd name="T54" fmla="*/ 70 w 160"/>
                <a:gd name="T55" fmla="*/ 126 h 157"/>
                <a:gd name="T56" fmla="*/ 45 w 160"/>
                <a:gd name="T57" fmla="*/ 123 h 157"/>
                <a:gd name="T58" fmla="*/ 37 w 160"/>
                <a:gd name="T59" fmla="*/ 1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57">
                  <a:moveTo>
                    <a:pt x="37" y="123"/>
                  </a:moveTo>
                  <a:cubicBezTo>
                    <a:pt x="46" y="114"/>
                    <a:pt x="53" y="107"/>
                    <a:pt x="82" y="84"/>
                  </a:cubicBezTo>
                  <a:cubicBezTo>
                    <a:pt x="90" y="78"/>
                    <a:pt x="116" y="57"/>
                    <a:pt x="126" y="47"/>
                  </a:cubicBezTo>
                  <a:cubicBezTo>
                    <a:pt x="147" y="26"/>
                    <a:pt x="160" y="8"/>
                    <a:pt x="160" y="4"/>
                  </a:cubicBezTo>
                  <a:cubicBezTo>
                    <a:pt x="160" y="0"/>
                    <a:pt x="156" y="0"/>
                    <a:pt x="155" y="0"/>
                  </a:cubicBezTo>
                  <a:cubicBezTo>
                    <a:pt x="151" y="0"/>
                    <a:pt x="150" y="1"/>
                    <a:pt x="149" y="3"/>
                  </a:cubicBezTo>
                  <a:cubicBezTo>
                    <a:pt x="138" y="19"/>
                    <a:pt x="130" y="25"/>
                    <a:pt x="122" y="25"/>
                  </a:cubicBezTo>
                  <a:cubicBezTo>
                    <a:pt x="118" y="25"/>
                    <a:pt x="113" y="24"/>
                    <a:pt x="102" y="14"/>
                  </a:cubicBezTo>
                  <a:cubicBezTo>
                    <a:pt x="90" y="2"/>
                    <a:pt x="83" y="0"/>
                    <a:pt x="75" y="0"/>
                  </a:cubicBezTo>
                  <a:cubicBezTo>
                    <a:pt x="47" y="0"/>
                    <a:pt x="28" y="30"/>
                    <a:pt x="28" y="41"/>
                  </a:cubicBezTo>
                  <a:cubicBezTo>
                    <a:pt x="28" y="44"/>
                    <a:pt x="31" y="45"/>
                    <a:pt x="34" y="45"/>
                  </a:cubicBezTo>
                  <a:cubicBezTo>
                    <a:pt x="38" y="45"/>
                    <a:pt x="39" y="44"/>
                    <a:pt x="40" y="40"/>
                  </a:cubicBezTo>
                  <a:cubicBezTo>
                    <a:pt x="45" y="28"/>
                    <a:pt x="65" y="27"/>
                    <a:pt x="70" y="27"/>
                  </a:cubicBezTo>
                  <a:cubicBezTo>
                    <a:pt x="79" y="27"/>
                    <a:pt x="88" y="29"/>
                    <a:pt x="92" y="30"/>
                  </a:cubicBezTo>
                  <a:cubicBezTo>
                    <a:pt x="112" y="34"/>
                    <a:pt x="114" y="34"/>
                    <a:pt x="123" y="34"/>
                  </a:cubicBezTo>
                  <a:cubicBezTo>
                    <a:pt x="114" y="44"/>
                    <a:pt x="107" y="50"/>
                    <a:pt x="74" y="77"/>
                  </a:cubicBezTo>
                  <a:cubicBezTo>
                    <a:pt x="47" y="98"/>
                    <a:pt x="38" y="107"/>
                    <a:pt x="31" y="114"/>
                  </a:cubicBezTo>
                  <a:cubicBezTo>
                    <a:pt x="10" y="134"/>
                    <a:pt x="0" y="150"/>
                    <a:pt x="0" y="153"/>
                  </a:cubicBezTo>
                  <a:cubicBezTo>
                    <a:pt x="0" y="157"/>
                    <a:pt x="5" y="157"/>
                    <a:pt x="6" y="157"/>
                  </a:cubicBezTo>
                  <a:cubicBezTo>
                    <a:pt x="9" y="157"/>
                    <a:pt x="10" y="156"/>
                    <a:pt x="12" y="154"/>
                  </a:cubicBezTo>
                  <a:cubicBezTo>
                    <a:pt x="21" y="140"/>
                    <a:pt x="32" y="132"/>
                    <a:pt x="44" y="132"/>
                  </a:cubicBezTo>
                  <a:cubicBezTo>
                    <a:pt x="48" y="132"/>
                    <a:pt x="53" y="133"/>
                    <a:pt x="63" y="141"/>
                  </a:cubicBezTo>
                  <a:cubicBezTo>
                    <a:pt x="74" y="152"/>
                    <a:pt x="81" y="157"/>
                    <a:pt x="92" y="157"/>
                  </a:cubicBezTo>
                  <a:cubicBezTo>
                    <a:pt x="129" y="157"/>
                    <a:pt x="152" y="115"/>
                    <a:pt x="152" y="103"/>
                  </a:cubicBezTo>
                  <a:cubicBezTo>
                    <a:pt x="152" y="99"/>
                    <a:pt x="149" y="99"/>
                    <a:pt x="147" y="99"/>
                  </a:cubicBezTo>
                  <a:cubicBezTo>
                    <a:pt x="142" y="99"/>
                    <a:pt x="142" y="100"/>
                    <a:pt x="140" y="104"/>
                  </a:cubicBezTo>
                  <a:cubicBezTo>
                    <a:pt x="134" y="122"/>
                    <a:pt x="113" y="130"/>
                    <a:pt x="96" y="130"/>
                  </a:cubicBezTo>
                  <a:cubicBezTo>
                    <a:pt x="88" y="130"/>
                    <a:pt x="79" y="128"/>
                    <a:pt x="70" y="126"/>
                  </a:cubicBezTo>
                  <a:cubicBezTo>
                    <a:pt x="54" y="123"/>
                    <a:pt x="52" y="123"/>
                    <a:pt x="45" y="123"/>
                  </a:cubicBezTo>
                  <a:cubicBezTo>
                    <a:pt x="45" y="123"/>
                    <a:pt x="39" y="123"/>
                    <a:pt x="37" y="123"/>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89 2">
              <a:extLst>
                <a:ext uri="{FF2B5EF4-FFF2-40B4-BE49-F238E27FC236}">
                  <a16:creationId xmlns:a16="http://schemas.microsoft.com/office/drawing/2014/main" id="{06DBBD8E-135F-4625-BA55-8570A54A0099}"/>
                </a:ext>
              </a:extLst>
            </p:cNvPr>
            <p:cNvSpPr>
              <a:spLocks/>
            </p:cNvSpPr>
            <p:nvPr/>
          </p:nvSpPr>
          <p:spPr bwMode="auto">
            <a:xfrm>
              <a:off x="21197888" y="23461663"/>
              <a:ext cx="169863" cy="173038"/>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6" y="156"/>
                  </a:lnTo>
                  <a:cubicBezTo>
                    <a:pt x="10" y="156"/>
                    <a:pt x="0" y="156"/>
                    <a:pt x="0" y="166"/>
                  </a:cubicBezTo>
                  <a:cubicBezTo>
                    <a:pt x="0" y="176"/>
                    <a:pt x="10"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90 2">
              <a:extLst>
                <a:ext uri="{FF2B5EF4-FFF2-40B4-BE49-F238E27FC236}">
                  <a16:creationId xmlns:a16="http://schemas.microsoft.com/office/drawing/2014/main" id="{E1CC3D2C-DFE7-4B87-96C7-C5C63F350236}"/>
                </a:ext>
              </a:extLst>
            </p:cNvPr>
            <p:cNvSpPr>
              <a:spLocks/>
            </p:cNvSpPr>
            <p:nvPr/>
          </p:nvSpPr>
          <p:spPr bwMode="auto">
            <a:xfrm>
              <a:off x="21540788" y="23372763"/>
              <a:ext cx="84138" cy="25400"/>
            </a:xfrm>
            <a:custGeom>
              <a:avLst/>
              <a:gdLst>
                <a:gd name="T0" fmla="*/ 166 w 166"/>
                <a:gd name="T1" fmla="*/ 7 h 46"/>
                <a:gd name="T2" fmla="*/ 158 w 166"/>
                <a:gd name="T3" fmla="*/ 0 h 46"/>
                <a:gd name="T4" fmla="*/ 117 w 166"/>
                <a:gd name="T5" fmla="*/ 24 h 46"/>
                <a:gd name="T6" fmla="*/ 84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4" y="0"/>
                  </a:cubicBezTo>
                  <a:cubicBezTo>
                    <a:pt x="35" y="0"/>
                    <a:pt x="25" y="11"/>
                    <a:pt x="0" y="39"/>
                  </a:cubicBezTo>
                  <a:lnTo>
                    <a:pt x="8" y="46"/>
                  </a:lnTo>
                  <a:cubicBezTo>
                    <a:pt x="8" y="46"/>
                    <a:pt x="27" y="22"/>
                    <a:pt x="49" y="22"/>
                  </a:cubicBezTo>
                  <a:cubicBezTo>
                    <a:pt x="60" y="22"/>
                    <a:pt x="72" y="30"/>
                    <a:pt x="81" y="35"/>
                  </a:cubicBezTo>
                  <a:cubicBezTo>
                    <a:pt x="94" y="43"/>
                    <a:pt x="103" y="46"/>
                    <a:pt x="112" y="46"/>
                  </a:cubicBezTo>
                  <a:cubicBezTo>
                    <a:pt x="131" y="46"/>
                    <a:pt x="140"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91">
              <a:extLst>
                <a:ext uri="{FF2B5EF4-FFF2-40B4-BE49-F238E27FC236}">
                  <a16:creationId xmlns:a16="http://schemas.microsoft.com/office/drawing/2014/main" id="{F88FF882-8098-4DC1-A01B-BB7694862399}"/>
                </a:ext>
              </a:extLst>
            </p:cNvPr>
            <p:cNvSpPr>
              <a:spLocks/>
            </p:cNvSpPr>
            <p:nvPr/>
          </p:nvSpPr>
          <p:spPr bwMode="auto">
            <a:xfrm>
              <a:off x="21431250" y="23410863"/>
              <a:ext cx="255588" cy="215900"/>
            </a:xfrm>
            <a:custGeom>
              <a:avLst/>
              <a:gdLst>
                <a:gd name="T0" fmla="*/ 167 w 502"/>
                <a:gd name="T1" fmla="*/ 100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1 w 502"/>
                <a:gd name="T13" fmla="*/ 67 h 412"/>
                <a:gd name="T14" fmla="*/ 483 w 502"/>
                <a:gd name="T15" fmla="*/ 46 h 412"/>
                <a:gd name="T16" fmla="*/ 502 w 502"/>
                <a:gd name="T17" fmla="*/ 8 h 412"/>
                <a:gd name="T18" fmla="*/ 492 w 502"/>
                <a:gd name="T19" fmla="*/ 0 h 412"/>
                <a:gd name="T20" fmla="*/ 414 w 502"/>
                <a:gd name="T21" fmla="*/ 28 h 412"/>
                <a:gd name="T22" fmla="*/ 365 w 502"/>
                <a:gd name="T23" fmla="*/ 165 h 412"/>
                <a:gd name="T24" fmla="*/ 316 w 502"/>
                <a:gd name="T25" fmla="*/ 358 h 412"/>
                <a:gd name="T26" fmla="*/ 249 w 502"/>
                <a:gd name="T27" fmla="*/ 213 h 412"/>
                <a:gd name="T28" fmla="*/ 193 w 502"/>
                <a:gd name="T29" fmla="*/ 46 h 412"/>
                <a:gd name="T30" fmla="*/ 185 w 502"/>
                <a:gd name="T31" fmla="*/ 35 h 412"/>
                <a:gd name="T32" fmla="*/ 160 w 502"/>
                <a:gd name="T33" fmla="*/ 47 h 412"/>
                <a:gd name="T34" fmla="*/ 154 w 502"/>
                <a:gd name="T35" fmla="*/ 62 h 412"/>
                <a:gd name="T36" fmla="*/ 80 w 502"/>
                <a:gd name="T37" fmla="*/ 349 h 412"/>
                <a:gd name="T38" fmla="*/ 60 w 502"/>
                <a:gd name="T39" fmla="*/ 366 h 412"/>
                <a:gd name="T40" fmla="*/ 22 w 502"/>
                <a:gd name="T41" fmla="*/ 351 h 412"/>
                <a:gd name="T42" fmla="*/ 18 w 502"/>
                <a:gd name="T43" fmla="*/ 349 h 412"/>
                <a:gd name="T44" fmla="*/ 0 w 502"/>
                <a:gd name="T45" fmla="*/ 386 h 412"/>
                <a:gd name="T46" fmla="*/ 44 w 502"/>
                <a:gd name="T47" fmla="*/ 412 h 412"/>
                <a:gd name="T48" fmla="*/ 110 w 502"/>
                <a:gd name="T49" fmla="*/ 318 h 412"/>
                <a:gd name="T50" fmla="*/ 167 w 502"/>
                <a:gd name="T51"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0"/>
                  </a:moveTo>
                  <a:cubicBezTo>
                    <a:pt x="176" y="126"/>
                    <a:pt x="187" y="164"/>
                    <a:pt x="209" y="225"/>
                  </a:cubicBezTo>
                  <a:cubicBezTo>
                    <a:pt x="241" y="310"/>
                    <a:pt x="255" y="341"/>
                    <a:pt x="285" y="388"/>
                  </a:cubicBezTo>
                  <a:cubicBezTo>
                    <a:pt x="292" y="399"/>
                    <a:pt x="293" y="399"/>
                    <a:pt x="297" y="399"/>
                  </a:cubicBezTo>
                  <a:cubicBezTo>
                    <a:pt x="304" y="399"/>
                    <a:pt x="315" y="393"/>
                    <a:pt x="320" y="389"/>
                  </a:cubicBezTo>
                  <a:cubicBezTo>
                    <a:pt x="327" y="383"/>
                    <a:pt x="328" y="382"/>
                    <a:pt x="333" y="358"/>
                  </a:cubicBezTo>
                  <a:cubicBezTo>
                    <a:pt x="363" y="227"/>
                    <a:pt x="401" y="90"/>
                    <a:pt x="411" y="67"/>
                  </a:cubicBezTo>
                  <a:cubicBezTo>
                    <a:pt x="411" y="66"/>
                    <a:pt x="421" y="47"/>
                    <a:pt x="483" y="46"/>
                  </a:cubicBezTo>
                  <a:cubicBezTo>
                    <a:pt x="493" y="46"/>
                    <a:pt x="502" y="19"/>
                    <a:pt x="502" y="8"/>
                  </a:cubicBezTo>
                  <a:cubicBezTo>
                    <a:pt x="502" y="0"/>
                    <a:pt x="499" y="0"/>
                    <a:pt x="492" y="0"/>
                  </a:cubicBezTo>
                  <a:cubicBezTo>
                    <a:pt x="442" y="0"/>
                    <a:pt x="420" y="21"/>
                    <a:pt x="414" y="28"/>
                  </a:cubicBezTo>
                  <a:cubicBezTo>
                    <a:pt x="400" y="46"/>
                    <a:pt x="388" y="82"/>
                    <a:pt x="365" y="165"/>
                  </a:cubicBezTo>
                  <a:cubicBezTo>
                    <a:pt x="347" y="229"/>
                    <a:pt x="331" y="294"/>
                    <a:pt x="316" y="358"/>
                  </a:cubicBezTo>
                  <a:cubicBezTo>
                    <a:pt x="289" y="317"/>
                    <a:pt x="273" y="278"/>
                    <a:pt x="249" y="213"/>
                  </a:cubicBezTo>
                  <a:cubicBezTo>
                    <a:pt x="223" y="142"/>
                    <a:pt x="207" y="90"/>
                    <a:pt x="193" y="46"/>
                  </a:cubicBezTo>
                  <a:cubicBezTo>
                    <a:pt x="190" y="36"/>
                    <a:pt x="190" y="35"/>
                    <a:pt x="185" y="35"/>
                  </a:cubicBezTo>
                  <a:cubicBezTo>
                    <a:pt x="184" y="35"/>
                    <a:pt x="174" y="35"/>
                    <a:pt x="160" y="47"/>
                  </a:cubicBezTo>
                  <a:cubicBezTo>
                    <a:pt x="155" y="52"/>
                    <a:pt x="154" y="56"/>
                    <a:pt x="154" y="62"/>
                  </a:cubicBezTo>
                  <a:cubicBezTo>
                    <a:pt x="140" y="194"/>
                    <a:pt x="93" y="325"/>
                    <a:pt x="80" y="349"/>
                  </a:cubicBezTo>
                  <a:cubicBezTo>
                    <a:pt x="76" y="357"/>
                    <a:pt x="70" y="366"/>
                    <a:pt x="60" y="366"/>
                  </a:cubicBezTo>
                  <a:cubicBezTo>
                    <a:pt x="55" y="366"/>
                    <a:pt x="35" y="363"/>
                    <a:pt x="22" y="351"/>
                  </a:cubicBezTo>
                  <a:cubicBezTo>
                    <a:pt x="20" y="349"/>
                    <a:pt x="19" y="349"/>
                    <a:pt x="18" y="349"/>
                  </a:cubicBezTo>
                  <a:cubicBezTo>
                    <a:pt x="10" y="349"/>
                    <a:pt x="0" y="374"/>
                    <a:pt x="0" y="386"/>
                  </a:cubicBezTo>
                  <a:cubicBezTo>
                    <a:pt x="0" y="402"/>
                    <a:pt x="30" y="412"/>
                    <a:pt x="44" y="412"/>
                  </a:cubicBezTo>
                  <a:cubicBezTo>
                    <a:pt x="76" y="412"/>
                    <a:pt x="102" y="341"/>
                    <a:pt x="110" y="318"/>
                  </a:cubicBezTo>
                  <a:cubicBezTo>
                    <a:pt x="142" y="228"/>
                    <a:pt x="157" y="154"/>
                    <a:pt x="167" y="10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92">
              <a:extLst>
                <a:ext uri="{FF2B5EF4-FFF2-40B4-BE49-F238E27FC236}">
                  <a16:creationId xmlns:a16="http://schemas.microsoft.com/office/drawing/2014/main" id="{641C69CA-9246-4D22-895B-EDFEED91281D}"/>
                </a:ext>
              </a:extLst>
            </p:cNvPr>
            <p:cNvSpPr>
              <a:spLocks/>
            </p:cNvSpPr>
            <p:nvPr/>
          </p:nvSpPr>
          <p:spPr bwMode="auto">
            <a:xfrm>
              <a:off x="21748750" y="23372763"/>
              <a:ext cx="85725"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93">
              <a:extLst>
                <a:ext uri="{FF2B5EF4-FFF2-40B4-BE49-F238E27FC236}">
                  <a16:creationId xmlns:a16="http://schemas.microsoft.com/office/drawing/2014/main" id="{9EFD8538-D6A2-41FB-B368-282B4BCA3EB2}"/>
                </a:ext>
              </a:extLst>
            </p:cNvPr>
            <p:cNvSpPr>
              <a:spLocks/>
            </p:cNvSpPr>
            <p:nvPr/>
          </p:nvSpPr>
          <p:spPr bwMode="auto">
            <a:xfrm>
              <a:off x="21691600" y="23429913"/>
              <a:ext cx="136525" cy="188913"/>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8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5"/>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8"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8"/>
                    <a:pt x="178" y="28"/>
                  </a:cubicBezTo>
                  <a:cubicBezTo>
                    <a:pt x="188" y="28"/>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5"/>
                    <a:pt x="234" y="0"/>
                    <a:pt x="211" y="0"/>
                  </a:cubicBezTo>
                  <a:cubicBezTo>
                    <a:pt x="143" y="0"/>
                    <a:pt x="59" y="54"/>
                    <a:pt x="59" y="115"/>
                  </a:cubicBezTo>
                  <a:cubicBezTo>
                    <a:pt x="59" y="144"/>
                    <a:pt x="81" y="162"/>
                    <a:pt x="106"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94">
              <a:extLst>
                <a:ext uri="{FF2B5EF4-FFF2-40B4-BE49-F238E27FC236}">
                  <a16:creationId xmlns:a16="http://schemas.microsoft.com/office/drawing/2014/main" id="{F7C4C213-F55C-419D-855D-C0C9A1A46D11}"/>
                </a:ext>
              </a:extLst>
            </p:cNvPr>
            <p:cNvSpPr>
              <a:spLocks noEditPoints="1"/>
            </p:cNvSpPr>
            <p:nvPr/>
          </p:nvSpPr>
          <p:spPr bwMode="auto">
            <a:xfrm>
              <a:off x="21851938" y="23433088"/>
              <a:ext cx="122238" cy="182563"/>
            </a:xfrm>
            <a:custGeom>
              <a:avLst/>
              <a:gdLst>
                <a:gd name="T0" fmla="*/ 237 w 237"/>
                <a:gd name="T1" fmla="*/ 5 h 351"/>
                <a:gd name="T2" fmla="*/ 231 w 237"/>
                <a:gd name="T3" fmla="*/ 0 h 351"/>
                <a:gd name="T4" fmla="*/ 167 w 237"/>
                <a:gd name="T5" fmla="*/ 5 h 351"/>
                <a:gd name="T6" fmla="*/ 160 w 237"/>
                <a:gd name="T7" fmla="*/ 15 h 351"/>
                <a:gd name="T8" fmla="*/ 172 w 237"/>
                <a:gd name="T9" fmla="*/ 21 h 351"/>
                <a:gd name="T10" fmla="*/ 197 w 237"/>
                <a:gd name="T11" fmla="*/ 29 h 351"/>
                <a:gd name="T12" fmla="*/ 196 w 237"/>
                <a:gd name="T13" fmla="*/ 39 h 351"/>
                <a:gd name="T14" fmla="*/ 166 w 237"/>
                <a:gd name="T15" fmla="*/ 157 h 351"/>
                <a:gd name="T16" fmla="*/ 120 w 237"/>
                <a:gd name="T17" fmla="*/ 125 h 351"/>
                <a:gd name="T18" fmla="*/ 0 w 237"/>
                <a:gd name="T19" fmla="*/ 271 h 351"/>
                <a:gd name="T20" fmla="*/ 66 w 237"/>
                <a:gd name="T21" fmla="*/ 351 h 351"/>
                <a:gd name="T22" fmla="*/ 131 w 237"/>
                <a:gd name="T23" fmla="*/ 314 h 351"/>
                <a:gd name="T24" fmla="*/ 176 w 237"/>
                <a:gd name="T25" fmla="*/ 351 h 351"/>
                <a:gd name="T26" fmla="*/ 213 w 237"/>
                <a:gd name="T27" fmla="*/ 324 h 351"/>
                <a:gd name="T28" fmla="*/ 228 w 237"/>
                <a:gd name="T29" fmla="*/ 274 h 351"/>
                <a:gd name="T30" fmla="*/ 222 w 237"/>
                <a:gd name="T31" fmla="*/ 269 h 351"/>
                <a:gd name="T32" fmla="*/ 215 w 237"/>
                <a:gd name="T33" fmla="*/ 278 h 351"/>
                <a:gd name="T34" fmla="*/ 177 w 237"/>
                <a:gd name="T35" fmla="*/ 340 h 351"/>
                <a:gd name="T36" fmla="*/ 162 w 237"/>
                <a:gd name="T37" fmla="*/ 317 h 351"/>
                <a:gd name="T38" fmla="*/ 165 w 237"/>
                <a:gd name="T39" fmla="*/ 293 h 351"/>
                <a:gd name="T40" fmla="*/ 237 w 237"/>
                <a:gd name="T41" fmla="*/ 5 h 351"/>
                <a:gd name="T42" fmla="*/ 133 w 237"/>
                <a:gd name="T43" fmla="*/ 286 h 351"/>
                <a:gd name="T44" fmla="*/ 123 w 237"/>
                <a:gd name="T45" fmla="*/ 305 h 351"/>
                <a:gd name="T46" fmla="*/ 67 w 237"/>
                <a:gd name="T47" fmla="*/ 340 h 351"/>
                <a:gd name="T48" fmla="*/ 35 w 237"/>
                <a:gd name="T49" fmla="*/ 293 h 351"/>
                <a:gd name="T50" fmla="*/ 63 w 237"/>
                <a:gd name="T51" fmla="*/ 184 h 351"/>
                <a:gd name="T52" fmla="*/ 120 w 237"/>
                <a:gd name="T53" fmla="*/ 136 h 351"/>
                <a:gd name="T54" fmla="*/ 160 w 237"/>
                <a:gd name="T55" fmla="*/ 180 h 351"/>
                <a:gd name="T56" fmla="*/ 158 w 237"/>
                <a:gd name="T57" fmla="*/ 189 h 351"/>
                <a:gd name="T58" fmla="*/ 133 w 237"/>
                <a:gd name="T59" fmla="*/ 28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51">
                  <a:moveTo>
                    <a:pt x="237" y="5"/>
                  </a:moveTo>
                  <a:cubicBezTo>
                    <a:pt x="237" y="5"/>
                    <a:pt x="237" y="0"/>
                    <a:pt x="231" y="0"/>
                  </a:cubicBezTo>
                  <a:cubicBezTo>
                    <a:pt x="223" y="0"/>
                    <a:pt x="176" y="4"/>
                    <a:pt x="167" y="5"/>
                  </a:cubicBezTo>
                  <a:cubicBezTo>
                    <a:pt x="163" y="6"/>
                    <a:pt x="160" y="8"/>
                    <a:pt x="160" y="15"/>
                  </a:cubicBezTo>
                  <a:cubicBezTo>
                    <a:pt x="160" y="21"/>
                    <a:pt x="165" y="21"/>
                    <a:pt x="172" y="21"/>
                  </a:cubicBezTo>
                  <a:cubicBezTo>
                    <a:pt x="196" y="21"/>
                    <a:pt x="197" y="24"/>
                    <a:pt x="197" y="29"/>
                  </a:cubicBezTo>
                  <a:lnTo>
                    <a:pt x="196" y="39"/>
                  </a:lnTo>
                  <a:lnTo>
                    <a:pt x="166" y="157"/>
                  </a:lnTo>
                  <a:cubicBezTo>
                    <a:pt x="157" y="139"/>
                    <a:pt x="142" y="125"/>
                    <a:pt x="120" y="125"/>
                  </a:cubicBezTo>
                  <a:cubicBezTo>
                    <a:pt x="62" y="125"/>
                    <a:pt x="0" y="199"/>
                    <a:pt x="0" y="271"/>
                  </a:cubicBezTo>
                  <a:cubicBezTo>
                    <a:pt x="0" y="318"/>
                    <a:pt x="27" y="351"/>
                    <a:pt x="66" y="351"/>
                  </a:cubicBezTo>
                  <a:cubicBezTo>
                    <a:pt x="76" y="351"/>
                    <a:pt x="101" y="349"/>
                    <a:pt x="131" y="314"/>
                  </a:cubicBezTo>
                  <a:cubicBezTo>
                    <a:pt x="135" y="335"/>
                    <a:pt x="152" y="351"/>
                    <a:pt x="176" y="351"/>
                  </a:cubicBezTo>
                  <a:cubicBezTo>
                    <a:pt x="194" y="351"/>
                    <a:pt x="205" y="340"/>
                    <a:pt x="213" y="324"/>
                  </a:cubicBezTo>
                  <a:cubicBezTo>
                    <a:pt x="222" y="306"/>
                    <a:pt x="228" y="275"/>
                    <a:pt x="228" y="274"/>
                  </a:cubicBezTo>
                  <a:cubicBezTo>
                    <a:pt x="228" y="269"/>
                    <a:pt x="224" y="269"/>
                    <a:pt x="222" y="269"/>
                  </a:cubicBezTo>
                  <a:cubicBezTo>
                    <a:pt x="217" y="269"/>
                    <a:pt x="217" y="271"/>
                    <a:pt x="215" y="278"/>
                  </a:cubicBezTo>
                  <a:cubicBezTo>
                    <a:pt x="207" y="311"/>
                    <a:pt x="198" y="340"/>
                    <a:pt x="177" y="340"/>
                  </a:cubicBezTo>
                  <a:cubicBezTo>
                    <a:pt x="164" y="340"/>
                    <a:pt x="162" y="327"/>
                    <a:pt x="162" y="317"/>
                  </a:cubicBezTo>
                  <a:cubicBezTo>
                    <a:pt x="162" y="305"/>
                    <a:pt x="163" y="302"/>
                    <a:pt x="165" y="293"/>
                  </a:cubicBezTo>
                  <a:lnTo>
                    <a:pt x="237" y="5"/>
                  </a:lnTo>
                  <a:close/>
                  <a:moveTo>
                    <a:pt x="133" y="286"/>
                  </a:moveTo>
                  <a:cubicBezTo>
                    <a:pt x="131" y="295"/>
                    <a:pt x="131" y="296"/>
                    <a:pt x="123" y="305"/>
                  </a:cubicBezTo>
                  <a:cubicBezTo>
                    <a:pt x="102" y="332"/>
                    <a:pt x="81" y="340"/>
                    <a:pt x="67" y="340"/>
                  </a:cubicBezTo>
                  <a:cubicBezTo>
                    <a:pt x="42" y="340"/>
                    <a:pt x="35" y="313"/>
                    <a:pt x="35" y="293"/>
                  </a:cubicBezTo>
                  <a:cubicBezTo>
                    <a:pt x="35" y="268"/>
                    <a:pt x="51" y="207"/>
                    <a:pt x="63" y="184"/>
                  </a:cubicBezTo>
                  <a:cubicBezTo>
                    <a:pt x="78" y="155"/>
                    <a:pt x="101" y="136"/>
                    <a:pt x="120" y="136"/>
                  </a:cubicBezTo>
                  <a:cubicBezTo>
                    <a:pt x="153" y="136"/>
                    <a:pt x="160" y="177"/>
                    <a:pt x="160" y="180"/>
                  </a:cubicBezTo>
                  <a:cubicBezTo>
                    <a:pt x="160" y="183"/>
                    <a:pt x="159" y="186"/>
                    <a:pt x="158" y="189"/>
                  </a:cubicBezTo>
                  <a:lnTo>
                    <a:pt x="133" y="28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95">
              <a:extLst>
                <a:ext uri="{FF2B5EF4-FFF2-40B4-BE49-F238E27FC236}">
                  <a16:creationId xmlns:a16="http://schemas.microsoft.com/office/drawing/2014/main" id="{1DD27D0C-B2C3-4514-9FBA-87DD7D820A7B}"/>
                </a:ext>
              </a:extLst>
            </p:cNvPr>
            <p:cNvSpPr>
              <a:spLocks noEditPoints="1"/>
            </p:cNvSpPr>
            <p:nvPr/>
          </p:nvSpPr>
          <p:spPr bwMode="auto">
            <a:xfrm>
              <a:off x="21986875" y="23572788"/>
              <a:ext cx="76200" cy="80963"/>
            </a:xfrm>
            <a:custGeom>
              <a:avLst/>
              <a:gdLst>
                <a:gd name="T0" fmla="*/ 54 w 149"/>
                <a:gd name="T1" fmla="*/ 74 h 157"/>
                <a:gd name="T2" fmla="*/ 110 w 149"/>
                <a:gd name="T3" fmla="*/ 67 h 157"/>
                <a:gd name="T4" fmla="*/ 141 w 149"/>
                <a:gd name="T5" fmla="*/ 31 h 157"/>
                <a:gd name="T6" fmla="*/ 98 w 149"/>
                <a:gd name="T7" fmla="*/ 0 h 157"/>
                <a:gd name="T8" fmla="*/ 0 w 149"/>
                <a:gd name="T9" fmla="*/ 92 h 157"/>
                <a:gd name="T10" fmla="*/ 62 w 149"/>
                <a:gd name="T11" fmla="*/ 157 h 157"/>
                <a:gd name="T12" fmla="*/ 149 w 149"/>
                <a:gd name="T13" fmla="*/ 118 h 157"/>
                <a:gd name="T14" fmla="*/ 143 w 149"/>
                <a:gd name="T15" fmla="*/ 112 h 157"/>
                <a:gd name="T16" fmla="*/ 137 w 149"/>
                <a:gd name="T17" fmla="*/ 115 h 157"/>
                <a:gd name="T18" fmla="*/ 63 w 149"/>
                <a:gd name="T19" fmla="*/ 147 h 157"/>
                <a:gd name="T20" fmla="*/ 28 w 149"/>
                <a:gd name="T21" fmla="*/ 105 h 157"/>
                <a:gd name="T22" fmla="*/ 32 w 149"/>
                <a:gd name="T23" fmla="*/ 74 h 157"/>
                <a:gd name="T24" fmla="*/ 54 w 149"/>
                <a:gd name="T25" fmla="*/ 74 h 157"/>
                <a:gd name="T26" fmla="*/ 35 w 149"/>
                <a:gd name="T27" fmla="*/ 64 h 157"/>
                <a:gd name="T28" fmla="*/ 98 w 149"/>
                <a:gd name="T29" fmla="*/ 10 h 157"/>
                <a:gd name="T30" fmla="*/ 126 w 149"/>
                <a:gd name="T31" fmla="*/ 31 h 157"/>
                <a:gd name="T32" fmla="*/ 52 w 149"/>
                <a:gd name="T33" fmla="*/ 64 h 157"/>
                <a:gd name="T34" fmla="*/ 35 w 149"/>
                <a:gd name="T35"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7">
                  <a:moveTo>
                    <a:pt x="54" y="74"/>
                  </a:moveTo>
                  <a:cubicBezTo>
                    <a:pt x="64" y="74"/>
                    <a:pt x="92" y="73"/>
                    <a:pt x="110" y="67"/>
                  </a:cubicBezTo>
                  <a:cubicBezTo>
                    <a:pt x="136" y="58"/>
                    <a:pt x="141" y="41"/>
                    <a:pt x="141" y="31"/>
                  </a:cubicBezTo>
                  <a:cubicBezTo>
                    <a:pt x="141" y="11"/>
                    <a:pt x="122" y="0"/>
                    <a:pt x="98" y="0"/>
                  </a:cubicBezTo>
                  <a:cubicBezTo>
                    <a:pt x="56" y="0"/>
                    <a:pt x="0" y="32"/>
                    <a:pt x="0" y="92"/>
                  </a:cubicBezTo>
                  <a:cubicBezTo>
                    <a:pt x="0" y="127"/>
                    <a:pt x="22" y="157"/>
                    <a:pt x="62" y="157"/>
                  </a:cubicBezTo>
                  <a:cubicBezTo>
                    <a:pt x="121" y="157"/>
                    <a:pt x="149" y="123"/>
                    <a:pt x="149" y="118"/>
                  </a:cubicBezTo>
                  <a:cubicBezTo>
                    <a:pt x="149" y="116"/>
                    <a:pt x="146" y="112"/>
                    <a:pt x="143" y="112"/>
                  </a:cubicBezTo>
                  <a:cubicBezTo>
                    <a:pt x="141" y="112"/>
                    <a:pt x="140" y="113"/>
                    <a:pt x="137" y="115"/>
                  </a:cubicBezTo>
                  <a:cubicBezTo>
                    <a:pt x="110" y="147"/>
                    <a:pt x="69" y="147"/>
                    <a:pt x="63" y="147"/>
                  </a:cubicBezTo>
                  <a:cubicBezTo>
                    <a:pt x="42" y="147"/>
                    <a:pt x="28" y="133"/>
                    <a:pt x="28" y="105"/>
                  </a:cubicBezTo>
                  <a:cubicBezTo>
                    <a:pt x="28" y="100"/>
                    <a:pt x="28" y="93"/>
                    <a:pt x="32" y="74"/>
                  </a:cubicBezTo>
                  <a:lnTo>
                    <a:pt x="54" y="74"/>
                  </a:lnTo>
                  <a:close/>
                  <a:moveTo>
                    <a:pt x="35" y="64"/>
                  </a:moveTo>
                  <a:cubicBezTo>
                    <a:pt x="49" y="14"/>
                    <a:pt x="88" y="10"/>
                    <a:pt x="98" y="10"/>
                  </a:cubicBezTo>
                  <a:cubicBezTo>
                    <a:pt x="113" y="10"/>
                    <a:pt x="126" y="17"/>
                    <a:pt x="126" y="31"/>
                  </a:cubicBezTo>
                  <a:cubicBezTo>
                    <a:pt x="126" y="64"/>
                    <a:pt x="67" y="64"/>
                    <a:pt x="52" y="64"/>
                  </a:cubicBezTo>
                  <a:lnTo>
                    <a:pt x="35" y="64"/>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96">
              <a:extLst>
                <a:ext uri="{FF2B5EF4-FFF2-40B4-BE49-F238E27FC236}">
                  <a16:creationId xmlns:a16="http://schemas.microsoft.com/office/drawing/2014/main" id="{EA811F64-F7FE-4429-B1F4-1666318DC26D}"/>
                </a:ext>
              </a:extLst>
            </p:cNvPr>
            <p:cNvSpPr>
              <a:spLocks/>
            </p:cNvSpPr>
            <p:nvPr/>
          </p:nvSpPr>
          <p:spPr bwMode="auto">
            <a:xfrm>
              <a:off x="22091650" y="23429913"/>
              <a:ext cx="136525" cy="188913"/>
            </a:xfrm>
            <a:custGeom>
              <a:avLst/>
              <a:gdLst>
                <a:gd name="T0" fmla="*/ 105 w 268"/>
                <a:gd name="T1" fmla="*/ 171 h 363"/>
                <a:gd name="T2" fmla="*/ 0 w 268"/>
                <a:gd name="T3" fmla="*/ 301 h 363"/>
                <a:gd name="T4" fmla="*/ 84 w 268"/>
                <a:gd name="T5" fmla="*/ 363 h 363"/>
                <a:gd name="T6" fmla="*/ 234 w 268"/>
                <a:gd name="T7" fmla="*/ 273 h 363"/>
                <a:gd name="T8" fmla="*/ 229 w 268"/>
                <a:gd name="T9" fmla="*/ 270 h 363"/>
                <a:gd name="T10" fmla="*/ 193 w 268"/>
                <a:gd name="T11" fmla="*/ 292 h 363"/>
                <a:gd name="T12" fmla="*/ 117 w 268"/>
                <a:gd name="T13" fmla="*/ 335 h 363"/>
                <a:gd name="T14" fmla="*/ 42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5 w 268"/>
                <a:gd name="T27" fmla="*/ 55 h 363"/>
                <a:gd name="T28" fmla="*/ 219 w 268"/>
                <a:gd name="T29" fmla="*/ 73 h 363"/>
                <a:gd name="T30" fmla="*/ 217 w 268"/>
                <a:gd name="T31" fmla="*/ 78 h 363"/>
                <a:gd name="T32" fmla="*/ 222 w 268"/>
                <a:gd name="T33" fmla="*/ 82 h 363"/>
                <a:gd name="T34" fmla="*/ 268 w 268"/>
                <a:gd name="T35" fmla="*/ 34 h 363"/>
                <a:gd name="T36" fmla="*/ 211 w 268"/>
                <a:gd name="T37" fmla="*/ 0 h 363"/>
                <a:gd name="T38" fmla="*/ 58 w 268"/>
                <a:gd name="T39" fmla="*/ 115 h 363"/>
                <a:gd name="T40" fmla="*/ 105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5" y="171"/>
                  </a:moveTo>
                  <a:cubicBezTo>
                    <a:pt x="5" y="225"/>
                    <a:pt x="0" y="289"/>
                    <a:pt x="0" y="301"/>
                  </a:cubicBezTo>
                  <a:cubicBezTo>
                    <a:pt x="0" y="339"/>
                    <a:pt x="37" y="363"/>
                    <a:pt x="84" y="363"/>
                  </a:cubicBezTo>
                  <a:cubicBezTo>
                    <a:pt x="168" y="363"/>
                    <a:pt x="234" y="284"/>
                    <a:pt x="234" y="273"/>
                  </a:cubicBezTo>
                  <a:cubicBezTo>
                    <a:pt x="234" y="270"/>
                    <a:pt x="232" y="270"/>
                    <a:pt x="229" y="270"/>
                  </a:cubicBezTo>
                  <a:cubicBezTo>
                    <a:pt x="223" y="270"/>
                    <a:pt x="204" y="276"/>
                    <a:pt x="193" y="292"/>
                  </a:cubicBezTo>
                  <a:cubicBezTo>
                    <a:pt x="182" y="306"/>
                    <a:pt x="162" y="335"/>
                    <a:pt x="117" y="335"/>
                  </a:cubicBezTo>
                  <a:cubicBezTo>
                    <a:pt x="82" y="335"/>
                    <a:pt x="42" y="317"/>
                    <a:pt x="42" y="279"/>
                  </a:cubicBezTo>
                  <a:cubicBezTo>
                    <a:pt x="42" y="255"/>
                    <a:pt x="70" y="181"/>
                    <a:pt x="149" y="178"/>
                  </a:cubicBezTo>
                  <a:cubicBezTo>
                    <a:pt x="173" y="177"/>
                    <a:pt x="190" y="160"/>
                    <a:pt x="190" y="154"/>
                  </a:cubicBezTo>
                  <a:cubicBezTo>
                    <a:pt x="190" y="151"/>
                    <a:pt x="187" y="151"/>
                    <a:pt x="185" y="151"/>
                  </a:cubicBezTo>
                  <a:cubicBezTo>
                    <a:pt x="115" y="148"/>
                    <a:pt x="101" y="113"/>
                    <a:pt x="101" y="93"/>
                  </a:cubicBezTo>
                  <a:cubicBezTo>
                    <a:pt x="101" y="82"/>
                    <a:pt x="108" y="28"/>
                    <a:pt x="178" y="28"/>
                  </a:cubicBezTo>
                  <a:cubicBezTo>
                    <a:pt x="187" y="28"/>
                    <a:pt x="225" y="29"/>
                    <a:pt x="225" y="55"/>
                  </a:cubicBezTo>
                  <a:cubicBezTo>
                    <a:pt x="225" y="63"/>
                    <a:pt x="221" y="70"/>
                    <a:pt x="219" y="73"/>
                  </a:cubicBezTo>
                  <a:cubicBezTo>
                    <a:pt x="218" y="74"/>
                    <a:pt x="217" y="77"/>
                    <a:pt x="217" y="78"/>
                  </a:cubicBezTo>
                  <a:cubicBezTo>
                    <a:pt x="217" y="82"/>
                    <a:pt x="220" y="82"/>
                    <a:pt x="222" y="82"/>
                  </a:cubicBezTo>
                  <a:cubicBezTo>
                    <a:pt x="237" y="82"/>
                    <a:pt x="268" y="62"/>
                    <a:pt x="268" y="34"/>
                  </a:cubicBezTo>
                  <a:cubicBezTo>
                    <a:pt x="268" y="5"/>
                    <a:pt x="233" y="0"/>
                    <a:pt x="211" y="0"/>
                  </a:cubicBezTo>
                  <a:cubicBezTo>
                    <a:pt x="143" y="0"/>
                    <a:pt x="58" y="54"/>
                    <a:pt x="58" y="115"/>
                  </a:cubicBezTo>
                  <a:cubicBezTo>
                    <a:pt x="58" y="144"/>
                    <a:pt x="81" y="162"/>
                    <a:pt x="105"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97 2">
              <a:extLst>
                <a:ext uri="{FF2B5EF4-FFF2-40B4-BE49-F238E27FC236}">
                  <a16:creationId xmlns:a16="http://schemas.microsoft.com/office/drawing/2014/main" id="{0046B6EF-09D9-4967-813E-74F40AB75756}"/>
                </a:ext>
              </a:extLst>
            </p:cNvPr>
            <p:cNvSpPr>
              <a:spLocks noEditPoints="1"/>
            </p:cNvSpPr>
            <p:nvPr/>
          </p:nvSpPr>
          <p:spPr bwMode="auto">
            <a:xfrm>
              <a:off x="22226588" y="23571200"/>
              <a:ext cx="76200" cy="82550"/>
            </a:xfrm>
            <a:custGeom>
              <a:avLst/>
              <a:gdLst>
                <a:gd name="T0" fmla="*/ 139 w 149"/>
                <a:gd name="T1" fmla="*/ 76 h 159"/>
                <a:gd name="T2" fmla="*/ 149 w 149"/>
                <a:gd name="T3" fmla="*/ 68 h 159"/>
                <a:gd name="T4" fmla="*/ 80 w 149"/>
                <a:gd name="T5" fmla="*/ 0 h 159"/>
                <a:gd name="T6" fmla="*/ 0 w 149"/>
                <a:gd name="T7" fmla="*/ 79 h 159"/>
                <a:gd name="T8" fmla="*/ 85 w 149"/>
                <a:gd name="T9" fmla="*/ 159 h 159"/>
                <a:gd name="T10" fmla="*/ 149 w 149"/>
                <a:gd name="T11" fmla="*/ 114 h 159"/>
                <a:gd name="T12" fmla="*/ 143 w 149"/>
                <a:gd name="T13" fmla="*/ 109 h 159"/>
                <a:gd name="T14" fmla="*/ 137 w 149"/>
                <a:gd name="T15" fmla="*/ 115 h 159"/>
                <a:gd name="T16" fmla="*/ 87 w 149"/>
                <a:gd name="T17" fmla="*/ 148 h 159"/>
                <a:gd name="T18" fmla="*/ 45 w 149"/>
                <a:gd name="T19" fmla="*/ 127 h 159"/>
                <a:gd name="T20" fmla="*/ 31 w 149"/>
                <a:gd name="T21" fmla="*/ 76 h 159"/>
                <a:gd name="T22" fmla="*/ 139 w 149"/>
                <a:gd name="T23" fmla="*/ 76 h 159"/>
                <a:gd name="T24" fmla="*/ 32 w 149"/>
                <a:gd name="T25" fmla="*/ 67 h 159"/>
                <a:gd name="T26" fmla="*/ 80 w 149"/>
                <a:gd name="T27" fmla="*/ 10 h 159"/>
                <a:gd name="T28" fmla="*/ 125 w 149"/>
                <a:gd name="T29" fmla="*/ 67 h 159"/>
                <a:gd name="T30" fmla="*/ 32 w 149"/>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59">
                  <a:moveTo>
                    <a:pt x="139" y="76"/>
                  </a:moveTo>
                  <a:cubicBezTo>
                    <a:pt x="147" y="76"/>
                    <a:pt x="149" y="76"/>
                    <a:pt x="149" y="68"/>
                  </a:cubicBezTo>
                  <a:cubicBezTo>
                    <a:pt x="149" y="38"/>
                    <a:pt x="132" y="0"/>
                    <a:pt x="80" y="0"/>
                  </a:cubicBezTo>
                  <a:cubicBezTo>
                    <a:pt x="35" y="0"/>
                    <a:pt x="0" y="36"/>
                    <a:pt x="0" y="79"/>
                  </a:cubicBezTo>
                  <a:cubicBezTo>
                    <a:pt x="0" y="124"/>
                    <a:pt x="38" y="159"/>
                    <a:pt x="85" y="159"/>
                  </a:cubicBezTo>
                  <a:cubicBezTo>
                    <a:pt x="132" y="159"/>
                    <a:pt x="149" y="121"/>
                    <a:pt x="149" y="114"/>
                  </a:cubicBezTo>
                  <a:cubicBezTo>
                    <a:pt x="149" y="112"/>
                    <a:pt x="149" y="109"/>
                    <a:pt x="143" y="109"/>
                  </a:cubicBezTo>
                  <a:cubicBezTo>
                    <a:pt x="139" y="109"/>
                    <a:pt x="138" y="111"/>
                    <a:pt x="137" y="115"/>
                  </a:cubicBezTo>
                  <a:cubicBezTo>
                    <a:pt x="126" y="143"/>
                    <a:pt x="100" y="148"/>
                    <a:pt x="87" y="148"/>
                  </a:cubicBezTo>
                  <a:cubicBezTo>
                    <a:pt x="71" y="148"/>
                    <a:pt x="55" y="141"/>
                    <a:pt x="45" y="127"/>
                  </a:cubicBezTo>
                  <a:cubicBezTo>
                    <a:pt x="32" y="111"/>
                    <a:pt x="31" y="90"/>
                    <a:pt x="31" y="76"/>
                  </a:cubicBezTo>
                  <a:lnTo>
                    <a:pt x="139" y="76"/>
                  </a:lnTo>
                  <a:close/>
                  <a:moveTo>
                    <a:pt x="32" y="67"/>
                  </a:moveTo>
                  <a:cubicBezTo>
                    <a:pt x="36" y="18"/>
                    <a:pt x="67" y="10"/>
                    <a:pt x="80" y="10"/>
                  </a:cubicBezTo>
                  <a:cubicBezTo>
                    <a:pt x="123" y="10"/>
                    <a:pt x="124" y="58"/>
                    <a:pt x="125" y="67"/>
                  </a:cubicBezTo>
                  <a:lnTo>
                    <a:pt x="32" y="6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98 2">
              <a:extLst>
                <a:ext uri="{FF2B5EF4-FFF2-40B4-BE49-F238E27FC236}">
                  <a16:creationId xmlns:a16="http://schemas.microsoft.com/office/drawing/2014/main" id="{125ACA7D-6419-40E4-864F-17C6DDD4AE75}"/>
                </a:ext>
              </a:extLst>
            </p:cNvPr>
            <p:cNvSpPr>
              <a:spLocks noEditPoints="1"/>
            </p:cNvSpPr>
            <p:nvPr/>
          </p:nvSpPr>
          <p:spPr bwMode="auto">
            <a:xfrm>
              <a:off x="22315488" y="23523575"/>
              <a:ext cx="120650" cy="128588"/>
            </a:xfrm>
            <a:custGeom>
              <a:avLst/>
              <a:gdLst>
                <a:gd name="T0" fmla="*/ 169 w 236"/>
                <a:gd name="T1" fmla="*/ 108 h 246"/>
                <a:gd name="T2" fmla="*/ 213 w 236"/>
                <a:gd name="T3" fmla="*/ 108 h 246"/>
                <a:gd name="T4" fmla="*/ 213 w 236"/>
                <a:gd name="T5" fmla="*/ 95 h 246"/>
                <a:gd name="T6" fmla="*/ 168 w 236"/>
                <a:gd name="T7" fmla="*/ 95 h 246"/>
                <a:gd name="T8" fmla="*/ 168 w 236"/>
                <a:gd name="T9" fmla="*/ 56 h 246"/>
                <a:gd name="T10" fmla="*/ 202 w 236"/>
                <a:gd name="T11" fmla="*/ 10 h 246"/>
                <a:gd name="T12" fmla="*/ 212 w 236"/>
                <a:gd name="T13" fmla="*/ 12 h 246"/>
                <a:gd name="T14" fmla="*/ 204 w 236"/>
                <a:gd name="T15" fmla="*/ 26 h 246"/>
                <a:gd name="T16" fmla="*/ 220 w 236"/>
                <a:gd name="T17" fmla="*/ 42 h 246"/>
                <a:gd name="T18" fmla="*/ 236 w 236"/>
                <a:gd name="T19" fmla="*/ 26 h 246"/>
                <a:gd name="T20" fmla="*/ 202 w 236"/>
                <a:gd name="T21" fmla="*/ 0 h 246"/>
                <a:gd name="T22" fmla="*/ 162 w 236"/>
                <a:gd name="T23" fmla="*/ 15 h 246"/>
                <a:gd name="T24" fmla="*/ 116 w 236"/>
                <a:gd name="T25" fmla="*/ 0 h 246"/>
                <a:gd name="T26" fmla="*/ 30 w 236"/>
                <a:gd name="T27" fmla="*/ 57 h 246"/>
                <a:gd name="T28" fmla="*/ 30 w 236"/>
                <a:gd name="T29" fmla="*/ 95 h 246"/>
                <a:gd name="T30" fmla="*/ 0 w 236"/>
                <a:gd name="T31" fmla="*/ 95 h 246"/>
                <a:gd name="T32" fmla="*/ 0 w 236"/>
                <a:gd name="T33" fmla="*/ 108 h 246"/>
                <a:gd name="T34" fmla="*/ 30 w 236"/>
                <a:gd name="T35" fmla="*/ 108 h 246"/>
                <a:gd name="T36" fmla="*/ 30 w 236"/>
                <a:gd name="T37" fmla="*/ 218 h 246"/>
                <a:gd name="T38" fmla="*/ 4 w 236"/>
                <a:gd name="T39" fmla="*/ 233 h 246"/>
                <a:gd name="T40" fmla="*/ 4 w 236"/>
                <a:gd name="T41" fmla="*/ 246 h 246"/>
                <a:gd name="T42" fmla="*/ 43 w 236"/>
                <a:gd name="T43" fmla="*/ 244 h 246"/>
                <a:gd name="T44" fmla="*/ 83 w 236"/>
                <a:gd name="T45" fmla="*/ 246 h 246"/>
                <a:gd name="T46" fmla="*/ 83 w 236"/>
                <a:gd name="T47" fmla="*/ 233 h 246"/>
                <a:gd name="T48" fmla="*/ 57 w 236"/>
                <a:gd name="T49" fmla="*/ 218 h 246"/>
                <a:gd name="T50" fmla="*/ 57 w 236"/>
                <a:gd name="T51" fmla="*/ 108 h 246"/>
                <a:gd name="T52" fmla="*/ 143 w 236"/>
                <a:gd name="T53" fmla="*/ 108 h 246"/>
                <a:gd name="T54" fmla="*/ 143 w 236"/>
                <a:gd name="T55" fmla="*/ 218 h 246"/>
                <a:gd name="T56" fmla="*/ 117 w 236"/>
                <a:gd name="T57" fmla="*/ 233 h 246"/>
                <a:gd name="T58" fmla="*/ 117 w 236"/>
                <a:gd name="T59" fmla="*/ 246 h 246"/>
                <a:gd name="T60" fmla="*/ 157 w 236"/>
                <a:gd name="T61" fmla="*/ 244 h 246"/>
                <a:gd name="T62" fmla="*/ 202 w 236"/>
                <a:gd name="T63" fmla="*/ 246 h 246"/>
                <a:gd name="T64" fmla="*/ 202 w 236"/>
                <a:gd name="T65" fmla="*/ 233 h 246"/>
                <a:gd name="T66" fmla="*/ 195 w 236"/>
                <a:gd name="T67" fmla="*/ 233 h 246"/>
                <a:gd name="T68" fmla="*/ 169 w 236"/>
                <a:gd name="T69" fmla="*/ 217 h 246"/>
                <a:gd name="T70" fmla="*/ 169 w 236"/>
                <a:gd name="T71" fmla="*/ 108 h 246"/>
                <a:gd name="T72" fmla="*/ 55 w 236"/>
                <a:gd name="T73" fmla="*/ 95 h 246"/>
                <a:gd name="T74" fmla="*/ 55 w 236"/>
                <a:gd name="T75" fmla="*/ 57 h 246"/>
                <a:gd name="T76" fmla="*/ 115 w 236"/>
                <a:gd name="T77" fmla="*/ 10 h 246"/>
                <a:gd name="T78" fmla="*/ 145 w 236"/>
                <a:gd name="T79" fmla="*/ 15 h 246"/>
                <a:gd name="T80" fmla="*/ 135 w 236"/>
                <a:gd name="T81" fmla="*/ 30 h 246"/>
                <a:gd name="T82" fmla="*/ 144 w 236"/>
                <a:gd name="T83" fmla="*/ 45 h 246"/>
                <a:gd name="T84" fmla="*/ 143 w 236"/>
                <a:gd name="T85" fmla="*/ 56 h 246"/>
                <a:gd name="T86" fmla="*/ 143 w 236"/>
                <a:gd name="T87" fmla="*/ 95 h 246"/>
                <a:gd name="T88" fmla="*/ 55 w 236"/>
                <a:gd name="T89" fmla="*/ 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6" h="246">
                  <a:moveTo>
                    <a:pt x="169" y="108"/>
                  </a:moveTo>
                  <a:lnTo>
                    <a:pt x="213" y="108"/>
                  </a:lnTo>
                  <a:lnTo>
                    <a:pt x="213" y="95"/>
                  </a:lnTo>
                  <a:lnTo>
                    <a:pt x="168" y="95"/>
                  </a:lnTo>
                  <a:lnTo>
                    <a:pt x="168" y="56"/>
                  </a:lnTo>
                  <a:cubicBezTo>
                    <a:pt x="168" y="25"/>
                    <a:pt x="186" y="10"/>
                    <a:pt x="202" y="10"/>
                  </a:cubicBezTo>
                  <a:cubicBezTo>
                    <a:pt x="205" y="10"/>
                    <a:pt x="209" y="11"/>
                    <a:pt x="212" y="12"/>
                  </a:cubicBezTo>
                  <a:cubicBezTo>
                    <a:pt x="207" y="14"/>
                    <a:pt x="204" y="20"/>
                    <a:pt x="204" y="26"/>
                  </a:cubicBezTo>
                  <a:cubicBezTo>
                    <a:pt x="204" y="35"/>
                    <a:pt x="211" y="42"/>
                    <a:pt x="220" y="42"/>
                  </a:cubicBezTo>
                  <a:cubicBezTo>
                    <a:pt x="230" y="42"/>
                    <a:pt x="236" y="35"/>
                    <a:pt x="236" y="26"/>
                  </a:cubicBezTo>
                  <a:cubicBezTo>
                    <a:pt x="236" y="11"/>
                    <a:pt x="221" y="0"/>
                    <a:pt x="202" y="0"/>
                  </a:cubicBezTo>
                  <a:cubicBezTo>
                    <a:pt x="190" y="0"/>
                    <a:pt x="174" y="4"/>
                    <a:pt x="162" y="15"/>
                  </a:cubicBezTo>
                  <a:cubicBezTo>
                    <a:pt x="150" y="2"/>
                    <a:pt x="130" y="0"/>
                    <a:pt x="116" y="0"/>
                  </a:cubicBezTo>
                  <a:cubicBezTo>
                    <a:pt x="78" y="0"/>
                    <a:pt x="30" y="18"/>
                    <a:pt x="30" y="57"/>
                  </a:cubicBezTo>
                  <a:lnTo>
                    <a:pt x="30" y="95"/>
                  </a:lnTo>
                  <a:lnTo>
                    <a:pt x="0" y="95"/>
                  </a:lnTo>
                  <a:lnTo>
                    <a:pt x="0" y="108"/>
                  </a:lnTo>
                  <a:lnTo>
                    <a:pt x="30" y="108"/>
                  </a:lnTo>
                  <a:lnTo>
                    <a:pt x="30" y="218"/>
                  </a:lnTo>
                  <a:cubicBezTo>
                    <a:pt x="30" y="233"/>
                    <a:pt x="27" y="233"/>
                    <a:pt x="4" y="233"/>
                  </a:cubicBezTo>
                  <a:lnTo>
                    <a:pt x="4" y="246"/>
                  </a:lnTo>
                  <a:cubicBezTo>
                    <a:pt x="5" y="246"/>
                    <a:pt x="29" y="244"/>
                    <a:pt x="43" y="244"/>
                  </a:cubicBezTo>
                  <a:cubicBezTo>
                    <a:pt x="57" y="244"/>
                    <a:pt x="69" y="245"/>
                    <a:pt x="83" y="246"/>
                  </a:cubicBezTo>
                  <a:lnTo>
                    <a:pt x="83" y="233"/>
                  </a:lnTo>
                  <a:cubicBezTo>
                    <a:pt x="60" y="233"/>
                    <a:pt x="57" y="233"/>
                    <a:pt x="57" y="218"/>
                  </a:cubicBezTo>
                  <a:lnTo>
                    <a:pt x="57" y="108"/>
                  </a:lnTo>
                  <a:lnTo>
                    <a:pt x="143" y="108"/>
                  </a:lnTo>
                  <a:lnTo>
                    <a:pt x="143" y="218"/>
                  </a:lnTo>
                  <a:cubicBezTo>
                    <a:pt x="143" y="233"/>
                    <a:pt x="140" y="233"/>
                    <a:pt x="117" y="233"/>
                  </a:cubicBezTo>
                  <a:lnTo>
                    <a:pt x="117" y="246"/>
                  </a:lnTo>
                  <a:cubicBezTo>
                    <a:pt x="119" y="246"/>
                    <a:pt x="142" y="244"/>
                    <a:pt x="157" y="244"/>
                  </a:cubicBezTo>
                  <a:cubicBezTo>
                    <a:pt x="172" y="244"/>
                    <a:pt x="187" y="245"/>
                    <a:pt x="202" y="246"/>
                  </a:cubicBezTo>
                  <a:lnTo>
                    <a:pt x="202" y="233"/>
                  </a:lnTo>
                  <a:lnTo>
                    <a:pt x="195" y="233"/>
                  </a:lnTo>
                  <a:cubicBezTo>
                    <a:pt x="169" y="233"/>
                    <a:pt x="169" y="229"/>
                    <a:pt x="169" y="217"/>
                  </a:cubicBezTo>
                  <a:lnTo>
                    <a:pt x="169" y="108"/>
                  </a:lnTo>
                  <a:close/>
                  <a:moveTo>
                    <a:pt x="55" y="95"/>
                  </a:moveTo>
                  <a:lnTo>
                    <a:pt x="55" y="57"/>
                  </a:lnTo>
                  <a:cubicBezTo>
                    <a:pt x="55" y="23"/>
                    <a:pt x="89" y="10"/>
                    <a:pt x="115" y="10"/>
                  </a:cubicBezTo>
                  <a:cubicBezTo>
                    <a:pt x="118" y="10"/>
                    <a:pt x="133" y="10"/>
                    <a:pt x="145" y="15"/>
                  </a:cubicBezTo>
                  <a:cubicBezTo>
                    <a:pt x="141" y="17"/>
                    <a:pt x="135" y="21"/>
                    <a:pt x="135" y="30"/>
                  </a:cubicBezTo>
                  <a:cubicBezTo>
                    <a:pt x="135" y="35"/>
                    <a:pt x="137" y="41"/>
                    <a:pt x="144" y="45"/>
                  </a:cubicBezTo>
                  <a:cubicBezTo>
                    <a:pt x="143" y="48"/>
                    <a:pt x="143" y="53"/>
                    <a:pt x="143" y="56"/>
                  </a:cubicBezTo>
                  <a:lnTo>
                    <a:pt x="143" y="95"/>
                  </a:lnTo>
                  <a:lnTo>
                    <a:pt x="55" y="95"/>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99">
              <a:extLst>
                <a:ext uri="{FF2B5EF4-FFF2-40B4-BE49-F238E27FC236}">
                  <a16:creationId xmlns:a16="http://schemas.microsoft.com/office/drawing/2014/main" id="{9D5F0CC2-8A0C-4B08-B5C6-8B05F53FFE9F}"/>
                </a:ext>
              </a:extLst>
            </p:cNvPr>
            <p:cNvSpPr>
              <a:spLocks/>
            </p:cNvSpPr>
            <p:nvPr/>
          </p:nvSpPr>
          <p:spPr bwMode="auto">
            <a:xfrm>
              <a:off x="22472650" y="23417213"/>
              <a:ext cx="58738" cy="261938"/>
            </a:xfrm>
            <a:custGeom>
              <a:avLst/>
              <a:gdLst>
                <a:gd name="T0" fmla="*/ 115 w 115"/>
                <a:gd name="T1" fmla="*/ 249 h 499"/>
                <a:gd name="T2" fmla="*/ 82 w 115"/>
                <a:gd name="T3" fmla="*/ 93 h 499"/>
                <a:gd name="T4" fmla="*/ 5 w 115"/>
                <a:gd name="T5" fmla="*/ 0 h 499"/>
                <a:gd name="T6" fmla="*/ 0 w 115"/>
                <a:gd name="T7" fmla="*/ 5 h 499"/>
                <a:gd name="T8" fmla="*/ 9 w 115"/>
                <a:gd name="T9" fmla="*/ 16 h 499"/>
                <a:gd name="T10" fmla="*/ 86 w 115"/>
                <a:gd name="T11" fmla="*/ 249 h 499"/>
                <a:gd name="T12" fmla="*/ 6 w 115"/>
                <a:gd name="T13" fmla="*/ 485 h 499"/>
                <a:gd name="T14" fmla="*/ 0 w 115"/>
                <a:gd name="T15" fmla="*/ 494 h 499"/>
                <a:gd name="T16" fmla="*/ 5 w 115"/>
                <a:gd name="T17" fmla="*/ 499 h 499"/>
                <a:gd name="T18" fmla="*/ 84 w 115"/>
                <a:gd name="T19" fmla="*/ 401 h 499"/>
                <a:gd name="T20" fmla="*/ 115 w 115"/>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249"/>
                  </a:moveTo>
                  <a:cubicBezTo>
                    <a:pt x="115" y="210"/>
                    <a:pt x="110" y="150"/>
                    <a:pt x="82" y="93"/>
                  </a:cubicBezTo>
                  <a:cubicBezTo>
                    <a:pt x="53" y="32"/>
                    <a:pt x="10" y="0"/>
                    <a:pt x="5" y="0"/>
                  </a:cubicBezTo>
                  <a:cubicBezTo>
                    <a:pt x="2" y="0"/>
                    <a:pt x="0" y="2"/>
                    <a:pt x="0" y="5"/>
                  </a:cubicBezTo>
                  <a:cubicBezTo>
                    <a:pt x="0" y="6"/>
                    <a:pt x="0" y="7"/>
                    <a:pt x="9" y="16"/>
                  </a:cubicBezTo>
                  <a:cubicBezTo>
                    <a:pt x="58" y="66"/>
                    <a:pt x="86" y="145"/>
                    <a:pt x="86" y="249"/>
                  </a:cubicBezTo>
                  <a:cubicBezTo>
                    <a:pt x="86" y="334"/>
                    <a:pt x="68" y="422"/>
                    <a:pt x="6" y="485"/>
                  </a:cubicBezTo>
                  <a:cubicBezTo>
                    <a:pt x="0" y="491"/>
                    <a:pt x="0" y="492"/>
                    <a:pt x="0" y="494"/>
                  </a:cubicBezTo>
                  <a:cubicBezTo>
                    <a:pt x="0" y="497"/>
                    <a:pt x="2" y="499"/>
                    <a:pt x="5" y="499"/>
                  </a:cubicBezTo>
                  <a:cubicBezTo>
                    <a:pt x="10" y="499"/>
                    <a:pt x="54" y="465"/>
                    <a:pt x="84" y="401"/>
                  </a:cubicBezTo>
                  <a:cubicBezTo>
                    <a:pt x="109" y="346"/>
                    <a:pt x="115" y="291"/>
                    <a:pt x="115" y="249"/>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70">
            <a:extLst>
              <a:ext uri="{FF2B5EF4-FFF2-40B4-BE49-F238E27FC236}">
                <a16:creationId xmlns:a16="http://schemas.microsoft.com/office/drawing/2014/main" id="{9ECDC6F8-DDB8-46B5-8C0E-6D83CC6B0090}"/>
              </a:ext>
            </a:extLst>
          </p:cNvPr>
          <p:cNvSpPr>
            <a:spLocks/>
          </p:cNvSpPr>
          <p:nvPr/>
        </p:nvSpPr>
        <p:spPr bwMode="auto">
          <a:xfrm>
            <a:off x="23114001" y="31891288"/>
            <a:ext cx="30163" cy="82550"/>
          </a:xfrm>
          <a:custGeom>
            <a:avLst/>
            <a:gdLst>
              <a:gd name="T0" fmla="*/ 58 w 58"/>
              <a:gd name="T1" fmla="*/ 52 h 149"/>
              <a:gd name="T2" fmla="*/ 27 w 58"/>
              <a:gd name="T3" fmla="*/ 0 h 149"/>
              <a:gd name="T4" fmla="*/ 0 w 58"/>
              <a:gd name="T5" fmla="*/ 26 h 149"/>
              <a:gd name="T6" fmla="*/ 27 w 58"/>
              <a:gd name="T7" fmla="*/ 53 h 149"/>
              <a:gd name="T8" fmla="*/ 44 w 58"/>
              <a:gd name="T9" fmla="*/ 46 h 149"/>
              <a:gd name="T10" fmla="*/ 47 w 58"/>
              <a:gd name="T11" fmla="*/ 45 h 149"/>
              <a:gd name="T12" fmla="*/ 48 w 58"/>
              <a:gd name="T13" fmla="*/ 52 h 149"/>
              <a:gd name="T14" fmla="*/ 14 w 58"/>
              <a:gd name="T15" fmla="*/ 135 h 149"/>
              <a:gd name="T16" fmla="*/ 8 w 58"/>
              <a:gd name="T17" fmla="*/ 143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19"/>
                  <a:pt x="46" y="0"/>
                  <a:pt x="27" y="0"/>
                </a:cubicBezTo>
                <a:cubicBezTo>
                  <a:pt x="10" y="0"/>
                  <a:pt x="0" y="12"/>
                  <a:pt x="0" y="26"/>
                </a:cubicBezTo>
                <a:cubicBezTo>
                  <a:pt x="0" y="40"/>
                  <a:pt x="10" y="53"/>
                  <a:pt x="27" y="53"/>
                </a:cubicBezTo>
                <a:cubicBezTo>
                  <a:pt x="33" y="53"/>
                  <a:pt x="39" y="51"/>
                  <a:pt x="44" y="46"/>
                </a:cubicBezTo>
                <a:cubicBezTo>
                  <a:pt x="46" y="45"/>
                  <a:pt x="46" y="45"/>
                  <a:pt x="47" y="45"/>
                </a:cubicBezTo>
                <a:cubicBezTo>
                  <a:pt x="47" y="45"/>
                  <a:pt x="48" y="45"/>
                  <a:pt x="48" y="52"/>
                </a:cubicBezTo>
                <a:cubicBezTo>
                  <a:pt x="48" y="89"/>
                  <a:pt x="30" y="119"/>
                  <a:pt x="14" y="135"/>
                </a:cubicBezTo>
                <a:cubicBezTo>
                  <a:pt x="8" y="141"/>
                  <a:pt x="8" y="142"/>
                  <a:pt x="8" y="143"/>
                </a:cubicBezTo>
                <a:cubicBezTo>
                  <a:pt x="8" y="147"/>
                  <a:pt x="11" y="149"/>
                  <a:pt x="13" y="149"/>
                </a:cubicBezTo>
                <a:cubicBezTo>
                  <a:pt x="19" y="149"/>
                  <a:pt x="58" y="110"/>
                  <a:pt x="58" y="52"/>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2">
            <a:extLst>
              <a:ext uri="{FF2B5EF4-FFF2-40B4-BE49-F238E27FC236}">
                <a16:creationId xmlns:a16="http://schemas.microsoft.com/office/drawing/2014/main" id="{A5082631-638A-4F18-BB5B-F4C72A0EB1DB}"/>
              </a:ext>
            </a:extLst>
          </p:cNvPr>
          <p:cNvSpPr>
            <a:spLocks/>
          </p:cNvSpPr>
          <p:nvPr/>
        </p:nvSpPr>
        <p:spPr bwMode="auto">
          <a:xfrm>
            <a:off x="23212426" y="31724600"/>
            <a:ext cx="136525" cy="201613"/>
          </a:xfrm>
          <a:custGeom>
            <a:avLst/>
            <a:gdLst>
              <a:gd name="T0" fmla="*/ 105 w 267"/>
              <a:gd name="T1" fmla="*/ 171 h 364"/>
              <a:gd name="T2" fmla="*/ 0 w 267"/>
              <a:gd name="T3" fmla="*/ 302 h 364"/>
              <a:gd name="T4" fmla="*/ 84 w 267"/>
              <a:gd name="T5" fmla="*/ 364 h 364"/>
              <a:gd name="T6" fmla="*/ 234 w 267"/>
              <a:gd name="T7" fmla="*/ 274 h 364"/>
              <a:gd name="T8" fmla="*/ 229 w 267"/>
              <a:gd name="T9" fmla="*/ 271 h 364"/>
              <a:gd name="T10" fmla="*/ 193 w 267"/>
              <a:gd name="T11" fmla="*/ 293 h 364"/>
              <a:gd name="T12" fmla="*/ 117 w 267"/>
              <a:gd name="T13" fmla="*/ 336 h 364"/>
              <a:gd name="T14" fmla="*/ 42 w 267"/>
              <a:gd name="T15" fmla="*/ 280 h 364"/>
              <a:gd name="T16" fmla="*/ 149 w 267"/>
              <a:gd name="T17" fmla="*/ 179 h 364"/>
              <a:gd name="T18" fmla="*/ 190 w 267"/>
              <a:gd name="T19" fmla="*/ 155 h 364"/>
              <a:gd name="T20" fmla="*/ 185 w 267"/>
              <a:gd name="T21" fmla="*/ 151 h 364"/>
              <a:gd name="T22" fmla="*/ 100 w 267"/>
              <a:gd name="T23" fmla="*/ 94 h 364"/>
              <a:gd name="T24" fmla="*/ 178 w 267"/>
              <a:gd name="T25" fmla="*/ 28 h 364"/>
              <a:gd name="T26" fmla="*/ 225 w 267"/>
              <a:gd name="T27" fmla="*/ 55 h 364"/>
              <a:gd name="T28" fmla="*/ 219 w 267"/>
              <a:gd name="T29" fmla="*/ 73 h 364"/>
              <a:gd name="T30" fmla="*/ 217 w 267"/>
              <a:gd name="T31" fmla="*/ 79 h 364"/>
              <a:gd name="T32" fmla="*/ 222 w 267"/>
              <a:gd name="T33" fmla="*/ 82 h 364"/>
              <a:gd name="T34" fmla="*/ 267 w 267"/>
              <a:gd name="T35" fmla="*/ 34 h 364"/>
              <a:gd name="T36" fmla="*/ 211 w 267"/>
              <a:gd name="T37" fmla="*/ 0 h 364"/>
              <a:gd name="T38" fmla="*/ 58 w 267"/>
              <a:gd name="T39" fmla="*/ 115 h 364"/>
              <a:gd name="T40" fmla="*/ 105 w 267"/>
              <a:gd name="T41" fmla="*/ 17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364">
                <a:moveTo>
                  <a:pt x="105" y="171"/>
                </a:moveTo>
                <a:cubicBezTo>
                  <a:pt x="5" y="225"/>
                  <a:pt x="0" y="290"/>
                  <a:pt x="0" y="302"/>
                </a:cubicBezTo>
                <a:cubicBezTo>
                  <a:pt x="0" y="340"/>
                  <a:pt x="37" y="364"/>
                  <a:pt x="84" y="364"/>
                </a:cubicBezTo>
                <a:cubicBezTo>
                  <a:pt x="167" y="364"/>
                  <a:pt x="234" y="285"/>
                  <a:pt x="234" y="274"/>
                </a:cubicBezTo>
                <a:cubicBezTo>
                  <a:pt x="234" y="271"/>
                  <a:pt x="231" y="271"/>
                  <a:pt x="229" y="271"/>
                </a:cubicBezTo>
                <a:cubicBezTo>
                  <a:pt x="223" y="271"/>
                  <a:pt x="204" y="277"/>
                  <a:pt x="193" y="293"/>
                </a:cubicBezTo>
                <a:cubicBezTo>
                  <a:pt x="182" y="307"/>
                  <a:pt x="161" y="336"/>
                  <a:pt x="117" y="336"/>
                </a:cubicBezTo>
                <a:cubicBezTo>
                  <a:pt x="81" y="336"/>
                  <a:pt x="42" y="318"/>
                  <a:pt x="42" y="280"/>
                </a:cubicBezTo>
                <a:cubicBezTo>
                  <a:pt x="42" y="256"/>
                  <a:pt x="70" y="182"/>
                  <a:pt x="149" y="179"/>
                </a:cubicBezTo>
                <a:cubicBezTo>
                  <a:pt x="172" y="178"/>
                  <a:pt x="190" y="160"/>
                  <a:pt x="190" y="155"/>
                </a:cubicBezTo>
                <a:cubicBezTo>
                  <a:pt x="190" y="152"/>
                  <a:pt x="187" y="151"/>
                  <a:pt x="185" y="151"/>
                </a:cubicBezTo>
                <a:cubicBezTo>
                  <a:pt x="114" y="148"/>
                  <a:pt x="100" y="114"/>
                  <a:pt x="100" y="94"/>
                </a:cubicBezTo>
                <a:cubicBezTo>
                  <a:pt x="100" y="82"/>
                  <a:pt x="108" y="28"/>
                  <a:pt x="178" y="28"/>
                </a:cubicBezTo>
                <a:cubicBezTo>
                  <a:pt x="187" y="28"/>
                  <a:pt x="225" y="29"/>
                  <a:pt x="225" y="55"/>
                </a:cubicBezTo>
                <a:cubicBezTo>
                  <a:pt x="225" y="63"/>
                  <a:pt x="221" y="70"/>
                  <a:pt x="219" y="73"/>
                </a:cubicBezTo>
                <a:cubicBezTo>
                  <a:pt x="218" y="75"/>
                  <a:pt x="217" y="77"/>
                  <a:pt x="217" y="79"/>
                </a:cubicBezTo>
                <a:cubicBezTo>
                  <a:pt x="217" y="82"/>
                  <a:pt x="220" y="82"/>
                  <a:pt x="222" y="82"/>
                </a:cubicBezTo>
                <a:cubicBezTo>
                  <a:pt x="236" y="82"/>
                  <a:pt x="267" y="63"/>
                  <a:pt x="267" y="34"/>
                </a:cubicBezTo>
                <a:cubicBezTo>
                  <a:pt x="267" y="5"/>
                  <a:pt x="233" y="0"/>
                  <a:pt x="211" y="0"/>
                </a:cubicBezTo>
                <a:cubicBezTo>
                  <a:pt x="143" y="0"/>
                  <a:pt x="58" y="54"/>
                  <a:pt x="58" y="115"/>
                </a:cubicBezTo>
                <a:cubicBezTo>
                  <a:pt x="58" y="145"/>
                  <a:pt x="80" y="163"/>
                  <a:pt x="105"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74">
            <a:extLst>
              <a:ext uri="{FF2B5EF4-FFF2-40B4-BE49-F238E27FC236}">
                <a16:creationId xmlns:a16="http://schemas.microsoft.com/office/drawing/2014/main" id="{E73993EA-1172-4E81-9CE1-FE4169D0B811}"/>
              </a:ext>
            </a:extLst>
          </p:cNvPr>
          <p:cNvSpPr>
            <a:spLocks/>
          </p:cNvSpPr>
          <p:nvPr/>
        </p:nvSpPr>
        <p:spPr bwMode="auto">
          <a:xfrm>
            <a:off x="23555326" y="31665863"/>
            <a:ext cx="84138" cy="25400"/>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6" y="24"/>
                  <a:pt x="93" y="16"/>
                  <a:pt x="85" y="11"/>
                </a:cubicBezTo>
                <a:cubicBezTo>
                  <a:pt x="71" y="3"/>
                  <a:pt x="62" y="0"/>
                  <a:pt x="54" y="0"/>
                </a:cubicBezTo>
                <a:cubicBezTo>
                  <a:pt x="35" y="0"/>
                  <a:pt x="25" y="11"/>
                  <a:pt x="0" y="39"/>
                </a:cubicBezTo>
                <a:lnTo>
                  <a:pt x="8" y="46"/>
                </a:lnTo>
                <a:cubicBezTo>
                  <a:pt x="8" y="46"/>
                  <a:pt x="27" y="22"/>
                  <a:pt x="49" y="22"/>
                </a:cubicBezTo>
                <a:cubicBezTo>
                  <a:pt x="60" y="22"/>
                  <a:pt x="73" y="30"/>
                  <a:pt x="81" y="35"/>
                </a:cubicBezTo>
                <a:cubicBezTo>
                  <a:pt x="95" y="43"/>
                  <a:pt x="104" y="46"/>
                  <a:pt x="112" y="46"/>
                </a:cubicBezTo>
                <a:cubicBezTo>
                  <a:pt x="131" y="46"/>
                  <a:pt x="140"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75">
            <a:extLst>
              <a:ext uri="{FF2B5EF4-FFF2-40B4-BE49-F238E27FC236}">
                <a16:creationId xmlns:a16="http://schemas.microsoft.com/office/drawing/2014/main" id="{49A23DA0-C986-4748-B232-5E64266D3838}"/>
              </a:ext>
            </a:extLst>
          </p:cNvPr>
          <p:cNvSpPr>
            <a:spLocks/>
          </p:cNvSpPr>
          <p:nvPr/>
        </p:nvSpPr>
        <p:spPr bwMode="auto">
          <a:xfrm>
            <a:off x="23482301" y="31724600"/>
            <a:ext cx="160338" cy="201613"/>
          </a:xfrm>
          <a:custGeom>
            <a:avLst/>
            <a:gdLst>
              <a:gd name="T0" fmla="*/ 124 w 316"/>
              <a:gd name="T1" fmla="*/ 13 h 364"/>
              <a:gd name="T2" fmla="*/ 125 w 316"/>
              <a:gd name="T3" fmla="*/ 5 h 364"/>
              <a:gd name="T4" fmla="*/ 120 w 316"/>
              <a:gd name="T5" fmla="*/ 0 h 364"/>
              <a:gd name="T6" fmla="*/ 89 w 316"/>
              <a:gd name="T7" fmla="*/ 13 h 364"/>
              <a:gd name="T8" fmla="*/ 47 w 316"/>
              <a:gd name="T9" fmla="*/ 43 h 364"/>
              <a:gd name="T10" fmla="*/ 53 w 316"/>
              <a:gd name="T11" fmla="*/ 46 h 364"/>
              <a:gd name="T12" fmla="*/ 81 w 316"/>
              <a:gd name="T13" fmla="*/ 34 h 364"/>
              <a:gd name="T14" fmla="*/ 54 w 316"/>
              <a:gd name="T15" fmla="*/ 190 h 364"/>
              <a:gd name="T16" fmla="*/ 2 w 316"/>
              <a:gd name="T17" fmla="*/ 354 h 364"/>
              <a:gd name="T18" fmla="*/ 0 w 316"/>
              <a:gd name="T19" fmla="*/ 360 h 364"/>
              <a:gd name="T20" fmla="*/ 5 w 316"/>
              <a:gd name="T21" fmla="*/ 364 h 364"/>
              <a:gd name="T22" fmla="*/ 41 w 316"/>
              <a:gd name="T23" fmla="*/ 341 h 364"/>
              <a:gd name="T24" fmla="*/ 82 w 316"/>
              <a:gd name="T25" fmla="*/ 235 h 364"/>
              <a:gd name="T26" fmla="*/ 147 w 316"/>
              <a:gd name="T27" fmla="*/ 75 h 364"/>
              <a:gd name="T28" fmla="*/ 222 w 316"/>
              <a:gd name="T29" fmla="*/ 27 h 364"/>
              <a:gd name="T30" fmla="*/ 274 w 316"/>
              <a:gd name="T31" fmla="*/ 71 h 364"/>
              <a:gd name="T32" fmla="*/ 175 w 316"/>
              <a:gd name="T33" fmla="*/ 149 h 364"/>
              <a:gd name="T34" fmla="*/ 134 w 316"/>
              <a:gd name="T35" fmla="*/ 175 h 364"/>
              <a:gd name="T36" fmla="*/ 139 w 316"/>
              <a:gd name="T37" fmla="*/ 179 h 364"/>
              <a:gd name="T38" fmla="*/ 163 w 316"/>
              <a:gd name="T39" fmla="*/ 177 h 364"/>
              <a:gd name="T40" fmla="*/ 254 w 316"/>
              <a:gd name="T41" fmla="*/ 254 h 364"/>
              <a:gd name="T42" fmla="*/ 156 w 316"/>
              <a:gd name="T43" fmla="*/ 336 h 364"/>
              <a:gd name="T44" fmla="*/ 93 w 316"/>
              <a:gd name="T45" fmla="*/ 308 h 364"/>
              <a:gd name="T46" fmla="*/ 86 w 316"/>
              <a:gd name="T47" fmla="*/ 305 h 364"/>
              <a:gd name="T48" fmla="*/ 50 w 316"/>
              <a:gd name="T49" fmla="*/ 329 h 364"/>
              <a:gd name="T50" fmla="*/ 123 w 316"/>
              <a:gd name="T51" fmla="*/ 364 h 364"/>
              <a:gd name="T52" fmla="*/ 297 w 316"/>
              <a:gd name="T53" fmla="*/ 233 h 364"/>
              <a:gd name="T54" fmla="*/ 218 w 316"/>
              <a:gd name="T55" fmla="*/ 150 h 364"/>
              <a:gd name="T56" fmla="*/ 316 w 316"/>
              <a:gd name="T57" fmla="*/ 50 h 364"/>
              <a:gd name="T58" fmla="*/ 255 w 316"/>
              <a:gd name="T59" fmla="*/ 0 h 364"/>
              <a:gd name="T60" fmla="*/ 114 w 316"/>
              <a:gd name="T61" fmla="*/ 79 h 364"/>
              <a:gd name="T62" fmla="*/ 124 w 316"/>
              <a:gd name="T63" fmla="*/ 1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 h="364">
                <a:moveTo>
                  <a:pt x="124" y="13"/>
                </a:moveTo>
                <a:cubicBezTo>
                  <a:pt x="125" y="8"/>
                  <a:pt x="125" y="7"/>
                  <a:pt x="125" y="5"/>
                </a:cubicBezTo>
                <a:cubicBezTo>
                  <a:pt x="125" y="2"/>
                  <a:pt x="124" y="0"/>
                  <a:pt x="120" y="0"/>
                </a:cubicBezTo>
                <a:cubicBezTo>
                  <a:pt x="114" y="0"/>
                  <a:pt x="99" y="8"/>
                  <a:pt x="89" y="13"/>
                </a:cubicBezTo>
                <a:cubicBezTo>
                  <a:pt x="66" y="24"/>
                  <a:pt x="47" y="34"/>
                  <a:pt x="47" y="43"/>
                </a:cubicBezTo>
                <a:cubicBezTo>
                  <a:pt x="47" y="46"/>
                  <a:pt x="51" y="46"/>
                  <a:pt x="53" y="46"/>
                </a:cubicBezTo>
                <a:cubicBezTo>
                  <a:pt x="59" y="46"/>
                  <a:pt x="72" y="39"/>
                  <a:pt x="81" y="34"/>
                </a:cubicBezTo>
                <a:cubicBezTo>
                  <a:pt x="75" y="83"/>
                  <a:pt x="63" y="147"/>
                  <a:pt x="54" y="190"/>
                </a:cubicBezTo>
                <a:cubicBezTo>
                  <a:pt x="36" y="275"/>
                  <a:pt x="27" y="306"/>
                  <a:pt x="2" y="354"/>
                </a:cubicBezTo>
                <a:cubicBezTo>
                  <a:pt x="0" y="359"/>
                  <a:pt x="0" y="360"/>
                  <a:pt x="0" y="360"/>
                </a:cubicBezTo>
                <a:cubicBezTo>
                  <a:pt x="0" y="364"/>
                  <a:pt x="4" y="364"/>
                  <a:pt x="5" y="364"/>
                </a:cubicBezTo>
                <a:cubicBezTo>
                  <a:pt x="13" y="364"/>
                  <a:pt x="34" y="355"/>
                  <a:pt x="41" y="341"/>
                </a:cubicBezTo>
                <a:cubicBezTo>
                  <a:pt x="48" y="329"/>
                  <a:pt x="67" y="293"/>
                  <a:pt x="82" y="235"/>
                </a:cubicBezTo>
                <a:cubicBezTo>
                  <a:pt x="93" y="192"/>
                  <a:pt x="112" y="126"/>
                  <a:pt x="147" y="75"/>
                </a:cubicBezTo>
                <a:cubicBezTo>
                  <a:pt x="170" y="42"/>
                  <a:pt x="191" y="27"/>
                  <a:pt x="222" y="27"/>
                </a:cubicBezTo>
                <a:cubicBezTo>
                  <a:pt x="249" y="27"/>
                  <a:pt x="274" y="45"/>
                  <a:pt x="274" y="71"/>
                </a:cubicBezTo>
                <a:cubicBezTo>
                  <a:pt x="274" y="115"/>
                  <a:pt x="226" y="131"/>
                  <a:pt x="175" y="149"/>
                </a:cubicBezTo>
                <a:cubicBezTo>
                  <a:pt x="169" y="151"/>
                  <a:pt x="134" y="163"/>
                  <a:pt x="134" y="175"/>
                </a:cubicBezTo>
                <a:cubicBezTo>
                  <a:pt x="134" y="178"/>
                  <a:pt x="138" y="179"/>
                  <a:pt x="139" y="179"/>
                </a:cubicBezTo>
                <a:cubicBezTo>
                  <a:pt x="141" y="179"/>
                  <a:pt x="153" y="177"/>
                  <a:pt x="163" y="177"/>
                </a:cubicBezTo>
                <a:cubicBezTo>
                  <a:pt x="214" y="177"/>
                  <a:pt x="254" y="207"/>
                  <a:pt x="254" y="254"/>
                </a:cubicBezTo>
                <a:cubicBezTo>
                  <a:pt x="254" y="316"/>
                  <a:pt x="202" y="336"/>
                  <a:pt x="156" y="336"/>
                </a:cubicBezTo>
                <a:cubicBezTo>
                  <a:pt x="118" y="336"/>
                  <a:pt x="99" y="315"/>
                  <a:pt x="93" y="308"/>
                </a:cubicBezTo>
                <a:cubicBezTo>
                  <a:pt x="91" y="306"/>
                  <a:pt x="90" y="305"/>
                  <a:pt x="86" y="305"/>
                </a:cubicBezTo>
                <a:cubicBezTo>
                  <a:pt x="75" y="305"/>
                  <a:pt x="50" y="320"/>
                  <a:pt x="50" y="329"/>
                </a:cubicBezTo>
                <a:cubicBezTo>
                  <a:pt x="50" y="331"/>
                  <a:pt x="69" y="364"/>
                  <a:pt x="123" y="364"/>
                </a:cubicBezTo>
                <a:cubicBezTo>
                  <a:pt x="194" y="364"/>
                  <a:pt x="297" y="314"/>
                  <a:pt x="297" y="233"/>
                </a:cubicBezTo>
                <a:cubicBezTo>
                  <a:pt x="297" y="191"/>
                  <a:pt x="269" y="160"/>
                  <a:pt x="218" y="150"/>
                </a:cubicBezTo>
                <a:cubicBezTo>
                  <a:pt x="258" y="133"/>
                  <a:pt x="316" y="97"/>
                  <a:pt x="316" y="50"/>
                </a:cubicBezTo>
                <a:cubicBezTo>
                  <a:pt x="316" y="21"/>
                  <a:pt x="292" y="0"/>
                  <a:pt x="255" y="0"/>
                </a:cubicBezTo>
                <a:cubicBezTo>
                  <a:pt x="238" y="0"/>
                  <a:pt x="175" y="4"/>
                  <a:pt x="114" y="79"/>
                </a:cubicBezTo>
                <a:lnTo>
                  <a:pt x="124"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76">
            <a:extLst>
              <a:ext uri="{FF2B5EF4-FFF2-40B4-BE49-F238E27FC236}">
                <a16:creationId xmlns:a16="http://schemas.microsoft.com/office/drawing/2014/main" id="{ED1A56AC-91B4-4C55-8988-1BB49118D546}"/>
              </a:ext>
            </a:extLst>
          </p:cNvPr>
          <p:cNvSpPr>
            <a:spLocks/>
          </p:cNvSpPr>
          <p:nvPr/>
        </p:nvSpPr>
        <p:spPr bwMode="auto">
          <a:xfrm>
            <a:off x="23663276" y="31713488"/>
            <a:ext cx="58738" cy="276225"/>
          </a:xfrm>
          <a:custGeom>
            <a:avLst/>
            <a:gdLst>
              <a:gd name="T0" fmla="*/ 116 w 116"/>
              <a:gd name="T1" fmla="*/ 250 h 499"/>
              <a:gd name="T2" fmla="*/ 83 w 116"/>
              <a:gd name="T3" fmla="*/ 94 h 499"/>
              <a:gd name="T4" fmla="*/ 5 w 116"/>
              <a:gd name="T5" fmla="*/ 0 h 499"/>
              <a:gd name="T6" fmla="*/ 0 w 116"/>
              <a:gd name="T7" fmla="*/ 5 h 499"/>
              <a:gd name="T8" fmla="*/ 10 w 116"/>
              <a:gd name="T9" fmla="*/ 16 h 499"/>
              <a:gd name="T10" fmla="*/ 87 w 116"/>
              <a:gd name="T11" fmla="*/ 250 h 499"/>
              <a:gd name="T12" fmla="*/ 7 w 116"/>
              <a:gd name="T13" fmla="*/ 486 h 499"/>
              <a:gd name="T14" fmla="*/ 0 w 116"/>
              <a:gd name="T15" fmla="*/ 494 h 499"/>
              <a:gd name="T16" fmla="*/ 5 w 116"/>
              <a:gd name="T17" fmla="*/ 499 h 499"/>
              <a:gd name="T18" fmla="*/ 85 w 116"/>
              <a:gd name="T19" fmla="*/ 402 h 499"/>
              <a:gd name="T20" fmla="*/ 116 w 116"/>
              <a:gd name="T21" fmla="*/ 25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50"/>
                </a:moveTo>
                <a:cubicBezTo>
                  <a:pt x="116" y="211"/>
                  <a:pt x="111" y="150"/>
                  <a:pt x="83" y="94"/>
                </a:cubicBezTo>
                <a:cubicBezTo>
                  <a:pt x="53" y="32"/>
                  <a:pt x="10" y="0"/>
                  <a:pt x="5" y="0"/>
                </a:cubicBezTo>
                <a:cubicBezTo>
                  <a:pt x="2" y="0"/>
                  <a:pt x="0" y="2"/>
                  <a:pt x="0" y="5"/>
                </a:cubicBezTo>
                <a:cubicBezTo>
                  <a:pt x="0" y="6"/>
                  <a:pt x="0" y="8"/>
                  <a:pt x="10" y="16"/>
                </a:cubicBezTo>
                <a:cubicBezTo>
                  <a:pt x="59" y="66"/>
                  <a:pt x="87" y="145"/>
                  <a:pt x="87" y="250"/>
                </a:cubicBezTo>
                <a:cubicBezTo>
                  <a:pt x="87" y="335"/>
                  <a:pt x="69" y="423"/>
                  <a:pt x="7" y="486"/>
                </a:cubicBezTo>
                <a:cubicBezTo>
                  <a:pt x="0" y="492"/>
                  <a:pt x="0" y="493"/>
                  <a:pt x="0" y="494"/>
                </a:cubicBezTo>
                <a:cubicBezTo>
                  <a:pt x="0" y="497"/>
                  <a:pt x="2" y="499"/>
                  <a:pt x="5" y="499"/>
                </a:cubicBezTo>
                <a:cubicBezTo>
                  <a:pt x="10" y="499"/>
                  <a:pt x="55" y="465"/>
                  <a:pt x="85" y="402"/>
                </a:cubicBezTo>
                <a:cubicBezTo>
                  <a:pt x="110" y="347"/>
                  <a:pt x="116" y="292"/>
                  <a:pt x="116" y="25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77">
            <a:extLst>
              <a:ext uri="{FF2B5EF4-FFF2-40B4-BE49-F238E27FC236}">
                <a16:creationId xmlns:a16="http://schemas.microsoft.com/office/drawing/2014/main" id="{29FB5529-9442-4828-8FA5-49794436123A}"/>
              </a:ext>
            </a:extLst>
          </p:cNvPr>
          <p:cNvSpPr>
            <a:spLocks noEditPoints="1"/>
          </p:cNvSpPr>
          <p:nvPr/>
        </p:nvSpPr>
        <p:spPr bwMode="auto">
          <a:xfrm>
            <a:off x="23831551" y="31818263"/>
            <a:ext cx="169863" cy="65088"/>
          </a:xfrm>
          <a:custGeom>
            <a:avLst/>
            <a:gdLst>
              <a:gd name="T0" fmla="*/ 315 w 332"/>
              <a:gd name="T1" fmla="*/ 20 h 117"/>
              <a:gd name="T2" fmla="*/ 332 w 332"/>
              <a:gd name="T3" fmla="*/ 10 h 117"/>
              <a:gd name="T4" fmla="*/ 315 w 332"/>
              <a:gd name="T5" fmla="*/ 0 h 117"/>
              <a:gd name="T6" fmla="*/ 16 w 332"/>
              <a:gd name="T7" fmla="*/ 0 h 117"/>
              <a:gd name="T8" fmla="*/ 0 w 332"/>
              <a:gd name="T9" fmla="*/ 10 h 117"/>
              <a:gd name="T10" fmla="*/ 17 w 332"/>
              <a:gd name="T11" fmla="*/ 20 h 117"/>
              <a:gd name="T12" fmla="*/ 315 w 332"/>
              <a:gd name="T13" fmla="*/ 20 h 117"/>
              <a:gd name="T14" fmla="*/ 315 w 332"/>
              <a:gd name="T15" fmla="*/ 117 h 117"/>
              <a:gd name="T16" fmla="*/ 332 w 332"/>
              <a:gd name="T17" fmla="*/ 107 h 117"/>
              <a:gd name="T18" fmla="*/ 315 w 332"/>
              <a:gd name="T19" fmla="*/ 97 h 117"/>
              <a:gd name="T20" fmla="*/ 17 w 332"/>
              <a:gd name="T21" fmla="*/ 97 h 117"/>
              <a:gd name="T22" fmla="*/ 0 w 332"/>
              <a:gd name="T23" fmla="*/ 107 h 117"/>
              <a:gd name="T24" fmla="*/ 16 w 332"/>
              <a:gd name="T25" fmla="*/ 117 h 117"/>
              <a:gd name="T26" fmla="*/ 315 w 332"/>
              <a:gd name="T2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7">
                <a:moveTo>
                  <a:pt x="315" y="20"/>
                </a:moveTo>
                <a:cubicBezTo>
                  <a:pt x="322" y="20"/>
                  <a:pt x="332" y="20"/>
                  <a:pt x="332" y="10"/>
                </a:cubicBezTo>
                <a:cubicBezTo>
                  <a:pt x="332" y="0"/>
                  <a:pt x="322" y="0"/>
                  <a:pt x="315" y="0"/>
                </a:cubicBezTo>
                <a:lnTo>
                  <a:pt x="16" y="0"/>
                </a:lnTo>
                <a:cubicBezTo>
                  <a:pt x="10" y="0"/>
                  <a:pt x="0" y="0"/>
                  <a:pt x="0" y="10"/>
                </a:cubicBezTo>
                <a:cubicBezTo>
                  <a:pt x="0" y="20"/>
                  <a:pt x="10" y="20"/>
                  <a:pt x="17" y="20"/>
                </a:cubicBezTo>
                <a:lnTo>
                  <a:pt x="315" y="20"/>
                </a:lnTo>
                <a:close/>
                <a:moveTo>
                  <a:pt x="315" y="117"/>
                </a:moveTo>
                <a:cubicBezTo>
                  <a:pt x="322" y="117"/>
                  <a:pt x="332" y="117"/>
                  <a:pt x="332" y="107"/>
                </a:cubicBezTo>
                <a:cubicBezTo>
                  <a:pt x="332" y="97"/>
                  <a:pt x="322" y="97"/>
                  <a:pt x="315" y="97"/>
                </a:cubicBezTo>
                <a:lnTo>
                  <a:pt x="17" y="97"/>
                </a:lnTo>
                <a:cubicBezTo>
                  <a:pt x="10" y="97"/>
                  <a:pt x="0" y="97"/>
                  <a:pt x="0" y="107"/>
                </a:cubicBezTo>
                <a:cubicBezTo>
                  <a:pt x="0" y="117"/>
                  <a:pt x="10" y="117"/>
                  <a:pt x="16" y="117"/>
                </a:cubicBezTo>
                <a:lnTo>
                  <a:pt x="315" y="11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78">
            <a:extLst>
              <a:ext uri="{FF2B5EF4-FFF2-40B4-BE49-F238E27FC236}">
                <a16:creationId xmlns:a16="http://schemas.microsoft.com/office/drawing/2014/main" id="{DD00D627-F245-4A47-AF43-C6029C4A30FF}"/>
              </a:ext>
            </a:extLst>
          </p:cNvPr>
          <p:cNvSpPr>
            <a:spLocks/>
          </p:cNvSpPr>
          <p:nvPr/>
        </p:nvSpPr>
        <p:spPr bwMode="auto">
          <a:xfrm>
            <a:off x="24187151" y="316658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79">
            <a:extLst>
              <a:ext uri="{FF2B5EF4-FFF2-40B4-BE49-F238E27FC236}">
                <a16:creationId xmlns:a16="http://schemas.microsoft.com/office/drawing/2014/main" id="{B629E640-C52C-47F5-BE9A-77C1FBADECD4}"/>
              </a:ext>
            </a:extLst>
          </p:cNvPr>
          <p:cNvSpPr>
            <a:spLocks/>
          </p:cNvSpPr>
          <p:nvPr/>
        </p:nvSpPr>
        <p:spPr bwMode="auto">
          <a:xfrm>
            <a:off x="24077613" y="31707138"/>
            <a:ext cx="255588" cy="227013"/>
          </a:xfrm>
          <a:custGeom>
            <a:avLst/>
            <a:gdLst>
              <a:gd name="T0" fmla="*/ 167 w 503"/>
              <a:gd name="T1" fmla="*/ 100 h 411"/>
              <a:gd name="T2" fmla="*/ 210 w 503"/>
              <a:gd name="T3" fmla="*/ 225 h 411"/>
              <a:gd name="T4" fmla="*/ 286 w 503"/>
              <a:gd name="T5" fmla="*/ 388 h 411"/>
              <a:gd name="T6" fmla="*/ 298 w 503"/>
              <a:gd name="T7" fmla="*/ 399 h 411"/>
              <a:gd name="T8" fmla="*/ 321 w 503"/>
              <a:gd name="T9" fmla="*/ 389 h 411"/>
              <a:gd name="T10" fmla="*/ 333 w 503"/>
              <a:gd name="T11" fmla="*/ 358 h 411"/>
              <a:gd name="T12" fmla="*/ 411 w 503"/>
              <a:gd name="T13" fmla="*/ 66 h 411"/>
              <a:gd name="T14" fmla="*/ 483 w 503"/>
              <a:gd name="T15" fmla="*/ 45 h 411"/>
              <a:gd name="T16" fmla="*/ 503 w 503"/>
              <a:gd name="T17" fmla="*/ 8 h 411"/>
              <a:gd name="T18" fmla="*/ 493 w 503"/>
              <a:gd name="T19" fmla="*/ 0 h 411"/>
              <a:gd name="T20" fmla="*/ 414 w 503"/>
              <a:gd name="T21" fmla="*/ 27 h 411"/>
              <a:gd name="T22" fmla="*/ 365 w 503"/>
              <a:gd name="T23" fmla="*/ 165 h 411"/>
              <a:gd name="T24" fmla="*/ 317 w 503"/>
              <a:gd name="T25" fmla="*/ 358 h 411"/>
              <a:gd name="T26" fmla="*/ 250 w 503"/>
              <a:gd name="T27" fmla="*/ 213 h 411"/>
              <a:gd name="T28" fmla="*/ 194 w 503"/>
              <a:gd name="T29" fmla="*/ 45 h 411"/>
              <a:gd name="T30" fmla="*/ 186 w 503"/>
              <a:gd name="T31" fmla="*/ 34 h 411"/>
              <a:gd name="T32" fmla="*/ 160 w 503"/>
              <a:gd name="T33" fmla="*/ 46 h 411"/>
              <a:gd name="T34" fmla="*/ 154 w 503"/>
              <a:gd name="T35" fmla="*/ 61 h 411"/>
              <a:gd name="T36" fmla="*/ 80 w 503"/>
              <a:gd name="T37" fmla="*/ 349 h 411"/>
              <a:gd name="T38" fmla="*/ 60 w 503"/>
              <a:gd name="T39" fmla="*/ 366 h 411"/>
              <a:gd name="T40" fmla="*/ 23 w 503"/>
              <a:gd name="T41" fmla="*/ 351 h 411"/>
              <a:gd name="T42" fmla="*/ 19 w 503"/>
              <a:gd name="T43" fmla="*/ 349 h 411"/>
              <a:gd name="T44" fmla="*/ 0 w 503"/>
              <a:gd name="T45" fmla="*/ 386 h 411"/>
              <a:gd name="T46" fmla="*/ 45 w 503"/>
              <a:gd name="T47" fmla="*/ 411 h 411"/>
              <a:gd name="T48" fmla="*/ 110 w 503"/>
              <a:gd name="T49" fmla="*/ 318 h 411"/>
              <a:gd name="T50" fmla="*/ 167 w 503"/>
              <a:gd name="T51" fmla="*/ 10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3" h="411">
                <a:moveTo>
                  <a:pt x="167" y="100"/>
                </a:moveTo>
                <a:cubicBezTo>
                  <a:pt x="176" y="126"/>
                  <a:pt x="187" y="163"/>
                  <a:pt x="210" y="225"/>
                </a:cubicBezTo>
                <a:cubicBezTo>
                  <a:pt x="241" y="310"/>
                  <a:pt x="255" y="341"/>
                  <a:pt x="286" y="388"/>
                </a:cubicBezTo>
                <a:cubicBezTo>
                  <a:pt x="293" y="399"/>
                  <a:pt x="293" y="399"/>
                  <a:pt x="298" y="399"/>
                </a:cubicBezTo>
                <a:cubicBezTo>
                  <a:pt x="305" y="399"/>
                  <a:pt x="315" y="393"/>
                  <a:pt x="321" y="389"/>
                </a:cubicBezTo>
                <a:cubicBezTo>
                  <a:pt x="327" y="383"/>
                  <a:pt x="328" y="382"/>
                  <a:pt x="333" y="358"/>
                </a:cubicBezTo>
                <a:cubicBezTo>
                  <a:pt x="363" y="226"/>
                  <a:pt x="401" y="89"/>
                  <a:pt x="411" y="66"/>
                </a:cubicBezTo>
                <a:cubicBezTo>
                  <a:pt x="412" y="65"/>
                  <a:pt x="422" y="46"/>
                  <a:pt x="483" y="45"/>
                </a:cubicBezTo>
                <a:cubicBezTo>
                  <a:pt x="493" y="45"/>
                  <a:pt x="503" y="18"/>
                  <a:pt x="503" y="8"/>
                </a:cubicBezTo>
                <a:cubicBezTo>
                  <a:pt x="503" y="0"/>
                  <a:pt x="500" y="0"/>
                  <a:pt x="493" y="0"/>
                </a:cubicBezTo>
                <a:cubicBezTo>
                  <a:pt x="443" y="0"/>
                  <a:pt x="420" y="20"/>
                  <a:pt x="414" y="27"/>
                </a:cubicBezTo>
                <a:cubicBezTo>
                  <a:pt x="400" y="45"/>
                  <a:pt x="388" y="81"/>
                  <a:pt x="365" y="165"/>
                </a:cubicBezTo>
                <a:cubicBezTo>
                  <a:pt x="348" y="229"/>
                  <a:pt x="332" y="294"/>
                  <a:pt x="317" y="358"/>
                </a:cubicBezTo>
                <a:cubicBezTo>
                  <a:pt x="289" y="317"/>
                  <a:pt x="274" y="277"/>
                  <a:pt x="250" y="213"/>
                </a:cubicBezTo>
                <a:cubicBezTo>
                  <a:pt x="223" y="142"/>
                  <a:pt x="207" y="90"/>
                  <a:pt x="194" y="45"/>
                </a:cubicBezTo>
                <a:cubicBezTo>
                  <a:pt x="191" y="35"/>
                  <a:pt x="190" y="34"/>
                  <a:pt x="186" y="34"/>
                </a:cubicBezTo>
                <a:cubicBezTo>
                  <a:pt x="185" y="34"/>
                  <a:pt x="175" y="34"/>
                  <a:pt x="160" y="46"/>
                </a:cubicBezTo>
                <a:cubicBezTo>
                  <a:pt x="155" y="51"/>
                  <a:pt x="155" y="55"/>
                  <a:pt x="154" y="61"/>
                </a:cubicBezTo>
                <a:cubicBezTo>
                  <a:pt x="141" y="194"/>
                  <a:pt x="94" y="325"/>
                  <a:pt x="80" y="349"/>
                </a:cubicBezTo>
                <a:cubicBezTo>
                  <a:pt x="76" y="357"/>
                  <a:pt x="70" y="366"/>
                  <a:pt x="60" y="366"/>
                </a:cubicBezTo>
                <a:cubicBezTo>
                  <a:pt x="55" y="366"/>
                  <a:pt x="36" y="363"/>
                  <a:pt x="23" y="351"/>
                </a:cubicBezTo>
                <a:cubicBezTo>
                  <a:pt x="20" y="349"/>
                  <a:pt x="19" y="349"/>
                  <a:pt x="19" y="349"/>
                </a:cubicBezTo>
                <a:cubicBezTo>
                  <a:pt x="11" y="349"/>
                  <a:pt x="0" y="374"/>
                  <a:pt x="0" y="386"/>
                </a:cubicBezTo>
                <a:cubicBezTo>
                  <a:pt x="0" y="402"/>
                  <a:pt x="31" y="411"/>
                  <a:pt x="45" y="411"/>
                </a:cubicBezTo>
                <a:cubicBezTo>
                  <a:pt x="77" y="411"/>
                  <a:pt x="102" y="341"/>
                  <a:pt x="110" y="318"/>
                </a:cubicBezTo>
                <a:cubicBezTo>
                  <a:pt x="143" y="228"/>
                  <a:pt x="158" y="153"/>
                  <a:pt x="167" y="10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80">
            <a:extLst>
              <a:ext uri="{FF2B5EF4-FFF2-40B4-BE49-F238E27FC236}">
                <a16:creationId xmlns:a16="http://schemas.microsoft.com/office/drawing/2014/main" id="{2C8E1D07-88C8-486D-9BA6-C1C0EA49671F}"/>
              </a:ext>
            </a:extLst>
          </p:cNvPr>
          <p:cNvSpPr>
            <a:spLocks noEditPoints="1"/>
          </p:cNvSpPr>
          <p:nvPr/>
        </p:nvSpPr>
        <p:spPr bwMode="auto">
          <a:xfrm>
            <a:off x="24342726" y="31727775"/>
            <a:ext cx="133350" cy="249238"/>
          </a:xfrm>
          <a:custGeom>
            <a:avLst/>
            <a:gdLst>
              <a:gd name="T0" fmla="*/ 194 w 262"/>
              <a:gd name="T1" fmla="*/ 12 h 449"/>
              <a:gd name="T2" fmla="*/ 195 w 262"/>
              <a:gd name="T3" fmla="*/ 5 h 449"/>
              <a:gd name="T4" fmla="*/ 189 w 262"/>
              <a:gd name="T5" fmla="*/ 0 h 449"/>
              <a:gd name="T6" fmla="*/ 182 w 262"/>
              <a:gd name="T7" fmla="*/ 10 h 449"/>
              <a:gd name="T8" fmla="*/ 153 w 262"/>
              <a:gd name="T9" fmla="*/ 125 h 449"/>
              <a:gd name="T10" fmla="*/ 0 w 262"/>
              <a:gd name="T11" fmla="*/ 262 h 449"/>
              <a:gd name="T12" fmla="*/ 96 w 262"/>
              <a:gd name="T13" fmla="*/ 353 h 449"/>
              <a:gd name="T14" fmla="*/ 85 w 262"/>
              <a:gd name="T15" fmla="*/ 399 h 449"/>
              <a:gd name="T16" fmla="*/ 74 w 262"/>
              <a:gd name="T17" fmla="*/ 443 h 449"/>
              <a:gd name="T18" fmla="*/ 80 w 262"/>
              <a:gd name="T19" fmla="*/ 449 h 449"/>
              <a:gd name="T20" fmla="*/ 85 w 262"/>
              <a:gd name="T21" fmla="*/ 447 h 449"/>
              <a:gd name="T22" fmla="*/ 90 w 262"/>
              <a:gd name="T23" fmla="*/ 427 h 449"/>
              <a:gd name="T24" fmla="*/ 109 w 262"/>
              <a:gd name="T25" fmla="*/ 353 h 449"/>
              <a:gd name="T26" fmla="*/ 262 w 262"/>
              <a:gd name="T27" fmla="*/ 216 h 449"/>
              <a:gd name="T28" fmla="*/ 166 w 262"/>
              <a:gd name="T29" fmla="*/ 125 h 449"/>
              <a:gd name="T30" fmla="*/ 194 w 262"/>
              <a:gd name="T31" fmla="*/ 12 h 449"/>
              <a:gd name="T32" fmla="*/ 99 w 262"/>
              <a:gd name="T33" fmla="*/ 342 h 449"/>
              <a:gd name="T34" fmla="*/ 33 w 262"/>
              <a:gd name="T35" fmla="*/ 273 h 449"/>
              <a:gd name="T36" fmla="*/ 150 w 262"/>
              <a:gd name="T37" fmla="*/ 136 h 449"/>
              <a:gd name="T38" fmla="*/ 99 w 262"/>
              <a:gd name="T39" fmla="*/ 342 h 449"/>
              <a:gd name="T40" fmla="*/ 163 w 262"/>
              <a:gd name="T41" fmla="*/ 136 h 449"/>
              <a:gd name="T42" fmla="*/ 229 w 262"/>
              <a:gd name="T43" fmla="*/ 205 h 449"/>
              <a:gd name="T44" fmla="*/ 112 w 262"/>
              <a:gd name="T45" fmla="*/ 342 h 449"/>
              <a:gd name="T46" fmla="*/ 163 w 262"/>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449">
                <a:moveTo>
                  <a:pt x="194" y="12"/>
                </a:moveTo>
                <a:cubicBezTo>
                  <a:pt x="194" y="11"/>
                  <a:pt x="195" y="5"/>
                  <a:pt x="195" y="5"/>
                </a:cubicBezTo>
                <a:cubicBezTo>
                  <a:pt x="195" y="4"/>
                  <a:pt x="195" y="0"/>
                  <a:pt x="189" y="0"/>
                </a:cubicBezTo>
                <a:cubicBezTo>
                  <a:pt x="184" y="0"/>
                  <a:pt x="184" y="1"/>
                  <a:pt x="182" y="10"/>
                </a:cubicBezTo>
                <a:lnTo>
                  <a:pt x="153" y="125"/>
                </a:lnTo>
                <a:cubicBezTo>
                  <a:pt x="74" y="128"/>
                  <a:pt x="0" y="194"/>
                  <a:pt x="0" y="262"/>
                </a:cubicBezTo>
                <a:cubicBezTo>
                  <a:pt x="0" y="310"/>
                  <a:pt x="35" y="349"/>
                  <a:pt x="96" y="353"/>
                </a:cubicBezTo>
                <a:cubicBezTo>
                  <a:pt x="92" y="368"/>
                  <a:pt x="89" y="384"/>
                  <a:pt x="85" y="399"/>
                </a:cubicBezTo>
                <a:cubicBezTo>
                  <a:pt x="79" y="423"/>
                  <a:pt x="74" y="442"/>
                  <a:pt x="74" y="443"/>
                </a:cubicBezTo>
                <a:cubicBezTo>
                  <a:pt x="74" y="448"/>
                  <a:pt x="77" y="449"/>
                  <a:pt x="80" y="449"/>
                </a:cubicBezTo>
                <a:cubicBezTo>
                  <a:pt x="82" y="449"/>
                  <a:pt x="83" y="448"/>
                  <a:pt x="85" y="447"/>
                </a:cubicBezTo>
                <a:cubicBezTo>
                  <a:pt x="86" y="446"/>
                  <a:pt x="89" y="434"/>
                  <a:pt x="90" y="427"/>
                </a:cubicBezTo>
                <a:lnTo>
                  <a:pt x="109" y="353"/>
                </a:lnTo>
                <a:cubicBezTo>
                  <a:pt x="189" y="350"/>
                  <a:pt x="262" y="283"/>
                  <a:pt x="262" y="216"/>
                </a:cubicBezTo>
                <a:cubicBezTo>
                  <a:pt x="262" y="176"/>
                  <a:pt x="235" y="130"/>
                  <a:pt x="166" y="125"/>
                </a:cubicBezTo>
                <a:lnTo>
                  <a:pt x="194" y="12"/>
                </a:lnTo>
                <a:close/>
                <a:moveTo>
                  <a:pt x="99" y="342"/>
                </a:moveTo>
                <a:cubicBezTo>
                  <a:pt x="69" y="340"/>
                  <a:pt x="33" y="323"/>
                  <a:pt x="33" y="273"/>
                </a:cubicBezTo>
                <a:cubicBezTo>
                  <a:pt x="33" y="213"/>
                  <a:pt x="76" y="143"/>
                  <a:pt x="150" y="136"/>
                </a:cubicBezTo>
                <a:lnTo>
                  <a:pt x="99" y="342"/>
                </a:lnTo>
                <a:close/>
                <a:moveTo>
                  <a:pt x="163" y="136"/>
                </a:moveTo>
                <a:cubicBezTo>
                  <a:pt x="201" y="138"/>
                  <a:pt x="229" y="161"/>
                  <a:pt x="229" y="205"/>
                </a:cubicBezTo>
                <a:cubicBezTo>
                  <a:pt x="229" y="264"/>
                  <a:pt x="186" y="336"/>
                  <a:pt x="112" y="342"/>
                </a:cubicBezTo>
                <a:lnTo>
                  <a:pt x="163"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81">
            <a:extLst>
              <a:ext uri="{FF2B5EF4-FFF2-40B4-BE49-F238E27FC236}">
                <a16:creationId xmlns:a16="http://schemas.microsoft.com/office/drawing/2014/main" id="{36A3F9EA-01C5-421A-AAE4-0777203FC813}"/>
              </a:ext>
            </a:extLst>
          </p:cNvPr>
          <p:cNvSpPr>
            <a:spLocks/>
          </p:cNvSpPr>
          <p:nvPr/>
        </p:nvSpPr>
        <p:spPr bwMode="auto">
          <a:xfrm>
            <a:off x="24561801" y="31627763"/>
            <a:ext cx="65088" cy="19050"/>
          </a:xfrm>
          <a:custGeom>
            <a:avLst/>
            <a:gdLst>
              <a:gd name="T0" fmla="*/ 121 w 128"/>
              <a:gd name="T1" fmla="*/ 0 h 35"/>
              <a:gd name="T2" fmla="*/ 91 w 128"/>
              <a:gd name="T3" fmla="*/ 16 h 35"/>
              <a:gd name="T4" fmla="*/ 69 w 128"/>
              <a:gd name="T5" fmla="*/ 9 h 35"/>
              <a:gd name="T6" fmla="*/ 41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6" y="3"/>
                  <a:pt x="49" y="0"/>
                  <a:pt x="41" y="0"/>
                </a:cubicBezTo>
                <a:cubicBezTo>
                  <a:pt x="27" y="0"/>
                  <a:pt x="22" y="6"/>
                  <a:pt x="0" y="28"/>
                </a:cubicBezTo>
                <a:lnTo>
                  <a:pt x="7" y="35"/>
                </a:lnTo>
                <a:cubicBezTo>
                  <a:pt x="17" y="24"/>
                  <a:pt x="27" y="19"/>
                  <a:pt x="37" y="19"/>
                </a:cubicBezTo>
                <a:cubicBezTo>
                  <a:pt x="46" y="19"/>
                  <a:pt x="56" y="24"/>
                  <a:pt x="59" y="26"/>
                </a:cubicBezTo>
                <a:cubicBezTo>
                  <a:pt x="72" y="32"/>
                  <a:pt x="79" y="35"/>
                  <a:pt x="87" y="35"/>
                </a:cubicBezTo>
                <a:cubicBezTo>
                  <a:pt x="101" y="35"/>
                  <a:pt x="106" y="30"/>
                  <a:pt x="128" y="7"/>
                </a:cubicBezTo>
                <a:lnTo>
                  <a:pt x="121"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82">
            <a:extLst>
              <a:ext uri="{FF2B5EF4-FFF2-40B4-BE49-F238E27FC236}">
                <a16:creationId xmlns:a16="http://schemas.microsoft.com/office/drawing/2014/main" id="{63F98D3D-AFB9-4A81-A877-F382E66C054C}"/>
              </a:ext>
            </a:extLst>
          </p:cNvPr>
          <p:cNvSpPr>
            <a:spLocks/>
          </p:cNvSpPr>
          <p:nvPr/>
        </p:nvSpPr>
        <p:spPr bwMode="auto">
          <a:xfrm>
            <a:off x="24479251" y="31654750"/>
            <a:ext cx="193675" cy="161925"/>
          </a:xfrm>
          <a:custGeom>
            <a:avLst/>
            <a:gdLst>
              <a:gd name="T0" fmla="*/ 123 w 381"/>
              <a:gd name="T1" fmla="*/ 77 h 291"/>
              <a:gd name="T2" fmla="*/ 153 w 381"/>
              <a:gd name="T3" fmla="*/ 152 h 291"/>
              <a:gd name="T4" fmla="*/ 224 w 381"/>
              <a:gd name="T5" fmla="*/ 281 h 291"/>
              <a:gd name="T6" fmla="*/ 229 w 381"/>
              <a:gd name="T7" fmla="*/ 283 h 291"/>
              <a:gd name="T8" fmla="*/ 246 w 381"/>
              <a:gd name="T9" fmla="*/ 276 h 291"/>
              <a:gd name="T10" fmla="*/ 256 w 381"/>
              <a:gd name="T11" fmla="*/ 255 h 291"/>
              <a:gd name="T12" fmla="*/ 312 w 381"/>
              <a:gd name="T13" fmla="*/ 50 h 291"/>
              <a:gd name="T14" fmla="*/ 367 w 381"/>
              <a:gd name="T15" fmla="*/ 35 h 291"/>
              <a:gd name="T16" fmla="*/ 381 w 381"/>
              <a:gd name="T17" fmla="*/ 7 h 291"/>
              <a:gd name="T18" fmla="*/ 373 w 381"/>
              <a:gd name="T19" fmla="*/ 0 h 291"/>
              <a:gd name="T20" fmla="*/ 310 w 381"/>
              <a:gd name="T21" fmla="*/ 26 h 291"/>
              <a:gd name="T22" fmla="*/ 243 w 381"/>
              <a:gd name="T23" fmla="*/ 253 h 291"/>
              <a:gd name="T24" fmla="*/ 200 w 381"/>
              <a:gd name="T25" fmla="*/ 177 h 291"/>
              <a:gd name="T26" fmla="*/ 144 w 381"/>
              <a:gd name="T27" fmla="*/ 40 h 291"/>
              <a:gd name="T28" fmla="*/ 140 w 381"/>
              <a:gd name="T29" fmla="*/ 29 h 291"/>
              <a:gd name="T30" fmla="*/ 136 w 381"/>
              <a:gd name="T31" fmla="*/ 28 h 291"/>
              <a:gd name="T32" fmla="*/ 119 w 381"/>
              <a:gd name="T33" fmla="*/ 35 h 291"/>
              <a:gd name="T34" fmla="*/ 112 w 381"/>
              <a:gd name="T35" fmla="*/ 50 h 291"/>
              <a:gd name="T36" fmla="*/ 63 w 381"/>
              <a:gd name="T37" fmla="*/ 242 h 291"/>
              <a:gd name="T38" fmla="*/ 46 w 381"/>
              <a:gd name="T39" fmla="*/ 257 h 291"/>
              <a:gd name="T40" fmla="*/ 16 w 381"/>
              <a:gd name="T41" fmla="*/ 246 h 291"/>
              <a:gd name="T42" fmla="*/ 14 w 381"/>
              <a:gd name="T43" fmla="*/ 245 h 291"/>
              <a:gd name="T44" fmla="*/ 0 w 381"/>
              <a:gd name="T45" fmla="*/ 273 h 291"/>
              <a:gd name="T46" fmla="*/ 13 w 381"/>
              <a:gd name="T47" fmla="*/ 286 h 291"/>
              <a:gd name="T48" fmla="*/ 34 w 381"/>
              <a:gd name="T49" fmla="*/ 291 h 291"/>
              <a:gd name="T50" fmla="*/ 86 w 381"/>
              <a:gd name="T51" fmla="*/ 218 h 291"/>
              <a:gd name="T52" fmla="*/ 123 w 381"/>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1" h="291">
                <a:moveTo>
                  <a:pt x="123" y="77"/>
                </a:moveTo>
                <a:cubicBezTo>
                  <a:pt x="128" y="88"/>
                  <a:pt x="137" y="115"/>
                  <a:pt x="153" y="152"/>
                </a:cubicBezTo>
                <a:cubicBezTo>
                  <a:pt x="180" y="214"/>
                  <a:pt x="198" y="248"/>
                  <a:pt x="224" y="281"/>
                </a:cubicBezTo>
                <a:cubicBezTo>
                  <a:pt x="226" y="283"/>
                  <a:pt x="228" y="283"/>
                  <a:pt x="229" y="283"/>
                </a:cubicBezTo>
                <a:cubicBezTo>
                  <a:pt x="237" y="283"/>
                  <a:pt x="246" y="277"/>
                  <a:pt x="246" y="276"/>
                </a:cubicBezTo>
                <a:cubicBezTo>
                  <a:pt x="252" y="272"/>
                  <a:pt x="253" y="270"/>
                  <a:pt x="256" y="255"/>
                </a:cubicBezTo>
                <a:cubicBezTo>
                  <a:pt x="280" y="151"/>
                  <a:pt x="307" y="57"/>
                  <a:pt x="312" y="50"/>
                </a:cubicBezTo>
                <a:cubicBezTo>
                  <a:pt x="317" y="43"/>
                  <a:pt x="334" y="35"/>
                  <a:pt x="367" y="35"/>
                </a:cubicBezTo>
                <a:cubicBezTo>
                  <a:pt x="374" y="35"/>
                  <a:pt x="381" y="17"/>
                  <a:pt x="381" y="7"/>
                </a:cubicBezTo>
                <a:cubicBezTo>
                  <a:pt x="381" y="0"/>
                  <a:pt x="380" y="0"/>
                  <a:pt x="373" y="0"/>
                </a:cubicBezTo>
                <a:cubicBezTo>
                  <a:pt x="335" y="0"/>
                  <a:pt x="317" y="15"/>
                  <a:pt x="310" y="26"/>
                </a:cubicBezTo>
                <a:cubicBezTo>
                  <a:pt x="290" y="57"/>
                  <a:pt x="259" y="188"/>
                  <a:pt x="243" y="253"/>
                </a:cubicBezTo>
                <a:cubicBezTo>
                  <a:pt x="223" y="226"/>
                  <a:pt x="209" y="196"/>
                  <a:pt x="200" y="177"/>
                </a:cubicBezTo>
                <a:cubicBezTo>
                  <a:pt x="183" y="139"/>
                  <a:pt x="163" y="94"/>
                  <a:pt x="144" y="40"/>
                </a:cubicBezTo>
                <a:cubicBezTo>
                  <a:pt x="141" y="30"/>
                  <a:pt x="141" y="30"/>
                  <a:pt x="140" y="29"/>
                </a:cubicBezTo>
                <a:cubicBezTo>
                  <a:pt x="138" y="28"/>
                  <a:pt x="137" y="28"/>
                  <a:pt x="136" y="28"/>
                </a:cubicBezTo>
                <a:cubicBezTo>
                  <a:pt x="131" y="28"/>
                  <a:pt x="123" y="32"/>
                  <a:pt x="119" y="35"/>
                </a:cubicBezTo>
                <a:cubicBezTo>
                  <a:pt x="112" y="40"/>
                  <a:pt x="112" y="43"/>
                  <a:pt x="112" y="50"/>
                </a:cubicBezTo>
                <a:cubicBezTo>
                  <a:pt x="104" y="139"/>
                  <a:pt x="71" y="227"/>
                  <a:pt x="63" y="242"/>
                </a:cubicBezTo>
                <a:cubicBezTo>
                  <a:pt x="60" y="248"/>
                  <a:pt x="55" y="257"/>
                  <a:pt x="46" y="257"/>
                </a:cubicBezTo>
                <a:cubicBezTo>
                  <a:pt x="45" y="257"/>
                  <a:pt x="30" y="257"/>
                  <a:pt x="16" y="246"/>
                </a:cubicBezTo>
                <a:cubicBezTo>
                  <a:pt x="15" y="245"/>
                  <a:pt x="15" y="245"/>
                  <a:pt x="14" y="245"/>
                </a:cubicBezTo>
                <a:cubicBezTo>
                  <a:pt x="8" y="245"/>
                  <a:pt x="0" y="263"/>
                  <a:pt x="0" y="273"/>
                </a:cubicBezTo>
                <a:cubicBezTo>
                  <a:pt x="0" y="277"/>
                  <a:pt x="0" y="281"/>
                  <a:pt x="13" y="286"/>
                </a:cubicBezTo>
                <a:cubicBezTo>
                  <a:pt x="22" y="291"/>
                  <a:pt x="31" y="291"/>
                  <a:pt x="34" y="291"/>
                </a:cubicBezTo>
                <a:cubicBezTo>
                  <a:pt x="61" y="291"/>
                  <a:pt x="79" y="239"/>
                  <a:pt x="86" y="218"/>
                </a:cubicBezTo>
                <a:cubicBezTo>
                  <a:pt x="109" y="153"/>
                  <a:pt x="116" y="114"/>
                  <a:pt x="123" y="7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83">
            <a:extLst>
              <a:ext uri="{FF2B5EF4-FFF2-40B4-BE49-F238E27FC236}">
                <a16:creationId xmlns:a16="http://schemas.microsoft.com/office/drawing/2014/main" id="{E4C3C00C-D810-4DFC-816A-D4D324AD5ACB}"/>
              </a:ext>
            </a:extLst>
          </p:cNvPr>
          <p:cNvSpPr>
            <a:spLocks/>
          </p:cNvSpPr>
          <p:nvPr/>
        </p:nvSpPr>
        <p:spPr bwMode="auto">
          <a:xfrm>
            <a:off x="24758651" y="31759525"/>
            <a:ext cx="168275" cy="184150"/>
          </a:xfrm>
          <a:custGeom>
            <a:avLst/>
            <a:gdLst>
              <a:gd name="T0" fmla="*/ 176 w 332"/>
              <a:gd name="T1" fmla="*/ 177 h 333"/>
              <a:gd name="T2" fmla="*/ 315 w 332"/>
              <a:gd name="T3" fmla="*/ 177 h 333"/>
              <a:gd name="T4" fmla="*/ 332 w 332"/>
              <a:gd name="T5" fmla="*/ 167 h 333"/>
              <a:gd name="T6" fmla="*/ 315 w 332"/>
              <a:gd name="T7" fmla="*/ 157 h 333"/>
              <a:gd name="T8" fmla="*/ 176 w 332"/>
              <a:gd name="T9" fmla="*/ 157 h 333"/>
              <a:gd name="T10" fmla="*/ 176 w 332"/>
              <a:gd name="T11" fmla="*/ 17 h 333"/>
              <a:gd name="T12" fmla="*/ 166 w 332"/>
              <a:gd name="T13" fmla="*/ 0 h 333"/>
              <a:gd name="T14" fmla="*/ 156 w 332"/>
              <a:gd name="T15" fmla="*/ 17 h 333"/>
              <a:gd name="T16" fmla="*/ 156 w 332"/>
              <a:gd name="T17" fmla="*/ 157 h 333"/>
              <a:gd name="T18" fmla="*/ 16 w 332"/>
              <a:gd name="T19" fmla="*/ 157 h 333"/>
              <a:gd name="T20" fmla="*/ 0 w 332"/>
              <a:gd name="T21" fmla="*/ 167 h 333"/>
              <a:gd name="T22" fmla="*/ 16 w 332"/>
              <a:gd name="T23" fmla="*/ 177 h 333"/>
              <a:gd name="T24" fmla="*/ 156 w 332"/>
              <a:gd name="T25" fmla="*/ 177 h 333"/>
              <a:gd name="T26" fmla="*/ 156 w 332"/>
              <a:gd name="T27" fmla="*/ 316 h 333"/>
              <a:gd name="T28" fmla="*/ 166 w 332"/>
              <a:gd name="T29" fmla="*/ 333 h 333"/>
              <a:gd name="T30" fmla="*/ 176 w 332"/>
              <a:gd name="T31" fmla="*/ 316 h 333"/>
              <a:gd name="T32" fmla="*/ 176 w 332"/>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3">
                <a:moveTo>
                  <a:pt x="176" y="177"/>
                </a:moveTo>
                <a:lnTo>
                  <a:pt x="315" y="177"/>
                </a:lnTo>
                <a:cubicBezTo>
                  <a:pt x="322" y="177"/>
                  <a:pt x="332" y="177"/>
                  <a:pt x="332" y="167"/>
                </a:cubicBezTo>
                <a:cubicBezTo>
                  <a:pt x="332" y="157"/>
                  <a:pt x="322" y="157"/>
                  <a:pt x="315" y="157"/>
                </a:cubicBezTo>
                <a:lnTo>
                  <a:pt x="176" y="157"/>
                </a:lnTo>
                <a:lnTo>
                  <a:pt x="176" y="17"/>
                </a:lnTo>
                <a:cubicBezTo>
                  <a:pt x="176" y="10"/>
                  <a:pt x="176" y="0"/>
                  <a:pt x="166" y="0"/>
                </a:cubicBezTo>
                <a:cubicBezTo>
                  <a:pt x="156" y="0"/>
                  <a:pt x="156" y="10"/>
                  <a:pt x="156" y="17"/>
                </a:cubicBezTo>
                <a:lnTo>
                  <a:pt x="156" y="157"/>
                </a:lnTo>
                <a:lnTo>
                  <a:pt x="16" y="157"/>
                </a:lnTo>
                <a:cubicBezTo>
                  <a:pt x="9" y="157"/>
                  <a:pt x="0" y="157"/>
                  <a:pt x="0" y="167"/>
                </a:cubicBezTo>
                <a:cubicBezTo>
                  <a:pt x="0" y="177"/>
                  <a:pt x="9" y="177"/>
                  <a:pt x="16" y="177"/>
                </a:cubicBezTo>
                <a:lnTo>
                  <a:pt x="156" y="177"/>
                </a:lnTo>
                <a:lnTo>
                  <a:pt x="156" y="316"/>
                </a:lnTo>
                <a:cubicBezTo>
                  <a:pt x="156" y="323"/>
                  <a:pt x="156" y="333"/>
                  <a:pt x="166" y="333"/>
                </a:cubicBezTo>
                <a:cubicBezTo>
                  <a:pt x="176" y="333"/>
                  <a:pt x="176" y="323"/>
                  <a:pt x="176" y="316"/>
                </a:cubicBezTo>
                <a:lnTo>
                  <a:pt x="176" y="17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4">
            <a:extLst>
              <a:ext uri="{FF2B5EF4-FFF2-40B4-BE49-F238E27FC236}">
                <a16:creationId xmlns:a16="http://schemas.microsoft.com/office/drawing/2014/main" id="{049CD305-04CE-4597-892A-B89DF5DC7ADA}"/>
              </a:ext>
            </a:extLst>
          </p:cNvPr>
          <p:cNvSpPr>
            <a:spLocks/>
          </p:cNvSpPr>
          <p:nvPr/>
        </p:nvSpPr>
        <p:spPr bwMode="auto">
          <a:xfrm>
            <a:off x="25061863" y="31665863"/>
            <a:ext cx="84138" cy="25400"/>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6" y="24"/>
                  <a:pt x="93" y="16"/>
                  <a:pt x="85" y="11"/>
                </a:cubicBezTo>
                <a:cubicBezTo>
                  <a:pt x="71" y="3"/>
                  <a:pt x="63" y="0"/>
                  <a:pt x="54" y="0"/>
                </a:cubicBezTo>
                <a:cubicBezTo>
                  <a:pt x="35" y="0"/>
                  <a:pt x="26" y="11"/>
                  <a:pt x="0" y="39"/>
                </a:cubicBezTo>
                <a:lnTo>
                  <a:pt x="8" y="46"/>
                </a:lnTo>
                <a:cubicBezTo>
                  <a:pt x="8" y="46"/>
                  <a:pt x="27" y="22"/>
                  <a:pt x="49" y="22"/>
                </a:cubicBezTo>
                <a:cubicBezTo>
                  <a:pt x="61" y="22"/>
                  <a:pt x="73" y="30"/>
                  <a:pt x="81" y="35"/>
                </a:cubicBezTo>
                <a:cubicBezTo>
                  <a:pt x="95" y="43"/>
                  <a:pt x="104" y="46"/>
                  <a:pt x="112"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85">
            <a:extLst>
              <a:ext uri="{FF2B5EF4-FFF2-40B4-BE49-F238E27FC236}">
                <a16:creationId xmlns:a16="http://schemas.microsoft.com/office/drawing/2014/main" id="{2DF7A5FF-5F16-40EF-88A6-B5E3FF4A8A56}"/>
              </a:ext>
            </a:extLst>
          </p:cNvPr>
          <p:cNvSpPr>
            <a:spLocks/>
          </p:cNvSpPr>
          <p:nvPr/>
        </p:nvSpPr>
        <p:spPr bwMode="auto">
          <a:xfrm>
            <a:off x="25004713" y="31724600"/>
            <a:ext cx="136525" cy="201613"/>
          </a:xfrm>
          <a:custGeom>
            <a:avLst/>
            <a:gdLst>
              <a:gd name="T0" fmla="*/ 105 w 268"/>
              <a:gd name="T1" fmla="*/ 171 h 364"/>
              <a:gd name="T2" fmla="*/ 0 w 268"/>
              <a:gd name="T3" fmla="*/ 302 h 364"/>
              <a:gd name="T4" fmla="*/ 84 w 268"/>
              <a:gd name="T5" fmla="*/ 364 h 364"/>
              <a:gd name="T6" fmla="*/ 234 w 268"/>
              <a:gd name="T7" fmla="*/ 274 h 364"/>
              <a:gd name="T8" fmla="*/ 229 w 268"/>
              <a:gd name="T9" fmla="*/ 271 h 364"/>
              <a:gd name="T10" fmla="*/ 193 w 268"/>
              <a:gd name="T11" fmla="*/ 293 h 364"/>
              <a:gd name="T12" fmla="*/ 117 w 268"/>
              <a:gd name="T13" fmla="*/ 336 h 364"/>
              <a:gd name="T14" fmla="*/ 42 w 268"/>
              <a:gd name="T15" fmla="*/ 280 h 364"/>
              <a:gd name="T16" fmla="*/ 149 w 268"/>
              <a:gd name="T17" fmla="*/ 179 h 364"/>
              <a:gd name="T18" fmla="*/ 190 w 268"/>
              <a:gd name="T19" fmla="*/ 155 h 364"/>
              <a:gd name="T20" fmla="*/ 185 w 268"/>
              <a:gd name="T21" fmla="*/ 151 h 364"/>
              <a:gd name="T22" fmla="*/ 101 w 268"/>
              <a:gd name="T23" fmla="*/ 94 h 364"/>
              <a:gd name="T24" fmla="*/ 178 w 268"/>
              <a:gd name="T25" fmla="*/ 28 h 364"/>
              <a:gd name="T26" fmla="*/ 225 w 268"/>
              <a:gd name="T27" fmla="*/ 55 h 364"/>
              <a:gd name="T28" fmla="*/ 219 w 268"/>
              <a:gd name="T29" fmla="*/ 73 h 364"/>
              <a:gd name="T30" fmla="*/ 217 w 268"/>
              <a:gd name="T31" fmla="*/ 79 h 364"/>
              <a:gd name="T32" fmla="*/ 222 w 268"/>
              <a:gd name="T33" fmla="*/ 82 h 364"/>
              <a:gd name="T34" fmla="*/ 268 w 268"/>
              <a:gd name="T35" fmla="*/ 34 h 364"/>
              <a:gd name="T36" fmla="*/ 211 w 268"/>
              <a:gd name="T37" fmla="*/ 0 h 364"/>
              <a:gd name="T38" fmla="*/ 58 w 268"/>
              <a:gd name="T39" fmla="*/ 115 h 364"/>
              <a:gd name="T40" fmla="*/ 105 w 268"/>
              <a:gd name="T41" fmla="*/ 17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4">
                <a:moveTo>
                  <a:pt x="105" y="171"/>
                </a:moveTo>
                <a:cubicBezTo>
                  <a:pt x="6" y="225"/>
                  <a:pt x="0" y="290"/>
                  <a:pt x="0" y="302"/>
                </a:cubicBezTo>
                <a:cubicBezTo>
                  <a:pt x="0" y="340"/>
                  <a:pt x="37" y="364"/>
                  <a:pt x="84" y="364"/>
                </a:cubicBezTo>
                <a:cubicBezTo>
                  <a:pt x="168" y="364"/>
                  <a:pt x="234" y="285"/>
                  <a:pt x="234" y="274"/>
                </a:cubicBezTo>
                <a:cubicBezTo>
                  <a:pt x="234" y="271"/>
                  <a:pt x="232" y="271"/>
                  <a:pt x="229" y="271"/>
                </a:cubicBezTo>
                <a:cubicBezTo>
                  <a:pt x="223" y="271"/>
                  <a:pt x="204" y="277"/>
                  <a:pt x="193" y="293"/>
                </a:cubicBezTo>
                <a:cubicBezTo>
                  <a:pt x="183" y="307"/>
                  <a:pt x="162" y="336"/>
                  <a:pt x="117" y="336"/>
                </a:cubicBezTo>
                <a:cubicBezTo>
                  <a:pt x="82" y="336"/>
                  <a:pt x="42" y="318"/>
                  <a:pt x="42" y="280"/>
                </a:cubicBezTo>
                <a:cubicBezTo>
                  <a:pt x="42" y="256"/>
                  <a:pt x="70" y="182"/>
                  <a:pt x="149" y="179"/>
                </a:cubicBezTo>
                <a:cubicBezTo>
                  <a:pt x="173" y="178"/>
                  <a:pt x="190" y="160"/>
                  <a:pt x="190" y="155"/>
                </a:cubicBezTo>
                <a:cubicBezTo>
                  <a:pt x="190" y="152"/>
                  <a:pt x="188" y="151"/>
                  <a:pt x="185" y="151"/>
                </a:cubicBezTo>
                <a:cubicBezTo>
                  <a:pt x="115" y="148"/>
                  <a:pt x="101" y="114"/>
                  <a:pt x="101" y="94"/>
                </a:cubicBezTo>
                <a:cubicBezTo>
                  <a:pt x="101" y="82"/>
                  <a:pt x="108" y="28"/>
                  <a:pt x="178" y="28"/>
                </a:cubicBezTo>
                <a:cubicBezTo>
                  <a:pt x="188" y="28"/>
                  <a:pt x="225" y="29"/>
                  <a:pt x="225" y="55"/>
                </a:cubicBezTo>
                <a:cubicBezTo>
                  <a:pt x="225" y="63"/>
                  <a:pt x="221" y="70"/>
                  <a:pt x="219" y="73"/>
                </a:cubicBezTo>
                <a:cubicBezTo>
                  <a:pt x="218" y="75"/>
                  <a:pt x="217" y="77"/>
                  <a:pt x="217" y="79"/>
                </a:cubicBezTo>
                <a:cubicBezTo>
                  <a:pt x="217" y="82"/>
                  <a:pt x="220" y="82"/>
                  <a:pt x="222" y="82"/>
                </a:cubicBezTo>
                <a:cubicBezTo>
                  <a:pt x="237" y="82"/>
                  <a:pt x="268" y="63"/>
                  <a:pt x="268" y="34"/>
                </a:cubicBezTo>
                <a:cubicBezTo>
                  <a:pt x="268" y="5"/>
                  <a:pt x="233" y="0"/>
                  <a:pt x="211" y="0"/>
                </a:cubicBezTo>
                <a:cubicBezTo>
                  <a:pt x="143" y="0"/>
                  <a:pt x="58" y="54"/>
                  <a:pt x="58" y="115"/>
                </a:cubicBezTo>
                <a:cubicBezTo>
                  <a:pt x="58" y="145"/>
                  <a:pt x="81" y="163"/>
                  <a:pt x="105"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86">
            <a:extLst>
              <a:ext uri="{FF2B5EF4-FFF2-40B4-BE49-F238E27FC236}">
                <a16:creationId xmlns:a16="http://schemas.microsoft.com/office/drawing/2014/main" id="{7744E9D3-CC4E-4B93-B6B7-972E8A5FA74B}"/>
              </a:ext>
            </a:extLst>
          </p:cNvPr>
          <p:cNvSpPr>
            <a:spLocks noEditPoints="1"/>
          </p:cNvSpPr>
          <p:nvPr/>
        </p:nvSpPr>
        <p:spPr bwMode="auto">
          <a:xfrm>
            <a:off x="25166638" y="31727775"/>
            <a:ext cx="131763" cy="249238"/>
          </a:xfrm>
          <a:custGeom>
            <a:avLst/>
            <a:gdLst>
              <a:gd name="T0" fmla="*/ 194 w 261"/>
              <a:gd name="T1" fmla="*/ 12 h 449"/>
              <a:gd name="T2" fmla="*/ 195 w 261"/>
              <a:gd name="T3" fmla="*/ 5 h 449"/>
              <a:gd name="T4" fmla="*/ 189 w 261"/>
              <a:gd name="T5" fmla="*/ 0 h 449"/>
              <a:gd name="T6" fmla="*/ 182 w 261"/>
              <a:gd name="T7" fmla="*/ 10 h 449"/>
              <a:gd name="T8" fmla="*/ 153 w 261"/>
              <a:gd name="T9" fmla="*/ 125 h 449"/>
              <a:gd name="T10" fmla="*/ 0 w 261"/>
              <a:gd name="T11" fmla="*/ 262 h 449"/>
              <a:gd name="T12" fmla="*/ 96 w 261"/>
              <a:gd name="T13" fmla="*/ 353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9 w 261"/>
              <a:gd name="T25" fmla="*/ 353 h 449"/>
              <a:gd name="T26" fmla="*/ 261 w 261"/>
              <a:gd name="T27" fmla="*/ 216 h 449"/>
              <a:gd name="T28" fmla="*/ 166 w 261"/>
              <a:gd name="T29" fmla="*/ 125 h 449"/>
              <a:gd name="T30" fmla="*/ 194 w 261"/>
              <a:gd name="T31" fmla="*/ 12 h 449"/>
              <a:gd name="T32" fmla="*/ 98 w 261"/>
              <a:gd name="T33" fmla="*/ 342 h 449"/>
              <a:gd name="T34" fmla="*/ 32 w 261"/>
              <a:gd name="T35" fmla="*/ 273 h 449"/>
              <a:gd name="T36" fmla="*/ 150 w 261"/>
              <a:gd name="T37" fmla="*/ 136 h 449"/>
              <a:gd name="T38" fmla="*/ 98 w 261"/>
              <a:gd name="T39" fmla="*/ 342 h 449"/>
              <a:gd name="T40" fmla="*/ 163 w 261"/>
              <a:gd name="T41" fmla="*/ 136 h 449"/>
              <a:gd name="T42" fmla="*/ 229 w 261"/>
              <a:gd name="T43" fmla="*/ 205 h 449"/>
              <a:gd name="T44" fmla="*/ 111 w 261"/>
              <a:gd name="T45" fmla="*/ 342 h 449"/>
              <a:gd name="T46" fmla="*/ 163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4" y="12"/>
                </a:moveTo>
                <a:cubicBezTo>
                  <a:pt x="194" y="11"/>
                  <a:pt x="195" y="5"/>
                  <a:pt x="195" y="5"/>
                </a:cubicBezTo>
                <a:cubicBezTo>
                  <a:pt x="195" y="4"/>
                  <a:pt x="195" y="0"/>
                  <a:pt x="189" y="0"/>
                </a:cubicBezTo>
                <a:cubicBezTo>
                  <a:pt x="184" y="0"/>
                  <a:pt x="184" y="1"/>
                  <a:pt x="182" y="10"/>
                </a:cubicBezTo>
                <a:lnTo>
                  <a:pt x="153" y="125"/>
                </a:lnTo>
                <a:cubicBezTo>
                  <a:pt x="73" y="128"/>
                  <a:pt x="0" y="194"/>
                  <a:pt x="0" y="262"/>
                </a:cubicBezTo>
                <a:cubicBezTo>
                  <a:pt x="0" y="310"/>
                  <a:pt x="35" y="349"/>
                  <a:pt x="96" y="353"/>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9" y="353"/>
                </a:lnTo>
                <a:cubicBezTo>
                  <a:pt x="189" y="350"/>
                  <a:pt x="261" y="283"/>
                  <a:pt x="261" y="216"/>
                </a:cubicBezTo>
                <a:cubicBezTo>
                  <a:pt x="261" y="176"/>
                  <a:pt x="235" y="130"/>
                  <a:pt x="166" y="125"/>
                </a:cubicBezTo>
                <a:lnTo>
                  <a:pt x="194" y="12"/>
                </a:lnTo>
                <a:close/>
                <a:moveTo>
                  <a:pt x="98" y="342"/>
                </a:moveTo>
                <a:cubicBezTo>
                  <a:pt x="68" y="340"/>
                  <a:pt x="32" y="323"/>
                  <a:pt x="32" y="273"/>
                </a:cubicBezTo>
                <a:cubicBezTo>
                  <a:pt x="32" y="213"/>
                  <a:pt x="75" y="143"/>
                  <a:pt x="150" y="136"/>
                </a:cubicBezTo>
                <a:lnTo>
                  <a:pt x="98" y="342"/>
                </a:lnTo>
                <a:close/>
                <a:moveTo>
                  <a:pt x="163" y="136"/>
                </a:moveTo>
                <a:cubicBezTo>
                  <a:pt x="201" y="138"/>
                  <a:pt x="229" y="161"/>
                  <a:pt x="229" y="205"/>
                </a:cubicBezTo>
                <a:cubicBezTo>
                  <a:pt x="229" y="264"/>
                  <a:pt x="186" y="336"/>
                  <a:pt x="111" y="342"/>
                </a:cubicBezTo>
                <a:lnTo>
                  <a:pt x="163"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87">
            <a:extLst>
              <a:ext uri="{FF2B5EF4-FFF2-40B4-BE49-F238E27FC236}">
                <a16:creationId xmlns:a16="http://schemas.microsoft.com/office/drawing/2014/main" id="{A96A096E-BA22-4C3F-B6D3-7929A1543187}"/>
              </a:ext>
            </a:extLst>
          </p:cNvPr>
          <p:cNvSpPr>
            <a:spLocks/>
          </p:cNvSpPr>
          <p:nvPr/>
        </p:nvSpPr>
        <p:spPr bwMode="auto">
          <a:xfrm>
            <a:off x="25355551" y="31627763"/>
            <a:ext cx="65088" cy="19050"/>
          </a:xfrm>
          <a:custGeom>
            <a:avLst/>
            <a:gdLst>
              <a:gd name="T0" fmla="*/ 121 w 128"/>
              <a:gd name="T1" fmla="*/ 0 h 35"/>
              <a:gd name="T2" fmla="*/ 91 w 128"/>
              <a:gd name="T3" fmla="*/ 16 h 35"/>
              <a:gd name="T4" fmla="*/ 69 w 128"/>
              <a:gd name="T5" fmla="*/ 9 h 35"/>
              <a:gd name="T6" fmla="*/ 42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7" y="3"/>
                  <a:pt x="49" y="0"/>
                  <a:pt x="42" y="0"/>
                </a:cubicBezTo>
                <a:cubicBezTo>
                  <a:pt x="27" y="0"/>
                  <a:pt x="22" y="6"/>
                  <a:pt x="0" y="28"/>
                </a:cubicBezTo>
                <a:lnTo>
                  <a:pt x="7" y="35"/>
                </a:lnTo>
                <a:cubicBezTo>
                  <a:pt x="17" y="24"/>
                  <a:pt x="27" y="19"/>
                  <a:pt x="37" y="19"/>
                </a:cubicBezTo>
                <a:cubicBezTo>
                  <a:pt x="46" y="19"/>
                  <a:pt x="57" y="24"/>
                  <a:pt x="59" y="26"/>
                </a:cubicBezTo>
                <a:cubicBezTo>
                  <a:pt x="72" y="32"/>
                  <a:pt x="79" y="35"/>
                  <a:pt x="87" y="35"/>
                </a:cubicBezTo>
                <a:cubicBezTo>
                  <a:pt x="101" y="35"/>
                  <a:pt x="106" y="30"/>
                  <a:pt x="128" y="7"/>
                </a:cubicBezTo>
                <a:lnTo>
                  <a:pt x="121"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88">
            <a:extLst>
              <a:ext uri="{FF2B5EF4-FFF2-40B4-BE49-F238E27FC236}">
                <a16:creationId xmlns:a16="http://schemas.microsoft.com/office/drawing/2014/main" id="{E059339F-E748-4CA6-9B25-E3D6B7E86D48}"/>
              </a:ext>
            </a:extLst>
          </p:cNvPr>
          <p:cNvSpPr>
            <a:spLocks/>
          </p:cNvSpPr>
          <p:nvPr/>
        </p:nvSpPr>
        <p:spPr bwMode="auto">
          <a:xfrm>
            <a:off x="25312688" y="31670625"/>
            <a:ext cx="103188" cy="139700"/>
          </a:xfrm>
          <a:custGeom>
            <a:avLst/>
            <a:gdLst>
              <a:gd name="T0" fmla="*/ 76 w 202"/>
              <a:gd name="T1" fmla="*/ 119 h 252"/>
              <a:gd name="T2" fmla="*/ 0 w 202"/>
              <a:gd name="T3" fmla="*/ 209 h 252"/>
              <a:gd name="T4" fmla="*/ 67 w 202"/>
              <a:gd name="T5" fmla="*/ 252 h 252"/>
              <a:gd name="T6" fmla="*/ 181 w 202"/>
              <a:gd name="T7" fmla="*/ 190 h 252"/>
              <a:gd name="T8" fmla="*/ 177 w 202"/>
              <a:gd name="T9" fmla="*/ 187 h 252"/>
              <a:gd name="T10" fmla="*/ 150 w 202"/>
              <a:gd name="T11" fmla="*/ 204 h 252"/>
              <a:gd name="T12" fmla="*/ 92 w 202"/>
              <a:gd name="T13" fmla="*/ 231 h 252"/>
              <a:gd name="T14" fmla="*/ 33 w 202"/>
              <a:gd name="T15" fmla="*/ 193 h 252"/>
              <a:gd name="T16" fmla="*/ 113 w 202"/>
              <a:gd name="T17" fmla="*/ 125 h 252"/>
              <a:gd name="T18" fmla="*/ 133 w 202"/>
              <a:gd name="T19" fmla="*/ 119 h 252"/>
              <a:gd name="T20" fmla="*/ 145 w 202"/>
              <a:gd name="T21" fmla="*/ 106 h 252"/>
              <a:gd name="T22" fmla="*/ 141 w 202"/>
              <a:gd name="T23" fmla="*/ 104 h 252"/>
              <a:gd name="T24" fmla="*/ 74 w 202"/>
              <a:gd name="T25" fmla="*/ 65 h 252"/>
              <a:gd name="T26" fmla="*/ 90 w 202"/>
              <a:gd name="T27" fmla="*/ 32 h 252"/>
              <a:gd name="T28" fmla="*/ 133 w 202"/>
              <a:gd name="T29" fmla="*/ 21 h 252"/>
              <a:gd name="T30" fmla="*/ 156 w 202"/>
              <a:gd name="T31" fmla="*/ 25 h 252"/>
              <a:gd name="T32" fmla="*/ 169 w 202"/>
              <a:gd name="T33" fmla="*/ 40 h 252"/>
              <a:gd name="T34" fmla="*/ 166 w 202"/>
              <a:gd name="T35" fmla="*/ 51 h 252"/>
              <a:gd name="T36" fmla="*/ 164 w 202"/>
              <a:gd name="T37" fmla="*/ 56 h 252"/>
              <a:gd name="T38" fmla="*/ 169 w 202"/>
              <a:gd name="T39" fmla="*/ 58 h 252"/>
              <a:gd name="T40" fmla="*/ 202 w 202"/>
              <a:gd name="T41" fmla="*/ 24 h 252"/>
              <a:gd name="T42" fmla="*/ 157 w 202"/>
              <a:gd name="T43" fmla="*/ 0 h 252"/>
              <a:gd name="T44" fmla="*/ 41 w 202"/>
              <a:gd name="T45" fmla="*/ 80 h 252"/>
              <a:gd name="T46" fmla="*/ 76 w 202"/>
              <a:gd name="T47" fmla="*/ 11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252">
                <a:moveTo>
                  <a:pt x="76" y="119"/>
                </a:moveTo>
                <a:cubicBezTo>
                  <a:pt x="15" y="149"/>
                  <a:pt x="0" y="191"/>
                  <a:pt x="0" y="209"/>
                </a:cubicBezTo>
                <a:cubicBezTo>
                  <a:pt x="0" y="238"/>
                  <a:pt x="31" y="252"/>
                  <a:pt x="67" y="252"/>
                </a:cubicBezTo>
                <a:cubicBezTo>
                  <a:pt x="130" y="252"/>
                  <a:pt x="181" y="197"/>
                  <a:pt x="181" y="190"/>
                </a:cubicBezTo>
                <a:cubicBezTo>
                  <a:pt x="181" y="187"/>
                  <a:pt x="178" y="187"/>
                  <a:pt x="177" y="187"/>
                </a:cubicBezTo>
                <a:cubicBezTo>
                  <a:pt x="177" y="187"/>
                  <a:pt x="164" y="187"/>
                  <a:pt x="150" y="204"/>
                </a:cubicBezTo>
                <a:cubicBezTo>
                  <a:pt x="141" y="213"/>
                  <a:pt x="124" y="231"/>
                  <a:pt x="92" y="231"/>
                </a:cubicBezTo>
                <a:cubicBezTo>
                  <a:pt x="70" y="231"/>
                  <a:pt x="33" y="223"/>
                  <a:pt x="33" y="193"/>
                </a:cubicBezTo>
                <a:cubicBezTo>
                  <a:pt x="33" y="172"/>
                  <a:pt x="55" y="127"/>
                  <a:pt x="113" y="125"/>
                </a:cubicBezTo>
                <a:cubicBezTo>
                  <a:pt x="119" y="125"/>
                  <a:pt x="124" y="125"/>
                  <a:pt x="133" y="119"/>
                </a:cubicBezTo>
                <a:cubicBezTo>
                  <a:pt x="137" y="117"/>
                  <a:pt x="145" y="111"/>
                  <a:pt x="145" y="106"/>
                </a:cubicBezTo>
                <a:cubicBezTo>
                  <a:pt x="145" y="104"/>
                  <a:pt x="141" y="104"/>
                  <a:pt x="141" y="104"/>
                </a:cubicBezTo>
                <a:cubicBezTo>
                  <a:pt x="91" y="102"/>
                  <a:pt x="74" y="84"/>
                  <a:pt x="74" y="65"/>
                </a:cubicBezTo>
                <a:cubicBezTo>
                  <a:pt x="74" y="50"/>
                  <a:pt x="82" y="38"/>
                  <a:pt x="90" y="32"/>
                </a:cubicBezTo>
                <a:cubicBezTo>
                  <a:pt x="102" y="24"/>
                  <a:pt x="122" y="21"/>
                  <a:pt x="133" y="21"/>
                </a:cubicBezTo>
                <a:cubicBezTo>
                  <a:pt x="138" y="21"/>
                  <a:pt x="147" y="22"/>
                  <a:pt x="156" y="25"/>
                </a:cubicBezTo>
                <a:cubicBezTo>
                  <a:pt x="161" y="26"/>
                  <a:pt x="169" y="29"/>
                  <a:pt x="169" y="40"/>
                </a:cubicBezTo>
                <a:cubicBezTo>
                  <a:pt x="169" y="44"/>
                  <a:pt x="168" y="48"/>
                  <a:pt x="166" y="51"/>
                </a:cubicBezTo>
                <a:cubicBezTo>
                  <a:pt x="165" y="52"/>
                  <a:pt x="164" y="54"/>
                  <a:pt x="164" y="56"/>
                </a:cubicBezTo>
                <a:cubicBezTo>
                  <a:pt x="164" y="58"/>
                  <a:pt x="167" y="58"/>
                  <a:pt x="169" y="58"/>
                </a:cubicBezTo>
                <a:cubicBezTo>
                  <a:pt x="178" y="58"/>
                  <a:pt x="202" y="45"/>
                  <a:pt x="202" y="24"/>
                </a:cubicBezTo>
                <a:cubicBezTo>
                  <a:pt x="202" y="5"/>
                  <a:pt x="180" y="0"/>
                  <a:pt x="157" y="0"/>
                </a:cubicBezTo>
                <a:cubicBezTo>
                  <a:pt x="100" y="0"/>
                  <a:pt x="41" y="39"/>
                  <a:pt x="41" y="80"/>
                </a:cubicBezTo>
                <a:cubicBezTo>
                  <a:pt x="41" y="102"/>
                  <a:pt x="59" y="114"/>
                  <a:pt x="76" y="119"/>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89">
            <a:extLst>
              <a:ext uri="{FF2B5EF4-FFF2-40B4-BE49-F238E27FC236}">
                <a16:creationId xmlns:a16="http://schemas.microsoft.com/office/drawing/2014/main" id="{C5BEBFE0-9725-4475-84F2-3BCEE497B9C0}"/>
              </a:ext>
            </a:extLst>
          </p:cNvPr>
          <p:cNvSpPr>
            <a:spLocks/>
          </p:cNvSpPr>
          <p:nvPr/>
        </p:nvSpPr>
        <p:spPr bwMode="auto">
          <a:xfrm>
            <a:off x="25512713" y="31759525"/>
            <a:ext cx="168275" cy="184150"/>
          </a:xfrm>
          <a:custGeom>
            <a:avLst/>
            <a:gdLst>
              <a:gd name="T0" fmla="*/ 176 w 332"/>
              <a:gd name="T1" fmla="*/ 177 h 333"/>
              <a:gd name="T2" fmla="*/ 315 w 332"/>
              <a:gd name="T3" fmla="*/ 177 h 333"/>
              <a:gd name="T4" fmla="*/ 332 w 332"/>
              <a:gd name="T5" fmla="*/ 167 h 333"/>
              <a:gd name="T6" fmla="*/ 315 w 332"/>
              <a:gd name="T7" fmla="*/ 157 h 333"/>
              <a:gd name="T8" fmla="*/ 176 w 332"/>
              <a:gd name="T9" fmla="*/ 157 h 333"/>
              <a:gd name="T10" fmla="*/ 176 w 332"/>
              <a:gd name="T11" fmla="*/ 17 h 333"/>
              <a:gd name="T12" fmla="*/ 166 w 332"/>
              <a:gd name="T13" fmla="*/ 0 h 333"/>
              <a:gd name="T14" fmla="*/ 156 w 332"/>
              <a:gd name="T15" fmla="*/ 17 h 333"/>
              <a:gd name="T16" fmla="*/ 156 w 332"/>
              <a:gd name="T17" fmla="*/ 157 h 333"/>
              <a:gd name="T18" fmla="*/ 17 w 332"/>
              <a:gd name="T19" fmla="*/ 157 h 333"/>
              <a:gd name="T20" fmla="*/ 0 w 332"/>
              <a:gd name="T21" fmla="*/ 167 h 333"/>
              <a:gd name="T22" fmla="*/ 17 w 332"/>
              <a:gd name="T23" fmla="*/ 177 h 333"/>
              <a:gd name="T24" fmla="*/ 156 w 332"/>
              <a:gd name="T25" fmla="*/ 177 h 333"/>
              <a:gd name="T26" fmla="*/ 156 w 332"/>
              <a:gd name="T27" fmla="*/ 316 h 333"/>
              <a:gd name="T28" fmla="*/ 166 w 332"/>
              <a:gd name="T29" fmla="*/ 333 h 333"/>
              <a:gd name="T30" fmla="*/ 176 w 332"/>
              <a:gd name="T31" fmla="*/ 316 h 333"/>
              <a:gd name="T32" fmla="*/ 176 w 332"/>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3">
                <a:moveTo>
                  <a:pt x="176" y="177"/>
                </a:moveTo>
                <a:lnTo>
                  <a:pt x="315" y="177"/>
                </a:lnTo>
                <a:cubicBezTo>
                  <a:pt x="322" y="177"/>
                  <a:pt x="332" y="177"/>
                  <a:pt x="332" y="167"/>
                </a:cubicBezTo>
                <a:cubicBezTo>
                  <a:pt x="332" y="157"/>
                  <a:pt x="322" y="157"/>
                  <a:pt x="315" y="157"/>
                </a:cubicBezTo>
                <a:lnTo>
                  <a:pt x="176" y="157"/>
                </a:lnTo>
                <a:lnTo>
                  <a:pt x="176" y="17"/>
                </a:lnTo>
                <a:cubicBezTo>
                  <a:pt x="176" y="10"/>
                  <a:pt x="176" y="0"/>
                  <a:pt x="166" y="0"/>
                </a:cubicBezTo>
                <a:cubicBezTo>
                  <a:pt x="156" y="0"/>
                  <a:pt x="156" y="10"/>
                  <a:pt x="156" y="17"/>
                </a:cubicBezTo>
                <a:lnTo>
                  <a:pt x="156" y="157"/>
                </a:lnTo>
                <a:lnTo>
                  <a:pt x="17" y="157"/>
                </a:lnTo>
                <a:cubicBezTo>
                  <a:pt x="10" y="157"/>
                  <a:pt x="0" y="157"/>
                  <a:pt x="0" y="167"/>
                </a:cubicBezTo>
                <a:cubicBezTo>
                  <a:pt x="0" y="177"/>
                  <a:pt x="10" y="177"/>
                  <a:pt x="17" y="177"/>
                </a:cubicBezTo>
                <a:lnTo>
                  <a:pt x="156" y="177"/>
                </a:lnTo>
                <a:lnTo>
                  <a:pt x="156" y="316"/>
                </a:lnTo>
                <a:cubicBezTo>
                  <a:pt x="156" y="323"/>
                  <a:pt x="156" y="333"/>
                  <a:pt x="166" y="333"/>
                </a:cubicBezTo>
                <a:cubicBezTo>
                  <a:pt x="176" y="333"/>
                  <a:pt x="176" y="323"/>
                  <a:pt x="176" y="316"/>
                </a:cubicBezTo>
                <a:lnTo>
                  <a:pt x="176" y="17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90">
            <a:extLst>
              <a:ext uri="{FF2B5EF4-FFF2-40B4-BE49-F238E27FC236}">
                <a16:creationId xmlns:a16="http://schemas.microsoft.com/office/drawing/2014/main" id="{2A080678-1EFC-4F8F-B66E-5EE0778E2DB4}"/>
              </a:ext>
            </a:extLst>
          </p:cNvPr>
          <p:cNvSpPr>
            <a:spLocks/>
          </p:cNvSpPr>
          <p:nvPr/>
        </p:nvSpPr>
        <p:spPr bwMode="auto">
          <a:xfrm>
            <a:off x="25831801" y="31665863"/>
            <a:ext cx="84138" cy="25400"/>
          </a:xfrm>
          <a:custGeom>
            <a:avLst/>
            <a:gdLst>
              <a:gd name="T0" fmla="*/ 166 w 166"/>
              <a:gd name="T1" fmla="*/ 7 h 46"/>
              <a:gd name="T2" fmla="*/ 158 w 166"/>
              <a:gd name="T3" fmla="*/ 0 h 46"/>
              <a:gd name="T4" fmla="*/ 117 w 166"/>
              <a:gd name="T5" fmla="*/ 24 h 46"/>
              <a:gd name="T6" fmla="*/ 84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4" y="0"/>
                </a:cubicBezTo>
                <a:cubicBezTo>
                  <a:pt x="35" y="0"/>
                  <a:pt x="25" y="11"/>
                  <a:pt x="0" y="39"/>
                </a:cubicBezTo>
                <a:lnTo>
                  <a:pt x="8" y="46"/>
                </a:lnTo>
                <a:cubicBezTo>
                  <a:pt x="8" y="46"/>
                  <a:pt x="27" y="22"/>
                  <a:pt x="49" y="22"/>
                </a:cubicBezTo>
                <a:cubicBezTo>
                  <a:pt x="60" y="22"/>
                  <a:pt x="73" y="30"/>
                  <a:pt x="81" y="35"/>
                </a:cubicBezTo>
                <a:cubicBezTo>
                  <a:pt x="94" y="43"/>
                  <a:pt x="103" y="46"/>
                  <a:pt x="112" y="46"/>
                </a:cubicBezTo>
                <a:cubicBezTo>
                  <a:pt x="131" y="46"/>
                  <a:pt x="140"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1">
            <a:extLst>
              <a:ext uri="{FF2B5EF4-FFF2-40B4-BE49-F238E27FC236}">
                <a16:creationId xmlns:a16="http://schemas.microsoft.com/office/drawing/2014/main" id="{3C804068-4932-4908-815F-59C64BB5D3FC}"/>
              </a:ext>
            </a:extLst>
          </p:cNvPr>
          <p:cNvSpPr>
            <a:spLocks/>
          </p:cNvSpPr>
          <p:nvPr/>
        </p:nvSpPr>
        <p:spPr bwMode="auto">
          <a:xfrm>
            <a:off x="25758776" y="31724600"/>
            <a:ext cx="161925" cy="201613"/>
          </a:xfrm>
          <a:custGeom>
            <a:avLst/>
            <a:gdLst>
              <a:gd name="T0" fmla="*/ 125 w 317"/>
              <a:gd name="T1" fmla="*/ 13 h 364"/>
              <a:gd name="T2" fmla="*/ 126 w 317"/>
              <a:gd name="T3" fmla="*/ 5 h 364"/>
              <a:gd name="T4" fmla="*/ 121 w 317"/>
              <a:gd name="T5" fmla="*/ 0 h 364"/>
              <a:gd name="T6" fmla="*/ 90 w 317"/>
              <a:gd name="T7" fmla="*/ 13 h 364"/>
              <a:gd name="T8" fmla="*/ 48 w 317"/>
              <a:gd name="T9" fmla="*/ 43 h 364"/>
              <a:gd name="T10" fmla="*/ 54 w 317"/>
              <a:gd name="T11" fmla="*/ 46 h 364"/>
              <a:gd name="T12" fmla="*/ 82 w 317"/>
              <a:gd name="T13" fmla="*/ 34 h 364"/>
              <a:gd name="T14" fmla="*/ 55 w 317"/>
              <a:gd name="T15" fmla="*/ 190 h 364"/>
              <a:gd name="T16" fmla="*/ 3 w 317"/>
              <a:gd name="T17" fmla="*/ 354 h 364"/>
              <a:gd name="T18" fmla="*/ 0 w 317"/>
              <a:gd name="T19" fmla="*/ 360 h 364"/>
              <a:gd name="T20" fmla="*/ 5 w 317"/>
              <a:gd name="T21" fmla="*/ 364 h 364"/>
              <a:gd name="T22" fmla="*/ 42 w 317"/>
              <a:gd name="T23" fmla="*/ 341 h 364"/>
              <a:gd name="T24" fmla="*/ 83 w 317"/>
              <a:gd name="T25" fmla="*/ 235 h 364"/>
              <a:gd name="T26" fmla="*/ 148 w 317"/>
              <a:gd name="T27" fmla="*/ 75 h 364"/>
              <a:gd name="T28" fmla="*/ 223 w 317"/>
              <a:gd name="T29" fmla="*/ 27 h 364"/>
              <a:gd name="T30" fmla="*/ 275 w 317"/>
              <a:gd name="T31" fmla="*/ 71 h 364"/>
              <a:gd name="T32" fmla="*/ 175 w 317"/>
              <a:gd name="T33" fmla="*/ 149 h 364"/>
              <a:gd name="T34" fmla="*/ 135 w 317"/>
              <a:gd name="T35" fmla="*/ 175 h 364"/>
              <a:gd name="T36" fmla="*/ 140 w 317"/>
              <a:gd name="T37" fmla="*/ 179 h 364"/>
              <a:gd name="T38" fmla="*/ 164 w 317"/>
              <a:gd name="T39" fmla="*/ 177 h 364"/>
              <a:gd name="T40" fmla="*/ 255 w 317"/>
              <a:gd name="T41" fmla="*/ 254 h 364"/>
              <a:gd name="T42" fmla="*/ 157 w 317"/>
              <a:gd name="T43" fmla="*/ 336 h 364"/>
              <a:gd name="T44" fmla="*/ 94 w 317"/>
              <a:gd name="T45" fmla="*/ 308 h 364"/>
              <a:gd name="T46" fmla="*/ 87 w 317"/>
              <a:gd name="T47" fmla="*/ 305 h 364"/>
              <a:gd name="T48" fmla="*/ 51 w 317"/>
              <a:gd name="T49" fmla="*/ 329 h 364"/>
              <a:gd name="T50" fmla="*/ 124 w 317"/>
              <a:gd name="T51" fmla="*/ 364 h 364"/>
              <a:gd name="T52" fmla="*/ 298 w 317"/>
              <a:gd name="T53" fmla="*/ 233 h 364"/>
              <a:gd name="T54" fmla="*/ 219 w 317"/>
              <a:gd name="T55" fmla="*/ 150 h 364"/>
              <a:gd name="T56" fmla="*/ 317 w 317"/>
              <a:gd name="T57" fmla="*/ 50 h 364"/>
              <a:gd name="T58" fmla="*/ 256 w 317"/>
              <a:gd name="T59" fmla="*/ 0 h 364"/>
              <a:gd name="T60" fmla="*/ 115 w 317"/>
              <a:gd name="T61" fmla="*/ 79 h 364"/>
              <a:gd name="T62" fmla="*/ 125 w 317"/>
              <a:gd name="T63" fmla="*/ 1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5" y="13"/>
                </a:moveTo>
                <a:cubicBezTo>
                  <a:pt x="126" y="8"/>
                  <a:pt x="126" y="7"/>
                  <a:pt x="126" y="5"/>
                </a:cubicBezTo>
                <a:cubicBezTo>
                  <a:pt x="126" y="2"/>
                  <a:pt x="125" y="0"/>
                  <a:pt x="121" y="0"/>
                </a:cubicBezTo>
                <a:cubicBezTo>
                  <a:pt x="115" y="0"/>
                  <a:pt x="100" y="8"/>
                  <a:pt x="90" y="13"/>
                </a:cubicBezTo>
                <a:cubicBezTo>
                  <a:pt x="67" y="24"/>
                  <a:pt x="48" y="34"/>
                  <a:pt x="48" y="43"/>
                </a:cubicBezTo>
                <a:cubicBezTo>
                  <a:pt x="48" y="46"/>
                  <a:pt x="52" y="46"/>
                  <a:pt x="54" y="46"/>
                </a:cubicBezTo>
                <a:cubicBezTo>
                  <a:pt x="60" y="46"/>
                  <a:pt x="73" y="39"/>
                  <a:pt x="82" y="34"/>
                </a:cubicBezTo>
                <a:cubicBezTo>
                  <a:pt x="76" y="83"/>
                  <a:pt x="64" y="147"/>
                  <a:pt x="55" y="190"/>
                </a:cubicBezTo>
                <a:cubicBezTo>
                  <a:pt x="37" y="275"/>
                  <a:pt x="27" y="306"/>
                  <a:pt x="3" y="354"/>
                </a:cubicBezTo>
                <a:cubicBezTo>
                  <a:pt x="0" y="359"/>
                  <a:pt x="0" y="360"/>
                  <a:pt x="0" y="360"/>
                </a:cubicBezTo>
                <a:cubicBezTo>
                  <a:pt x="0" y="364"/>
                  <a:pt x="4" y="364"/>
                  <a:pt x="5" y="364"/>
                </a:cubicBezTo>
                <a:cubicBezTo>
                  <a:pt x="13" y="364"/>
                  <a:pt x="34" y="355"/>
                  <a:pt x="42" y="341"/>
                </a:cubicBezTo>
                <a:cubicBezTo>
                  <a:pt x="49" y="329"/>
                  <a:pt x="68" y="293"/>
                  <a:pt x="83" y="235"/>
                </a:cubicBezTo>
                <a:cubicBezTo>
                  <a:pt x="94" y="192"/>
                  <a:pt x="113" y="126"/>
                  <a:pt x="148" y="75"/>
                </a:cubicBezTo>
                <a:cubicBezTo>
                  <a:pt x="171" y="42"/>
                  <a:pt x="192" y="27"/>
                  <a:pt x="223" y="27"/>
                </a:cubicBezTo>
                <a:cubicBezTo>
                  <a:pt x="250" y="27"/>
                  <a:pt x="275" y="45"/>
                  <a:pt x="275" y="71"/>
                </a:cubicBezTo>
                <a:cubicBezTo>
                  <a:pt x="275" y="115"/>
                  <a:pt x="227" y="131"/>
                  <a:pt x="175" y="149"/>
                </a:cubicBezTo>
                <a:cubicBezTo>
                  <a:pt x="170" y="151"/>
                  <a:pt x="135" y="163"/>
                  <a:pt x="135" y="175"/>
                </a:cubicBezTo>
                <a:cubicBezTo>
                  <a:pt x="135" y="178"/>
                  <a:pt x="139" y="179"/>
                  <a:pt x="140" y="179"/>
                </a:cubicBezTo>
                <a:cubicBezTo>
                  <a:pt x="142" y="179"/>
                  <a:pt x="154" y="177"/>
                  <a:pt x="164" y="177"/>
                </a:cubicBezTo>
                <a:cubicBezTo>
                  <a:pt x="214" y="177"/>
                  <a:pt x="255" y="207"/>
                  <a:pt x="255" y="254"/>
                </a:cubicBezTo>
                <a:cubicBezTo>
                  <a:pt x="255" y="316"/>
                  <a:pt x="202" y="336"/>
                  <a:pt x="157" y="336"/>
                </a:cubicBezTo>
                <a:cubicBezTo>
                  <a:pt x="119" y="336"/>
                  <a:pt x="100" y="315"/>
                  <a:pt x="94" y="308"/>
                </a:cubicBezTo>
                <a:cubicBezTo>
                  <a:pt x="92" y="306"/>
                  <a:pt x="91" y="305"/>
                  <a:pt x="87" y="305"/>
                </a:cubicBezTo>
                <a:cubicBezTo>
                  <a:pt x="76" y="305"/>
                  <a:pt x="51" y="320"/>
                  <a:pt x="51" y="329"/>
                </a:cubicBezTo>
                <a:cubicBezTo>
                  <a:pt x="51" y="331"/>
                  <a:pt x="70" y="364"/>
                  <a:pt x="124" y="364"/>
                </a:cubicBezTo>
                <a:cubicBezTo>
                  <a:pt x="194" y="364"/>
                  <a:pt x="298" y="314"/>
                  <a:pt x="298" y="233"/>
                </a:cubicBezTo>
                <a:cubicBezTo>
                  <a:pt x="298" y="191"/>
                  <a:pt x="270" y="160"/>
                  <a:pt x="219" y="150"/>
                </a:cubicBezTo>
                <a:cubicBezTo>
                  <a:pt x="259" y="133"/>
                  <a:pt x="317" y="97"/>
                  <a:pt x="317" y="50"/>
                </a:cubicBezTo>
                <a:cubicBezTo>
                  <a:pt x="317" y="21"/>
                  <a:pt x="293" y="0"/>
                  <a:pt x="256" y="0"/>
                </a:cubicBezTo>
                <a:cubicBezTo>
                  <a:pt x="239" y="0"/>
                  <a:pt x="175" y="4"/>
                  <a:pt x="115" y="79"/>
                </a:cubicBezTo>
                <a:lnTo>
                  <a:pt x="125"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92">
            <a:extLst>
              <a:ext uri="{FF2B5EF4-FFF2-40B4-BE49-F238E27FC236}">
                <a16:creationId xmlns:a16="http://schemas.microsoft.com/office/drawing/2014/main" id="{12F98E29-5B2E-40C7-9E46-8C5A79EFF570}"/>
              </a:ext>
            </a:extLst>
          </p:cNvPr>
          <p:cNvSpPr>
            <a:spLocks noEditPoints="1"/>
          </p:cNvSpPr>
          <p:nvPr/>
        </p:nvSpPr>
        <p:spPr bwMode="auto">
          <a:xfrm>
            <a:off x="25938163" y="31727775"/>
            <a:ext cx="133350" cy="249238"/>
          </a:xfrm>
          <a:custGeom>
            <a:avLst/>
            <a:gdLst>
              <a:gd name="T0" fmla="*/ 194 w 261"/>
              <a:gd name="T1" fmla="*/ 12 h 449"/>
              <a:gd name="T2" fmla="*/ 195 w 261"/>
              <a:gd name="T3" fmla="*/ 5 h 449"/>
              <a:gd name="T4" fmla="*/ 189 w 261"/>
              <a:gd name="T5" fmla="*/ 0 h 449"/>
              <a:gd name="T6" fmla="*/ 182 w 261"/>
              <a:gd name="T7" fmla="*/ 10 h 449"/>
              <a:gd name="T8" fmla="*/ 153 w 261"/>
              <a:gd name="T9" fmla="*/ 125 h 449"/>
              <a:gd name="T10" fmla="*/ 0 w 261"/>
              <a:gd name="T11" fmla="*/ 262 h 449"/>
              <a:gd name="T12" fmla="*/ 96 w 261"/>
              <a:gd name="T13" fmla="*/ 353 h 449"/>
              <a:gd name="T14" fmla="*/ 84 w 261"/>
              <a:gd name="T15" fmla="*/ 399 h 449"/>
              <a:gd name="T16" fmla="*/ 74 w 261"/>
              <a:gd name="T17" fmla="*/ 443 h 449"/>
              <a:gd name="T18" fmla="*/ 79 w 261"/>
              <a:gd name="T19" fmla="*/ 449 h 449"/>
              <a:gd name="T20" fmla="*/ 84 w 261"/>
              <a:gd name="T21" fmla="*/ 447 h 449"/>
              <a:gd name="T22" fmla="*/ 90 w 261"/>
              <a:gd name="T23" fmla="*/ 427 h 449"/>
              <a:gd name="T24" fmla="*/ 109 w 261"/>
              <a:gd name="T25" fmla="*/ 353 h 449"/>
              <a:gd name="T26" fmla="*/ 261 w 261"/>
              <a:gd name="T27" fmla="*/ 216 h 449"/>
              <a:gd name="T28" fmla="*/ 166 w 261"/>
              <a:gd name="T29" fmla="*/ 125 h 449"/>
              <a:gd name="T30" fmla="*/ 194 w 261"/>
              <a:gd name="T31" fmla="*/ 12 h 449"/>
              <a:gd name="T32" fmla="*/ 98 w 261"/>
              <a:gd name="T33" fmla="*/ 342 h 449"/>
              <a:gd name="T34" fmla="*/ 33 w 261"/>
              <a:gd name="T35" fmla="*/ 273 h 449"/>
              <a:gd name="T36" fmla="*/ 150 w 261"/>
              <a:gd name="T37" fmla="*/ 136 h 449"/>
              <a:gd name="T38" fmla="*/ 98 w 261"/>
              <a:gd name="T39" fmla="*/ 342 h 449"/>
              <a:gd name="T40" fmla="*/ 163 w 261"/>
              <a:gd name="T41" fmla="*/ 136 h 449"/>
              <a:gd name="T42" fmla="*/ 229 w 261"/>
              <a:gd name="T43" fmla="*/ 205 h 449"/>
              <a:gd name="T44" fmla="*/ 111 w 261"/>
              <a:gd name="T45" fmla="*/ 342 h 449"/>
              <a:gd name="T46" fmla="*/ 163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4" y="12"/>
                </a:moveTo>
                <a:cubicBezTo>
                  <a:pt x="194" y="11"/>
                  <a:pt x="195" y="5"/>
                  <a:pt x="195" y="5"/>
                </a:cubicBezTo>
                <a:cubicBezTo>
                  <a:pt x="195" y="4"/>
                  <a:pt x="195" y="0"/>
                  <a:pt x="189" y="0"/>
                </a:cubicBezTo>
                <a:cubicBezTo>
                  <a:pt x="184" y="0"/>
                  <a:pt x="184" y="1"/>
                  <a:pt x="182" y="10"/>
                </a:cubicBezTo>
                <a:lnTo>
                  <a:pt x="153" y="125"/>
                </a:lnTo>
                <a:cubicBezTo>
                  <a:pt x="74" y="128"/>
                  <a:pt x="0" y="194"/>
                  <a:pt x="0" y="262"/>
                </a:cubicBezTo>
                <a:cubicBezTo>
                  <a:pt x="0" y="310"/>
                  <a:pt x="35" y="349"/>
                  <a:pt x="96" y="353"/>
                </a:cubicBezTo>
                <a:cubicBezTo>
                  <a:pt x="92" y="368"/>
                  <a:pt x="88" y="384"/>
                  <a:pt x="84" y="399"/>
                </a:cubicBezTo>
                <a:cubicBezTo>
                  <a:pt x="78" y="423"/>
                  <a:pt x="74" y="442"/>
                  <a:pt x="74" y="443"/>
                </a:cubicBezTo>
                <a:cubicBezTo>
                  <a:pt x="74" y="448"/>
                  <a:pt x="77" y="449"/>
                  <a:pt x="79" y="449"/>
                </a:cubicBezTo>
                <a:cubicBezTo>
                  <a:pt x="82" y="449"/>
                  <a:pt x="83" y="448"/>
                  <a:pt x="84" y="447"/>
                </a:cubicBezTo>
                <a:cubicBezTo>
                  <a:pt x="85" y="446"/>
                  <a:pt x="88" y="434"/>
                  <a:pt x="90" y="427"/>
                </a:cubicBezTo>
                <a:lnTo>
                  <a:pt x="109" y="353"/>
                </a:lnTo>
                <a:cubicBezTo>
                  <a:pt x="189" y="350"/>
                  <a:pt x="261" y="283"/>
                  <a:pt x="261" y="216"/>
                </a:cubicBezTo>
                <a:cubicBezTo>
                  <a:pt x="261" y="176"/>
                  <a:pt x="235" y="130"/>
                  <a:pt x="166" y="125"/>
                </a:cubicBezTo>
                <a:lnTo>
                  <a:pt x="194" y="12"/>
                </a:lnTo>
                <a:close/>
                <a:moveTo>
                  <a:pt x="98" y="342"/>
                </a:moveTo>
                <a:cubicBezTo>
                  <a:pt x="69" y="340"/>
                  <a:pt x="33" y="323"/>
                  <a:pt x="33" y="273"/>
                </a:cubicBezTo>
                <a:cubicBezTo>
                  <a:pt x="33" y="213"/>
                  <a:pt x="75" y="143"/>
                  <a:pt x="150" y="136"/>
                </a:cubicBezTo>
                <a:lnTo>
                  <a:pt x="98" y="342"/>
                </a:lnTo>
                <a:close/>
                <a:moveTo>
                  <a:pt x="163" y="136"/>
                </a:moveTo>
                <a:cubicBezTo>
                  <a:pt x="201" y="138"/>
                  <a:pt x="229" y="161"/>
                  <a:pt x="229" y="205"/>
                </a:cubicBezTo>
                <a:cubicBezTo>
                  <a:pt x="229" y="264"/>
                  <a:pt x="186" y="336"/>
                  <a:pt x="111" y="342"/>
                </a:cubicBezTo>
                <a:lnTo>
                  <a:pt x="163"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9">
            <a:extLst>
              <a:ext uri="{FF2B5EF4-FFF2-40B4-BE49-F238E27FC236}">
                <a16:creationId xmlns:a16="http://schemas.microsoft.com/office/drawing/2014/main" id="{C8B71E49-AD79-4C5C-A6FD-B787F5149BA1}"/>
              </a:ext>
            </a:extLst>
          </p:cNvPr>
          <p:cNvSpPr>
            <a:spLocks/>
          </p:cNvSpPr>
          <p:nvPr/>
        </p:nvSpPr>
        <p:spPr bwMode="auto">
          <a:xfrm>
            <a:off x="26822401" y="31726188"/>
            <a:ext cx="150813" cy="198438"/>
          </a:xfrm>
          <a:custGeom>
            <a:avLst/>
            <a:gdLst>
              <a:gd name="T0" fmla="*/ 155 w 295"/>
              <a:gd name="T1" fmla="*/ 185 h 360"/>
              <a:gd name="T2" fmla="*/ 198 w 295"/>
              <a:gd name="T3" fmla="*/ 171 h 360"/>
              <a:gd name="T4" fmla="*/ 218 w 295"/>
              <a:gd name="T5" fmla="*/ 148 h 360"/>
              <a:gd name="T6" fmla="*/ 211 w 295"/>
              <a:gd name="T7" fmla="*/ 141 h 360"/>
              <a:gd name="T8" fmla="*/ 122 w 295"/>
              <a:gd name="T9" fmla="*/ 91 h 360"/>
              <a:gd name="T10" fmla="*/ 140 w 295"/>
              <a:gd name="T11" fmla="*/ 53 h 360"/>
              <a:gd name="T12" fmla="*/ 183 w 295"/>
              <a:gd name="T13" fmla="*/ 44 h 360"/>
              <a:gd name="T14" fmla="*/ 230 w 295"/>
              <a:gd name="T15" fmla="*/ 65 h 360"/>
              <a:gd name="T16" fmla="*/ 227 w 295"/>
              <a:gd name="T17" fmla="*/ 76 h 360"/>
              <a:gd name="T18" fmla="*/ 224 w 295"/>
              <a:gd name="T19" fmla="*/ 84 h 360"/>
              <a:gd name="T20" fmla="*/ 232 w 295"/>
              <a:gd name="T21" fmla="*/ 91 h 360"/>
              <a:gd name="T22" fmla="*/ 295 w 295"/>
              <a:gd name="T23" fmla="*/ 34 h 360"/>
              <a:gd name="T24" fmla="*/ 234 w 295"/>
              <a:gd name="T25" fmla="*/ 0 h 360"/>
              <a:gd name="T26" fmla="*/ 58 w 295"/>
              <a:gd name="T27" fmla="*/ 122 h 360"/>
              <a:gd name="T28" fmla="*/ 96 w 295"/>
              <a:gd name="T29" fmla="*/ 173 h 360"/>
              <a:gd name="T30" fmla="*/ 0 w 295"/>
              <a:gd name="T31" fmla="*/ 298 h 360"/>
              <a:gd name="T32" fmla="*/ 93 w 295"/>
              <a:gd name="T33" fmla="*/ 360 h 360"/>
              <a:gd name="T34" fmla="*/ 204 w 295"/>
              <a:gd name="T35" fmla="*/ 326 h 360"/>
              <a:gd name="T36" fmla="*/ 269 w 295"/>
              <a:gd name="T37" fmla="*/ 268 h 360"/>
              <a:gd name="T38" fmla="*/ 261 w 295"/>
              <a:gd name="T39" fmla="*/ 261 h 360"/>
              <a:gd name="T40" fmla="*/ 210 w 295"/>
              <a:gd name="T41" fmla="*/ 287 h 360"/>
              <a:gd name="T42" fmla="*/ 144 w 295"/>
              <a:gd name="T43" fmla="*/ 317 h 360"/>
              <a:gd name="T44" fmla="*/ 65 w 295"/>
              <a:gd name="T45" fmla="*/ 267 h 360"/>
              <a:gd name="T46" fmla="*/ 155 w 295"/>
              <a:gd name="T47" fmla="*/ 18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5" h="360">
                <a:moveTo>
                  <a:pt x="155" y="185"/>
                </a:moveTo>
                <a:cubicBezTo>
                  <a:pt x="164" y="185"/>
                  <a:pt x="179" y="184"/>
                  <a:pt x="198" y="171"/>
                </a:cubicBezTo>
                <a:cubicBezTo>
                  <a:pt x="202" y="168"/>
                  <a:pt x="218" y="157"/>
                  <a:pt x="218" y="148"/>
                </a:cubicBezTo>
                <a:cubicBezTo>
                  <a:pt x="218" y="145"/>
                  <a:pt x="215" y="141"/>
                  <a:pt x="211" y="141"/>
                </a:cubicBezTo>
                <a:cubicBezTo>
                  <a:pt x="195" y="141"/>
                  <a:pt x="122" y="138"/>
                  <a:pt x="122" y="91"/>
                </a:cubicBezTo>
                <a:cubicBezTo>
                  <a:pt x="122" y="74"/>
                  <a:pt x="132" y="58"/>
                  <a:pt x="140" y="53"/>
                </a:cubicBezTo>
                <a:cubicBezTo>
                  <a:pt x="146" y="49"/>
                  <a:pt x="163" y="44"/>
                  <a:pt x="183" y="44"/>
                </a:cubicBezTo>
                <a:cubicBezTo>
                  <a:pt x="218" y="44"/>
                  <a:pt x="230" y="50"/>
                  <a:pt x="230" y="65"/>
                </a:cubicBezTo>
                <a:cubicBezTo>
                  <a:pt x="230" y="69"/>
                  <a:pt x="229" y="73"/>
                  <a:pt x="227" y="76"/>
                </a:cubicBezTo>
                <a:cubicBezTo>
                  <a:pt x="226" y="78"/>
                  <a:pt x="224" y="81"/>
                  <a:pt x="224" y="84"/>
                </a:cubicBezTo>
                <a:cubicBezTo>
                  <a:pt x="224" y="88"/>
                  <a:pt x="228" y="91"/>
                  <a:pt x="232" y="91"/>
                </a:cubicBezTo>
                <a:cubicBezTo>
                  <a:pt x="251" y="91"/>
                  <a:pt x="295" y="69"/>
                  <a:pt x="295" y="34"/>
                </a:cubicBezTo>
                <a:cubicBezTo>
                  <a:pt x="295" y="3"/>
                  <a:pt x="260" y="0"/>
                  <a:pt x="234" y="0"/>
                </a:cubicBezTo>
                <a:cubicBezTo>
                  <a:pt x="146" y="0"/>
                  <a:pt x="58" y="63"/>
                  <a:pt x="58" y="122"/>
                </a:cubicBezTo>
                <a:cubicBezTo>
                  <a:pt x="58" y="145"/>
                  <a:pt x="71" y="162"/>
                  <a:pt x="96" y="173"/>
                </a:cubicBezTo>
                <a:cubicBezTo>
                  <a:pt x="0" y="231"/>
                  <a:pt x="0" y="291"/>
                  <a:pt x="0" y="298"/>
                </a:cubicBezTo>
                <a:cubicBezTo>
                  <a:pt x="0" y="339"/>
                  <a:pt x="45" y="360"/>
                  <a:pt x="93" y="360"/>
                </a:cubicBezTo>
                <a:cubicBezTo>
                  <a:pt x="130" y="360"/>
                  <a:pt x="167" y="349"/>
                  <a:pt x="204" y="326"/>
                </a:cubicBezTo>
                <a:cubicBezTo>
                  <a:pt x="229" y="312"/>
                  <a:pt x="269" y="280"/>
                  <a:pt x="269" y="268"/>
                </a:cubicBezTo>
                <a:cubicBezTo>
                  <a:pt x="269" y="264"/>
                  <a:pt x="265" y="261"/>
                  <a:pt x="261" y="261"/>
                </a:cubicBezTo>
                <a:cubicBezTo>
                  <a:pt x="258" y="261"/>
                  <a:pt x="235" y="263"/>
                  <a:pt x="210" y="287"/>
                </a:cubicBezTo>
                <a:cubicBezTo>
                  <a:pt x="199" y="299"/>
                  <a:pt x="180" y="317"/>
                  <a:pt x="144" y="317"/>
                </a:cubicBezTo>
                <a:cubicBezTo>
                  <a:pt x="119" y="317"/>
                  <a:pt x="65" y="308"/>
                  <a:pt x="65" y="267"/>
                </a:cubicBezTo>
                <a:cubicBezTo>
                  <a:pt x="65" y="246"/>
                  <a:pt x="85" y="186"/>
                  <a:pt x="155" y="185"/>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01">
            <a:extLst>
              <a:ext uri="{FF2B5EF4-FFF2-40B4-BE49-F238E27FC236}">
                <a16:creationId xmlns:a16="http://schemas.microsoft.com/office/drawing/2014/main" id="{21CF5714-5377-438E-A177-11BE0E776A3C}"/>
              </a:ext>
            </a:extLst>
          </p:cNvPr>
          <p:cNvSpPr>
            <a:spLocks/>
          </p:cNvSpPr>
          <p:nvPr/>
        </p:nvSpPr>
        <p:spPr bwMode="auto">
          <a:xfrm>
            <a:off x="27257376" y="31626175"/>
            <a:ext cx="74613" cy="25400"/>
          </a:xfrm>
          <a:custGeom>
            <a:avLst/>
            <a:gdLst>
              <a:gd name="T0" fmla="*/ 136 w 147"/>
              <a:gd name="T1" fmla="*/ 0 h 46"/>
              <a:gd name="T2" fmla="*/ 105 w 147"/>
              <a:gd name="T3" fmla="*/ 15 h 46"/>
              <a:gd name="T4" fmla="*/ 77 w 147"/>
              <a:gd name="T5" fmla="*/ 7 h 46"/>
              <a:gd name="T6" fmla="*/ 51 w 147"/>
              <a:gd name="T7" fmla="*/ 0 h 46"/>
              <a:gd name="T8" fmla="*/ 0 w 147"/>
              <a:gd name="T9" fmla="*/ 34 h 46"/>
              <a:gd name="T10" fmla="*/ 11 w 147"/>
              <a:gd name="T11" fmla="*/ 46 h 46"/>
              <a:gd name="T12" fmla="*/ 43 w 147"/>
              <a:gd name="T13" fmla="*/ 31 h 46"/>
              <a:gd name="T14" fmla="*/ 70 w 147"/>
              <a:gd name="T15" fmla="*/ 39 h 46"/>
              <a:gd name="T16" fmla="*/ 97 w 147"/>
              <a:gd name="T17" fmla="*/ 46 h 46"/>
              <a:gd name="T18" fmla="*/ 147 w 147"/>
              <a:gd name="T19" fmla="*/ 11 h 46"/>
              <a:gd name="T20" fmla="*/ 136 w 147"/>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46">
                <a:moveTo>
                  <a:pt x="136" y="0"/>
                </a:moveTo>
                <a:cubicBezTo>
                  <a:pt x="130" y="6"/>
                  <a:pt x="119" y="15"/>
                  <a:pt x="105" y="15"/>
                </a:cubicBezTo>
                <a:cubicBezTo>
                  <a:pt x="96" y="15"/>
                  <a:pt x="89" y="13"/>
                  <a:pt x="77" y="7"/>
                </a:cubicBezTo>
                <a:cubicBezTo>
                  <a:pt x="68" y="3"/>
                  <a:pt x="60" y="0"/>
                  <a:pt x="51" y="0"/>
                </a:cubicBezTo>
                <a:cubicBezTo>
                  <a:pt x="35" y="0"/>
                  <a:pt x="30" y="5"/>
                  <a:pt x="0" y="34"/>
                </a:cubicBezTo>
                <a:lnTo>
                  <a:pt x="11" y="46"/>
                </a:lnTo>
                <a:cubicBezTo>
                  <a:pt x="17" y="40"/>
                  <a:pt x="28" y="31"/>
                  <a:pt x="43" y="31"/>
                </a:cubicBezTo>
                <a:cubicBezTo>
                  <a:pt x="51" y="31"/>
                  <a:pt x="58" y="33"/>
                  <a:pt x="70" y="39"/>
                </a:cubicBezTo>
                <a:cubicBezTo>
                  <a:pt x="79" y="42"/>
                  <a:pt x="87" y="46"/>
                  <a:pt x="97" y="46"/>
                </a:cubicBezTo>
                <a:cubicBezTo>
                  <a:pt x="112" y="46"/>
                  <a:pt x="117" y="41"/>
                  <a:pt x="147" y="11"/>
                </a:cubicBezTo>
                <a:lnTo>
                  <a:pt x="136"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03">
            <a:extLst>
              <a:ext uri="{FF2B5EF4-FFF2-40B4-BE49-F238E27FC236}">
                <a16:creationId xmlns:a16="http://schemas.microsoft.com/office/drawing/2014/main" id="{5A56C06C-7169-4BF1-A02C-D994883616AF}"/>
              </a:ext>
            </a:extLst>
          </p:cNvPr>
          <p:cNvSpPr>
            <a:spLocks/>
          </p:cNvSpPr>
          <p:nvPr/>
        </p:nvSpPr>
        <p:spPr bwMode="auto">
          <a:xfrm>
            <a:off x="27439938" y="31626175"/>
            <a:ext cx="74613" cy="25400"/>
          </a:xfrm>
          <a:custGeom>
            <a:avLst/>
            <a:gdLst>
              <a:gd name="T0" fmla="*/ 136 w 147"/>
              <a:gd name="T1" fmla="*/ 0 h 46"/>
              <a:gd name="T2" fmla="*/ 105 w 147"/>
              <a:gd name="T3" fmla="*/ 15 h 46"/>
              <a:gd name="T4" fmla="*/ 77 w 147"/>
              <a:gd name="T5" fmla="*/ 7 h 46"/>
              <a:gd name="T6" fmla="*/ 51 w 147"/>
              <a:gd name="T7" fmla="*/ 0 h 46"/>
              <a:gd name="T8" fmla="*/ 0 w 147"/>
              <a:gd name="T9" fmla="*/ 34 h 46"/>
              <a:gd name="T10" fmla="*/ 11 w 147"/>
              <a:gd name="T11" fmla="*/ 46 h 46"/>
              <a:gd name="T12" fmla="*/ 43 w 147"/>
              <a:gd name="T13" fmla="*/ 31 h 46"/>
              <a:gd name="T14" fmla="*/ 70 w 147"/>
              <a:gd name="T15" fmla="*/ 39 h 46"/>
              <a:gd name="T16" fmla="*/ 97 w 147"/>
              <a:gd name="T17" fmla="*/ 46 h 46"/>
              <a:gd name="T18" fmla="*/ 147 w 147"/>
              <a:gd name="T19" fmla="*/ 11 h 46"/>
              <a:gd name="T20" fmla="*/ 136 w 147"/>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46">
                <a:moveTo>
                  <a:pt x="136" y="0"/>
                </a:moveTo>
                <a:cubicBezTo>
                  <a:pt x="130" y="6"/>
                  <a:pt x="119" y="15"/>
                  <a:pt x="105" y="15"/>
                </a:cubicBezTo>
                <a:cubicBezTo>
                  <a:pt x="96" y="15"/>
                  <a:pt x="89" y="13"/>
                  <a:pt x="77" y="7"/>
                </a:cubicBezTo>
                <a:cubicBezTo>
                  <a:pt x="68" y="3"/>
                  <a:pt x="60" y="0"/>
                  <a:pt x="51" y="0"/>
                </a:cubicBezTo>
                <a:cubicBezTo>
                  <a:pt x="35" y="0"/>
                  <a:pt x="30" y="5"/>
                  <a:pt x="0" y="34"/>
                </a:cubicBezTo>
                <a:lnTo>
                  <a:pt x="11" y="46"/>
                </a:lnTo>
                <a:cubicBezTo>
                  <a:pt x="17" y="40"/>
                  <a:pt x="28" y="31"/>
                  <a:pt x="43" y="31"/>
                </a:cubicBezTo>
                <a:cubicBezTo>
                  <a:pt x="51" y="31"/>
                  <a:pt x="58" y="33"/>
                  <a:pt x="70" y="39"/>
                </a:cubicBezTo>
                <a:cubicBezTo>
                  <a:pt x="79" y="42"/>
                  <a:pt x="87" y="46"/>
                  <a:pt x="97" y="46"/>
                </a:cubicBezTo>
                <a:cubicBezTo>
                  <a:pt x="112" y="46"/>
                  <a:pt x="117" y="41"/>
                  <a:pt x="147" y="11"/>
                </a:cubicBezTo>
                <a:lnTo>
                  <a:pt x="136"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04">
            <a:extLst>
              <a:ext uri="{FF2B5EF4-FFF2-40B4-BE49-F238E27FC236}">
                <a16:creationId xmlns:a16="http://schemas.microsoft.com/office/drawing/2014/main" id="{8F7FAEAE-43C4-4D42-B663-1615ABDB3C62}"/>
              </a:ext>
            </a:extLst>
          </p:cNvPr>
          <p:cNvSpPr>
            <a:spLocks/>
          </p:cNvSpPr>
          <p:nvPr/>
        </p:nvSpPr>
        <p:spPr bwMode="auto">
          <a:xfrm>
            <a:off x="27392313" y="31670625"/>
            <a:ext cx="114300" cy="138113"/>
          </a:xfrm>
          <a:custGeom>
            <a:avLst/>
            <a:gdLst>
              <a:gd name="T0" fmla="*/ 65 w 224"/>
              <a:gd name="T1" fmla="*/ 121 h 251"/>
              <a:gd name="T2" fmla="*/ 0 w 224"/>
              <a:gd name="T3" fmla="*/ 206 h 251"/>
              <a:gd name="T4" fmla="*/ 78 w 224"/>
              <a:gd name="T5" fmla="*/ 251 h 251"/>
              <a:gd name="T6" fmla="*/ 161 w 224"/>
              <a:gd name="T7" fmla="*/ 229 h 251"/>
              <a:gd name="T8" fmla="*/ 209 w 224"/>
              <a:gd name="T9" fmla="*/ 187 h 251"/>
              <a:gd name="T10" fmla="*/ 207 w 224"/>
              <a:gd name="T11" fmla="*/ 183 h 251"/>
              <a:gd name="T12" fmla="*/ 203 w 224"/>
              <a:gd name="T13" fmla="*/ 180 h 251"/>
              <a:gd name="T14" fmla="*/ 167 w 224"/>
              <a:gd name="T15" fmla="*/ 194 h 251"/>
              <a:gd name="T16" fmla="*/ 110 w 224"/>
              <a:gd name="T17" fmla="*/ 216 h 251"/>
              <a:gd name="T18" fmla="*/ 50 w 224"/>
              <a:gd name="T19" fmla="*/ 184 h 251"/>
              <a:gd name="T20" fmla="*/ 123 w 224"/>
              <a:gd name="T21" fmla="*/ 131 h 251"/>
              <a:gd name="T22" fmla="*/ 152 w 224"/>
              <a:gd name="T23" fmla="*/ 122 h 251"/>
              <a:gd name="T24" fmla="*/ 167 w 224"/>
              <a:gd name="T25" fmla="*/ 103 h 251"/>
              <a:gd name="T26" fmla="*/ 155 w 224"/>
              <a:gd name="T27" fmla="*/ 96 h 251"/>
              <a:gd name="T28" fmla="*/ 90 w 224"/>
              <a:gd name="T29" fmla="*/ 65 h 251"/>
              <a:gd name="T30" fmla="*/ 105 w 224"/>
              <a:gd name="T31" fmla="*/ 41 h 251"/>
              <a:gd name="T32" fmla="*/ 140 w 224"/>
              <a:gd name="T33" fmla="*/ 36 h 251"/>
              <a:gd name="T34" fmla="*/ 162 w 224"/>
              <a:gd name="T35" fmla="*/ 37 h 251"/>
              <a:gd name="T36" fmla="*/ 174 w 224"/>
              <a:gd name="T37" fmla="*/ 47 h 251"/>
              <a:gd name="T38" fmla="*/ 173 w 224"/>
              <a:gd name="T39" fmla="*/ 52 h 251"/>
              <a:gd name="T40" fmla="*/ 170 w 224"/>
              <a:gd name="T41" fmla="*/ 59 h 251"/>
              <a:gd name="T42" fmla="*/ 179 w 224"/>
              <a:gd name="T43" fmla="*/ 66 h 251"/>
              <a:gd name="T44" fmla="*/ 224 w 224"/>
              <a:gd name="T45" fmla="*/ 26 h 251"/>
              <a:gd name="T46" fmla="*/ 207 w 224"/>
              <a:gd name="T47" fmla="*/ 3 h 251"/>
              <a:gd name="T48" fmla="*/ 173 w 224"/>
              <a:gd name="T49" fmla="*/ 0 h 251"/>
              <a:gd name="T50" fmla="*/ 41 w 224"/>
              <a:gd name="T51" fmla="*/ 86 h 251"/>
              <a:gd name="T52" fmla="*/ 65 w 224"/>
              <a:gd name="T53" fmla="*/ 12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51">
                <a:moveTo>
                  <a:pt x="65" y="121"/>
                </a:moveTo>
                <a:cubicBezTo>
                  <a:pt x="17" y="148"/>
                  <a:pt x="0" y="185"/>
                  <a:pt x="0" y="206"/>
                </a:cubicBezTo>
                <a:cubicBezTo>
                  <a:pt x="0" y="233"/>
                  <a:pt x="29" y="251"/>
                  <a:pt x="78" y="251"/>
                </a:cubicBezTo>
                <a:cubicBezTo>
                  <a:pt x="94" y="251"/>
                  <a:pt x="121" y="250"/>
                  <a:pt x="161" y="229"/>
                </a:cubicBezTo>
                <a:cubicBezTo>
                  <a:pt x="162" y="228"/>
                  <a:pt x="209" y="202"/>
                  <a:pt x="209" y="187"/>
                </a:cubicBezTo>
                <a:cubicBezTo>
                  <a:pt x="209" y="185"/>
                  <a:pt x="209" y="184"/>
                  <a:pt x="207" y="183"/>
                </a:cubicBezTo>
                <a:lnTo>
                  <a:pt x="203" y="180"/>
                </a:lnTo>
                <a:cubicBezTo>
                  <a:pt x="195" y="180"/>
                  <a:pt x="184" y="180"/>
                  <a:pt x="167" y="194"/>
                </a:cubicBezTo>
                <a:cubicBezTo>
                  <a:pt x="144" y="214"/>
                  <a:pt x="121" y="216"/>
                  <a:pt x="110" y="216"/>
                </a:cubicBezTo>
                <a:cubicBezTo>
                  <a:pt x="106" y="216"/>
                  <a:pt x="50" y="215"/>
                  <a:pt x="50" y="184"/>
                </a:cubicBezTo>
                <a:cubicBezTo>
                  <a:pt x="50" y="165"/>
                  <a:pt x="68" y="133"/>
                  <a:pt x="123" y="131"/>
                </a:cubicBezTo>
                <a:cubicBezTo>
                  <a:pt x="131" y="131"/>
                  <a:pt x="139" y="131"/>
                  <a:pt x="152" y="122"/>
                </a:cubicBezTo>
                <a:cubicBezTo>
                  <a:pt x="156" y="119"/>
                  <a:pt x="167" y="111"/>
                  <a:pt x="167" y="103"/>
                </a:cubicBezTo>
                <a:cubicBezTo>
                  <a:pt x="167" y="96"/>
                  <a:pt x="160" y="96"/>
                  <a:pt x="155" y="96"/>
                </a:cubicBezTo>
                <a:cubicBezTo>
                  <a:pt x="146" y="96"/>
                  <a:pt x="90" y="95"/>
                  <a:pt x="90" y="65"/>
                </a:cubicBezTo>
                <a:cubicBezTo>
                  <a:pt x="90" y="52"/>
                  <a:pt x="96" y="44"/>
                  <a:pt x="105" y="41"/>
                </a:cubicBezTo>
                <a:cubicBezTo>
                  <a:pt x="118" y="36"/>
                  <a:pt x="133" y="36"/>
                  <a:pt x="140" y="36"/>
                </a:cubicBezTo>
                <a:cubicBezTo>
                  <a:pt x="149" y="36"/>
                  <a:pt x="149" y="36"/>
                  <a:pt x="162" y="37"/>
                </a:cubicBezTo>
                <a:cubicBezTo>
                  <a:pt x="166" y="38"/>
                  <a:pt x="174" y="38"/>
                  <a:pt x="174" y="47"/>
                </a:cubicBezTo>
                <a:cubicBezTo>
                  <a:pt x="174" y="49"/>
                  <a:pt x="173" y="50"/>
                  <a:pt x="173" y="52"/>
                </a:cubicBezTo>
                <a:cubicBezTo>
                  <a:pt x="172" y="54"/>
                  <a:pt x="170" y="56"/>
                  <a:pt x="170" y="59"/>
                </a:cubicBezTo>
                <a:cubicBezTo>
                  <a:pt x="170" y="64"/>
                  <a:pt x="175" y="66"/>
                  <a:pt x="179" y="66"/>
                </a:cubicBezTo>
                <a:cubicBezTo>
                  <a:pt x="195" y="66"/>
                  <a:pt x="224" y="50"/>
                  <a:pt x="224" y="26"/>
                </a:cubicBezTo>
                <a:cubicBezTo>
                  <a:pt x="224" y="15"/>
                  <a:pt x="217" y="8"/>
                  <a:pt x="207" y="3"/>
                </a:cubicBezTo>
                <a:cubicBezTo>
                  <a:pt x="201" y="1"/>
                  <a:pt x="182" y="0"/>
                  <a:pt x="173" y="0"/>
                </a:cubicBezTo>
                <a:cubicBezTo>
                  <a:pt x="95" y="0"/>
                  <a:pt x="41" y="45"/>
                  <a:pt x="41" y="86"/>
                </a:cubicBezTo>
                <a:cubicBezTo>
                  <a:pt x="41" y="98"/>
                  <a:pt x="45" y="111"/>
                  <a:pt x="65" y="12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05">
            <a:extLst>
              <a:ext uri="{FF2B5EF4-FFF2-40B4-BE49-F238E27FC236}">
                <a16:creationId xmlns:a16="http://schemas.microsoft.com/office/drawing/2014/main" id="{ED920EA3-9F1A-40F7-8147-FB35872F8404}"/>
              </a:ext>
            </a:extLst>
          </p:cNvPr>
          <p:cNvSpPr>
            <a:spLocks/>
          </p:cNvSpPr>
          <p:nvPr/>
        </p:nvSpPr>
        <p:spPr bwMode="auto">
          <a:xfrm>
            <a:off x="27603451" y="31759525"/>
            <a:ext cx="168275" cy="184150"/>
          </a:xfrm>
          <a:custGeom>
            <a:avLst/>
            <a:gdLst>
              <a:gd name="T0" fmla="*/ 176 w 332"/>
              <a:gd name="T1" fmla="*/ 177 h 333"/>
              <a:gd name="T2" fmla="*/ 316 w 332"/>
              <a:gd name="T3" fmla="*/ 177 h 333"/>
              <a:gd name="T4" fmla="*/ 332 w 332"/>
              <a:gd name="T5" fmla="*/ 167 h 333"/>
              <a:gd name="T6" fmla="*/ 316 w 332"/>
              <a:gd name="T7" fmla="*/ 157 h 333"/>
              <a:gd name="T8" fmla="*/ 176 w 332"/>
              <a:gd name="T9" fmla="*/ 157 h 333"/>
              <a:gd name="T10" fmla="*/ 176 w 332"/>
              <a:gd name="T11" fmla="*/ 17 h 333"/>
              <a:gd name="T12" fmla="*/ 166 w 332"/>
              <a:gd name="T13" fmla="*/ 0 h 333"/>
              <a:gd name="T14" fmla="*/ 156 w 332"/>
              <a:gd name="T15" fmla="*/ 17 h 333"/>
              <a:gd name="T16" fmla="*/ 156 w 332"/>
              <a:gd name="T17" fmla="*/ 157 h 333"/>
              <a:gd name="T18" fmla="*/ 17 w 332"/>
              <a:gd name="T19" fmla="*/ 157 h 333"/>
              <a:gd name="T20" fmla="*/ 0 w 332"/>
              <a:gd name="T21" fmla="*/ 167 h 333"/>
              <a:gd name="T22" fmla="*/ 17 w 332"/>
              <a:gd name="T23" fmla="*/ 177 h 333"/>
              <a:gd name="T24" fmla="*/ 156 w 332"/>
              <a:gd name="T25" fmla="*/ 177 h 333"/>
              <a:gd name="T26" fmla="*/ 156 w 332"/>
              <a:gd name="T27" fmla="*/ 316 h 333"/>
              <a:gd name="T28" fmla="*/ 166 w 332"/>
              <a:gd name="T29" fmla="*/ 333 h 333"/>
              <a:gd name="T30" fmla="*/ 176 w 332"/>
              <a:gd name="T31" fmla="*/ 316 h 333"/>
              <a:gd name="T32" fmla="*/ 176 w 332"/>
              <a:gd name="T33" fmla="*/ 17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3">
                <a:moveTo>
                  <a:pt x="176" y="177"/>
                </a:moveTo>
                <a:lnTo>
                  <a:pt x="316" y="177"/>
                </a:lnTo>
                <a:cubicBezTo>
                  <a:pt x="323" y="177"/>
                  <a:pt x="332" y="177"/>
                  <a:pt x="332" y="167"/>
                </a:cubicBezTo>
                <a:cubicBezTo>
                  <a:pt x="332" y="157"/>
                  <a:pt x="323" y="157"/>
                  <a:pt x="316" y="157"/>
                </a:cubicBezTo>
                <a:lnTo>
                  <a:pt x="176" y="157"/>
                </a:lnTo>
                <a:lnTo>
                  <a:pt x="176" y="17"/>
                </a:lnTo>
                <a:cubicBezTo>
                  <a:pt x="176" y="10"/>
                  <a:pt x="176" y="0"/>
                  <a:pt x="166" y="0"/>
                </a:cubicBezTo>
                <a:cubicBezTo>
                  <a:pt x="156" y="0"/>
                  <a:pt x="156" y="10"/>
                  <a:pt x="156" y="17"/>
                </a:cubicBezTo>
                <a:lnTo>
                  <a:pt x="156" y="157"/>
                </a:lnTo>
                <a:lnTo>
                  <a:pt x="17" y="157"/>
                </a:lnTo>
                <a:cubicBezTo>
                  <a:pt x="10" y="157"/>
                  <a:pt x="0" y="157"/>
                  <a:pt x="0" y="167"/>
                </a:cubicBezTo>
                <a:cubicBezTo>
                  <a:pt x="0" y="177"/>
                  <a:pt x="10" y="177"/>
                  <a:pt x="17" y="177"/>
                </a:cubicBezTo>
                <a:lnTo>
                  <a:pt x="156" y="177"/>
                </a:lnTo>
                <a:lnTo>
                  <a:pt x="156" y="316"/>
                </a:lnTo>
                <a:cubicBezTo>
                  <a:pt x="156" y="323"/>
                  <a:pt x="156" y="333"/>
                  <a:pt x="166" y="333"/>
                </a:cubicBezTo>
                <a:cubicBezTo>
                  <a:pt x="176" y="333"/>
                  <a:pt x="176" y="323"/>
                  <a:pt x="176" y="316"/>
                </a:cubicBezTo>
                <a:lnTo>
                  <a:pt x="176" y="17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06">
            <a:extLst>
              <a:ext uri="{FF2B5EF4-FFF2-40B4-BE49-F238E27FC236}">
                <a16:creationId xmlns:a16="http://schemas.microsoft.com/office/drawing/2014/main" id="{A3F62362-8853-4F10-B9CA-B71A4EA5A9CA}"/>
              </a:ext>
            </a:extLst>
          </p:cNvPr>
          <p:cNvSpPr>
            <a:spLocks/>
          </p:cNvSpPr>
          <p:nvPr/>
        </p:nvSpPr>
        <p:spPr bwMode="auto">
          <a:xfrm>
            <a:off x="27944763" y="31665863"/>
            <a:ext cx="84138" cy="25400"/>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6" y="24"/>
                  <a:pt x="93" y="16"/>
                  <a:pt x="85" y="11"/>
                </a:cubicBezTo>
                <a:cubicBezTo>
                  <a:pt x="72" y="3"/>
                  <a:pt x="63" y="0"/>
                  <a:pt x="54" y="0"/>
                </a:cubicBezTo>
                <a:cubicBezTo>
                  <a:pt x="35" y="0"/>
                  <a:pt x="26" y="11"/>
                  <a:pt x="0" y="39"/>
                </a:cubicBezTo>
                <a:lnTo>
                  <a:pt x="8" y="46"/>
                </a:lnTo>
                <a:cubicBezTo>
                  <a:pt x="8" y="46"/>
                  <a:pt x="27" y="22"/>
                  <a:pt x="49" y="22"/>
                </a:cubicBezTo>
                <a:cubicBezTo>
                  <a:pt x="61" y="22"/>
                  <a:pt x="73" y="30"/>
                  <a:pt x="81" y="35"/>
                </a:cubicBezTo>
                <a:cubicBezTo>
                  <a:pt x="95" y="43"/>
                  <a:pt x="104" y="46"/>
                  <a:pt x="112"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07">
            <a:extLst>
              <a:ext uri="{FF2B5EF4-FFF2-40B4-BE49-F238E27FC236}">
                <a16:creationId xmlns:a16="http://schemas.microsoft.com/office/drawing/2014/main" id="{171216BC-BBE9-49B6-B824-95B94AC2C6C9}"/>
              </a:ext>
            </a:extLst>
          </p:cNvPr>
          <p:cNvSpPr>
            <a:spLocks/>
          </p:cNvSpPr>
          <p:nvPr/>
        </p:nvSpPr>
        <p:spPr bwMode="auto">
          <a:xfrm>
            <a:off x="27835226" y="31707138"/>
            <a:ext cx="255588" cy="227013"/>
          </a:xfrm>
          <a:custGeom>
            <a:avLst/>
            <a:gdLst>
              <a:gd name="T0" fmla="*/ 167 w 502"/>
              <a:gd name="T1" fmla="*/ 100 h 411"/>
              <a:gd name="T2" fmla="*/ 210 w 502"/>
              <a:gd name="T3" fmla="*/ 225 h 411"/>
              <a:gd name="T4" fmla="*/ 285 w 502"/>
              <a:gd name="T5" fmla="*/ 388 h 411"/>
              <a:gd name="T6" fmla="*/ 297 w 502"/>
              <a:gd name="T7" fmla="*/ 399 h 411"/>
              <a:gd name="T8" fmla="*/ 320 w 502"/>
              <a:gd name="T9" fmla="*/ 389 h 411"/>
              <a:gd name="T10" fmla="*/ 333 w 502"/>
              <a:gd name="T11" fmla="*/ 358 h 411"/>
              <a:gd name="T12" fmla="*/ 411 w 502"/>
              <a:gd name="T13" fmla="*/ 66 h 411"/>
              <a:gd name="T14" fmla="*/ 483 w 502"/>
              <a:gd name="T15" fmla="*/ 45 h 411"/>
              <a:gd name="T16" fmla="*/ 502 w 502"/>
              <a:gd name="T17" fmla="*/ 8 h 411"/>
              <a:gd name="T18" fmla="*/ 492 w 502"/>
              <a:gd name="T19" fmla="*/ 0 h 411"/>
              <a:gd name="T20" fmla="*/ 414 w 502"/>
              <a:gd name="T21" fmla="*/ 27 h 411"/>
              <a:gd name="T22" fmla="*/ 365 w 502"/>
              <a:gd name="T23" fmla="*/ 165 h 411"/>
              <a:gd name="T24" fmla="*/ 316 w 502"/>
              <a:gd name="T25" fmla="*/ 358 h 411"/>
              <a:gd name="T26" fmla="*/ 250 w 502"/>
              <a:gd name="T27" fmla="*/ 213 h 411"/>
              <a:gd name="T28" fmla="*/ 194 w 502"/>
              <a:gd name="T29" fmla="*/ 45 h 411"/>
              <a:gd name="T30" fmla="*/ 186 w 502"/>
              <a:gd name="T31" fmla="*/ 34 h 411"/>
              <a:gd name="T32" fmla="*/ 160 w 502"/>
              <a:gd name="T33" fmla="*/ 46 h 411"/>
              <a:gd name="T34" fmla="*/ 154 w 502"/>
              <a:gd name="T35" fmla="*/ 61 h 411"/>
              <a:gd name="T36" fmla="*/ 80 w 502"/>
              <a:gd name="T37" fmla="*/ 349 h 411"/>
              <a:gd name="T38" fmla="*/ 60 w 502"/>
              <a:gd name="T39" fmla="*/ 366 h 411"/>
              <a:gd name="T40" fmla="*/ 23 w 502"/>
              <a:gd name="T41" fmla="*/ 351 h 411"/>
              <a:gd name="T42" fmla="*/ 19 w 502"/>
              <a:gd name="T43" fmla="*/ 349 h 411"/>
              <a:gd name="T44" fmla="*/ 0 w 502"/>
              <a:gd name="T45" fmla="*/ 386 h 411"/>
              <a:gd name="T46" fmla="*/ 45 w 502"/>
              <a:gd name="T47" fmla="*/ 411 h 411"/>
              <a:gd name="T48" fmla="*/ 110 w 502"/>
              <a:gd name="T49" fmla="*/ 318 h 411"/>
              <a:gd name="T50" fmla="*/ 167 w 502"/>
              <a:gd name="T51" fmla="*/ 10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1">
                <a:moveTo>
                  <a:pt x="167" y="100"/>
                </a:moveTo>
                <a:cubicBezTo>
                  <a:pt x="176" y="126"/>
                  <a:pt x="187" y="163"/>
                  <a:pt x="210" y="225"/>
                </a:cubicBezTo>
                <a:cubicBezTo>
                  <a:pt x="241" y="310"/>
                  <a:pt x="255" y="341"/>
                  <a:pt x="285" y="388"/>
                </a:cubicBezTo>
                <a:cubicBezTo>
                  <a:pt x="292" y="399"/>
                  <a:pt x="293" y="399"/>
                  <a:pt x="297" y="399"/>
                </a:cubicBezTo>
                <a:cubicBezTo>
                  <a:pt x="304" y="399"/>
                  <a:pt x="315" y="393"/>
                  <a:pt x="320" y="389"/>
                </a:cubicBezTo>
                <a:cubicBezTo>
                  <a:pt x="327" y="383"/>
                  <a:pt x="328" y="382"/>
                  <a:pt x="333" y="358"/>
                </a:cubicBezTo>
                <a:cubicBezTo>
                  <a:pt x="363" y="226"/>
                  <a:pt x="401" y="89"/>
                  <a:pt x="411" y="66"/>
                </a:cubicBezTo>
                <a:cubicBezTo>
                  <a:pt x="412" y="65"/>
                  <a:pt x="422" y="46"/>
                  <a:pt x="483" y="45"/>
                </a:cubicBezTo>
                <a:cubicBezTo>
                  <a:pt x="493" y="45"/>
                  <a:pt x="502" y="18"/>
                  <a:pt x="502" y="8"/>
                </a:cubicBezTo>
                <a:cubicBezTo>
                  <a:pt x="502" y="0"/>
                  <a:pt x="499" y="0"/>
                  <a:pt x="492" y="0"/>
                </a:cubicBezTo>
                <a:cubicBezTo>
                  <a:pt x="443" y="0"/>
                  <a:pt x="420" y="20"/>
                  <a:pt x="414" y="27"/>
                </a:cubicBezTo>
                <a:cubicBezTo>
                  <a:pt x="400" y="45"/>
                  <a:pt x="388" y="81"/>
                  <a:pt x="365" y="165"/>
                </a:cubicBezTo>
                <a:cubicBezTo>
                  <a:pt x="348" y="229"/>
                  <a:pt x="332" y="294"/>
                  <a:pt x="316" y="358"/>
                </a:cubicBezTo>
                <a:cubicBezTo>
                  <a:pt x="289" y="317"/>
                  <a:pt x="274" y="277"/>
                  <a:pt x="250" y="213"/>
                </a:cubicBezTo>
                <a:cubicBezTo>
                  <a:pt x="223" y="142"/>
                  <a:pt x="207" y="90"/>
                  <a:pt x="194" y="45"/>
                </a:cubicBezTo>
                <a:cubicBezTo>
                  <a:pt x="191" y="35"/>
                  <a:pt x="190" y="34"/>
                  <a:pt x="186" y="34"/>
                </a:cubicBezTo>
                <a:cubicBezTo>
                  <a:pt x="185" y="34"/>
                  <a:pt x="175" y="34"/>
                  <a:pt x="160" y="46"/>
                </a:cubicBezTo>
                <a:cubicBezTo>
                  <a:pt x="155" y="51"/>
                  <a:pt x="155" y="55"/>
                  <a:pt x="154" y="61"/>
                </a:cubicBezTo>
                <a:cubicBezTo>
                  <a:pt x="140" y="194"/>
                  <a:pt x="94" y="325"/>
                  <a:pt x="80" y="349"/>
                </a:cubicBezTo>
                <a:cubicBezTo>
                  <a:pt x="76" y="357"/>
                  <a:pt x="70" y="366"/>
                  <a:pt x="60" y="366"/>
                </a:cubicBezTo>
                <a:cubicBezTo>
                  <a:pt x="55" y="366"/>
                  <a:pt x="36" y="363"/>
                  <a:pt x="23" y="351"/>
                </a:cubicBezTo>
                <a:cubicBezTo>
                  <a:pt x="20" y="349"/>
                  <a:pt x="19" y="349"/>
                  <a:pt x="19" y="349"/>
                </a:cubicBezTo>
                <a:cubicBezTo>
                  <a:pt x="11" y="349"/>
                  <a:pt x="0" y="374"/>
                  <a:pt x="0" y="386"/>
                </a:cubicBezTo>
                <a:cubicBezTo>
                  <a:pt x="0" y="402"/>
                  <a:pt x="31" y="411"/>
                  <a:pt x="45" y="411"/>
                </a:cubicBezTo>
                <a:cubicBezTo>
                  <a:pt x="77" y="411"/>
                  <a:pt x="102" y="341"/>
                  <a:pt x="110" y="318"/>
                </a:cubicBezTo>
                <a:cubicBezTo>
                  <a:pt x="142" y="228"/>
                  <a:pt x="158" y="153"/>
                  <a:pt x="167" y="10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8">
            <a:extLst>
              <a:ext uri="{FF2B5EF4-FFF2-40B4-BE49-F238E27FC236}">
                <a16:creationId xmlns:a16="http://schemas.microsoft.com/office/drawing/2014/main" id="{27C97E87-76C4-476B-BBB5-A156B23AA7BA}"/>
              </a:ext>
            </a:extLst>
          </p:cNvPr>
          <p:cNvSpPr>
            <a:spLocks/>
          </p:cNvSpPr>
          <p:nvPr/>
        </p:nvSpPr>
        <p:spPr bwMode="auto">
          <a:xfrm>
            <a:off x="28168601" y="31665863"/>
            <a:ext cx="84138" cy="25400"/>
          </a:xfrm>
          <a:custGeom>
            <a:avLst/>
            <a:gdLst>
              <a:gd name="T0" fmla="*/ 166 w 166"/>
              <a:gd name="T1" fmla="*/ 7 h 46"/>
              <a:gd name="T2" fmla="*/ 158 w 166"/>
              <a:gd name="T3" fmla="*/ 0 h 46"/>
              <a:gd name="T4" fmla="*/ 117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6" y="24"/>
                  <a:pt x="93" y="16"/>
                  <a:pt x="85" y="11"/>
                </a:cubicBezTo>
                <a:cubicBezTo>
                  <a:pt x="71" y="3"/>
                  <a:pt x="62" y="0"/>
                  <a:pt x="54" y="0"/>
                </a:cubicBezTo>
                <a:cubicBezTo>
                  <a:pt x="35" y="0"/>
                  <a:pt x="26" y="11"/>
                  <a:pt x="0" y="39"/>
                </a:cubicBezTo>
                <a:lnTo>
                  <a:pt x="8" y="46"/>
                </a:lnTo>
                <a:cubicBezTo>
                  <a:pt x="8" y="46"/>
                  <a:pt x="27" y="22"/>
                  <a:pt x="49" y="22"/>
                </a:cubicBezTo>
                <a:cubicBezTo>
                  <a:pt x="60" y="22"/>
                  <a:pt x="73" y="30"/>
                  <a:pt x="81" y="35"/>
                </a:cubicBezTo>
                <a:cubicBezTo>
                  <a:pt x="95" y="43"/>
                  <a:pt x="104" y="46"/>
                  <a:pt x="112"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9">
            <a:extLst>
              <a:ext uri="{FF2B5EF4-FFF2-40B4-BE49-F238E27FC236}">
                <a16:creationId xmlns:a16="http://schemas.microsoft.com/office/drawing/2014/main" id="{F6B32AC3-6D0C-4F0E-B84E-FC86F8BBC487}"/>
              </a:ext>
            </a:extLst>
          </p:cNvPr>
          <p:cNvSpPr>
            <a:spLocks/>
          </p:cNvSpPr>
          <p:nvPr/>
        </p:nvSpPr>
        <p:spPr bwMode="auto">
          <a:xfrm>
            <a:off x="28095576" y="31724600"/>
            <a:ext cx="161925" cy="201613"/>
          </a:xfrm>
          <a:custGeom>
            <a:avLst/>
            <a:gdLst>
              <a:gd name="T0" fmla="*/ 125 w 317"/>
              <a:gd name="T1" fmla="*/ 13 h 364"/>
              <a:gd name="T2" fmla="*/ 126 w 317"/>
              <a:gd name="T3" fmla="*/ 5 h 364"/>
              <a:gd name="T4" fmla="*/ 120 w 317"/>
              <a:gd name="T5" fmla="*/ 0 h 364"/>
              <a:gd name="T6" fmla="*/ 90 w 317"/>
              <a:gd name="T7" fmla="*/ 13 h 364"/>
              <a:gd name="T8" fmla="*/ 48 w 317"/>
              <a:gd name="T9" fmla="*/ 43 h 364"/>
              <a:gd name="T10" fmla="*/ 53 w 317"/>
              <a:gd name="T11" fmla="*/ 46 h 364"/>
              <a:gd name="T12" fmla="*/ 82 w 317"/>
              <a:gd name="T13" fmla="*/ 34 h 364"/>
              <a:gd name="T14" fmla="*/ 55 w 317"/>
              <a:gd name="T15" fmla="*/ 190 h 364"/>
              <a:gd name="T16" fmla="*/ 2 w 317"/>
              <a:gd name="T17" fmla="*/ 354 h 364"/>
              <a:gd name="T18" fmla="*/ 0 w 317"/>
              <a:gd name="T19" fmla="*/ 360 h 364"/>
              <a:gd name="T20" fmla="*/ 5 w 317"/>
              <a:gd name="T21" fmla="*/ 364 h 364"/>
              <a:gd name="T22" fmla="*/ 42 w 317"/>
              <a:gd name="T23" fmla="*/ 341 h 364"/>
              <a:gd name="T24" fmla="*/ 82 w 317"/>
              <a:gd name="T25" fmla="*/ 235 h 364"/>
              <a:gd name="T26" fmla="*/ 148 w 317"/>
              <a:gd name="T27" fmla="*/ 75 h 364"/>
              <a:gd name="T28" fmla="*/ 223 w 317"/>
              <a:gd name="T29" fmla="*/ 27 h 364"/>
              <a:gd name="T30" fmla="*/ 274 w 317"/>
              <a:gd name="T31" fmla="*/ 71 h 364"/>
              <a:gd name="T32" fmla="*/ 175 w 317"/>
              <a:gd name="T33" fmla="*/ 149 h 364"/>
              <a:gd name="T34" fmla="*/ 135 w 317"/>
              <a:gd name="T35" fmla="*/ 175 h 364"/>
              <a:gd name="T36" fmla="*/ 140 w 317"/>
              <a:gd name="T37" fmla="*/ 179 h 364"/>
              <a:gd name="T38" fmla="*/ 163 w 317"/>
              <a:gd name="T39" fmla="*/ 177 h 364"/>
              <a:gd name="T40" fmla="*/ 255 w 317"/>
              <a:gd name="T41" fmla="*/ 254 h 364"/>
              <a:gd name="T42" fmla="*/ 156 w 317"/>
              <a:gd name="T43" fmla="*/ 336 h 364"/>
              <a:gd name="T44" fmla="*/ 93 w 317"/>
              <a:gd name="T45" fmla="*/ 308 h 364"/>
              <a:gd name="T46" fmla="*/ 87 w 317"/>
              <a:gd name="T47" fmla="*/ 305 h 364"/>
              <a:gd name="T48" fmla="*/ 50 w 317"/>
              <a:gd name="T49" fmla="*/ 329 h 364"/>
              <a:gd name="T50" fmla="*/ 124 w 317"/>
              <a:gd name="T51" fmla="*/ 364 h 364"/>
              <a:gd name="T52" fmla="*/ 297 w 317"/>
              <a:gd name="T53" fmla="*/ 233 h 364"/>
              <a:gd name="T54" fmla="*/ 218 w 317"/>
              <a:gd name="T55" fmla="*/ 150 h 364"/>
              <a:gd name="T56" fmla="*/ 317 w 317"/>
              <a:gd name="T57" fmla="*/ 50 h 364"/>
              <a:gd name="T58" fmla="*/ 256 w 317"/>
              <a:gd name="T59" fmla="*/ 0 h 364"/>
              <a:gd name="T60" fmla="*/ 115 w 317"/>
              <a:gd name="T61" fmla="*/ 79 h 364"/>
              <a:gd name="T62" fmla="*/ 125 w 317"/>
              <a:gd name="T63" fmla="*/ 1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1" y="46"/>
                  <a:pt x="53" y="46"/>
                </a:cubicBezTo>
                <a:cubicBezTo>
                  <a:pt x="59" y="46"/>
                  <a:pt x="72" y="39"/>
                  <a:pt x="82" y="34"/>
                </a:cubicBezTo>
                <a:cubicBezTo>
                  <a:pt x="76" y="83"/>
                  <a:pt x="64" y="147"/>
                  <a:pt x="55" y="190"/>
                </a:cubicBezTo>
                <a:cubicBezTo>
                  <a:pt x="36" y="275"/>
                  <a:pt x="27" y="306"/>
                  <a:pt x="2" y="354"/>
                </a:cubicBezTo>
                <a:cubicBezTo>
                  <a:pt x="0" y="359"/>
                  <a:pt x="0" y="360"/>
                  <a:pt x="0" y="360"/>
                </a:cubicBezTo>
                <a:cubicBezTo>
                  <a:pt x="0" y="364"/>
                  <a:pt x="4" y="364"/>
                  <a:pt x="5" y="364"/>
                </a:cubicBezTo>
                <a:cubicBezTo>
                  <a:pt x="13" y="364"/>
                  <a:pt x="34" y="355"/>
                  <a:pt x="42" y="341"/>
                </a:cubicBezTo>
                <a:cubicBezTo>
                  <a:pt x="48" y="329"/>
                  <a:pt x="67" y="293"/>
                  <a:pt x="82" y="235"/>
                </a:cubicBezTo>
                <a:cubicBezTo>
                  <a:pt x="93" y="192"/>
                  <a:pt x="112" y="126"/>
                  <a:pt x="148" y="75"/>
                </a:cubicBezTo>
                <a:cubicBezTo>
                  <a:pt x="170" y="42"/>
                  <a:pt x="191" y="27"/>
                  <a:pt x="223" y="27"/>
                </a:cubicBezTo>
                <a:cubicBezTo>
                  <a:pt x="250" y="27"/>
                  <a:pt x="274" y="45"/>
                  <a:pt x="274" y="71"/>
                </a:cubicBezTo>
                <a:cubicBezTo>
                  <a:pt x="274" y="115"/>
                  <a:pt x="227" y="131"/>
                  <a:pt x="175" y="149"/>
                </a:cubicBezTo>
                <a:cubicBezTo>
                  <a:pt x="169" y="151"/>
                  <a:pt x="135" y="163"/>
                  <a:pt x="135" y="175"/>
                </a:cubicBezTo>
                <a:cubicBezTo>
                  <a:pt x="135" y="178"/>
                  <a:pt x="138" y="179"/>
                  <a:pt x="140" y="179"/>
                </a:cubicBezTo>
                <a:cubicBezTo>
                  <a:pt x="142" y="179"/>
                  <a:pt x="153" y="177"/>
                  <a:pt x="163" y="177"/>
                </a:cubicBezTo>
                <a:cubicBezTo>
                  <a:pt x="214" y="177"/>
                  <a:pt x="255" y="207"/>
                  <a:pt x="255" y="254"/>
                </a:cubicBezTo>
                <a:cubicBezTo>
                  <a:pt x="255" y="316"/>
                  <a:pt x="202" y="336"/>
                  <a:pt x="156" y="336"/>
                </a:cubicBezTo>
                <a:cubicBezTo>
                  <a:pt x="118" y="336"/>
                  <a:pt x="100" y="315"/>
                  <a:pt x="93" y="308"/>
                </a:cubicBezTo>
                <a:cubicBezTo>
                  <a:pt x="91" y="306"/>
                  <a:pt x="91" y="305"/>
                  <a:pt x="87" y="305"/>
                </a:cubicBezTo>
                <a:cubicBezTo>
                  <a:pt x="76" y="305"/>
                  <a:pt x="50" y="320"/>
                  <a:pt x="50" y="329"/>
                </a:cubicBezTo>
                <a:cubicBezTo>
                  <a:pt x="50" y="331"/>
                  <a:pt x="70" y="364"/>
                  <a:pt x="124" y="364"/>
                </a:cubicBezTo>
                <a:cubicBezTo>
                  <a:pt x="194" y="364"/>
                  <a:pt x="297" y="314"/>
                  <a:pt x="297" y="233"/>
                </a:cubicBezTo>
                <a:cubicBezTo>
                  <a:pt x="297" y="191"/>
                  <a:pt x="269" y="160"/>
                  <a:pt x="218"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0">
            <a:extLst>
              <a:ext uri="{FF2B5EF4-FFF2-40B4-BE49-F238E27FC236}">
                <a16:creationId xmlns:a16="http://schemas.microsoft.com/office/drawing/2014/main" id="{489C8BB0-5A03-4467-A2CB-C92AD2E27E6A}"/>
              </a:ext>
            </a:extLst>
          </p:cNvPr>
          <p:cNvSpPr>
            <a:spLocks noEditPoints="1"/>
          </p:cNvSpPr>
          <p:nvPr/>
        </p:nvSpPr>
        <p:spPr bwMode="auto">
          <a:xfrm>
            <a:off x="28274963" y="31727775"/>
            <a:ext cx="133350" cy="249238"/>
          </a:xfrm>
          <a:custGeom>
            <a:avLst/>
            <a:gdLst>
              <a:gd name="T0" fmla="*/ 193 w 261"/>
              <a:gd name="T1" fmla="*/ 12 h 449"/>
              <a:gd name="T2" fmla="*/ 195 w 261"/>
              <a:gd name="T3" fmla="*/ 5 h 449"/>
              <a:gd name="T4" fmla="*/ 189 w 261"/>
              <a:gd name="T5" fmla="*/ 0 h 449"/>
              <a:gd name="T6" fmla="*/ 181 w 261"/>
              <a:gd name="T7" fmla="*/ 10 h 449"/>
              <a:gd name="T8" fmla="*/ 152 w 261"/>
              <a:gd name="T9" fmla="*/ 125 h 449"/>
              <a:gd name="T10" fmla="*/ 0 w 261"/>
              <a:gd name="T11" fmla="*/ 262 h 449"/>
              <a:gd name="T12" fmla="*/ 95 w 261"/>
              <a:gd name="T13" fmla="*/ 353 h 449"/>
              <a:gd name="T14" fmla="*/ 84 w 261"/>
              <a:gd name="T15" fmla="*/ 399 h 449"/>
              <a:gd name="T16" fmla="*/ 73 w 261"/>
              <a:gd name="T17" fmla="*/ 443 h 449"/>
              <a:gd name="T18" fmla="*/ 79 w 261"/>
              <a:gd name="T19" fmla="*/ 449 h 449"/>
              <a:gd name="T20" fmla="*/ 84 w 261"/>
              <a:gd name="T21" fmla="*/ 447 h 449"/>
              <a:gd name="T22" fmla="*/ 89 w 261"/>
              <a:gd name="T23" fmla="*/ 427 h 449"/>
              <a:gd name="T24" fmla="*/ 108 w 261"/>
              <a:gd name="T25" fmla="*/ 353 h 449"/>
              <a:gd name="T26" fmla="*/ 261 w 261"/>
              <a:gd name="T27" fmla="*/ 216 h 449"/>
              <a:gd name="T28" fmla="*/ 165 w 261"/>
              <a:gd name="T29" fmla="*/ 125 h 449"/>
              <a:gd name="T30" fmla="*/ 193 w 261"/>
              <a:gd name="T31" fmla="*/ 12 h 449"/>
              <a:gd name="T32" fmla="*/ 98 w 261"/>
              <a:gd name="T33" fmla="*/ 342 h 449"/>
              <a:gd name="T34" fmla="*/ 32 w 261"/>
              <a:gd name="T35" fmla="*/ 273 h 449"/>
              <a:gd name="T36" fmla="*/ 149 w 261"/>
              <a:gd name="T37" fmla="*/ 136 h 449"/>
              <a:gd name="T38" fmla="*/ 98 w 261"/>
              <a:gd name="T39" fmla="*/ 342 h 449"/>
              <a:gd name="T40" fmla="*/ 162 w 261"/>
              <a:gd name="T41" fmla="*/ 136 h 449"/>
              <a:gd name="T42" fmla="*/ 229 w 261"/>
              <a:gd name="T43" fmla="*/ 205 h 449"/>
              <a:gd name="T44" fmla="*/ 111 w 261"/>
              <a:gd name="T45" fmla="*/ 342 h 449"/>
              <a:gd name="T46" fmla="*/ 162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5"/>
                  <a:pt x="195" y="5"/>
                </a:cubicBezTo>
                <a:cubicBezTo>
                  <a:pt x="195" y="4"/>
                  <a:pt x="195" y="0"/>
                  <a:pt x="189" y="0"/>
                </a:cubicBezTo>
                <a:cubicBezTo>
                  <a:pt x="184" y="0"/>
                  <a:pt x="183" y="1"/>
                  <a:pt x="181" y="10"/>
                </a:cubicBezTo>
                <a:lnTo>
                  <a:pt x="152" y="125"/>
                </a:lnTo>
                <a:cubicBezTo>
                  <a:pt x="73" y="128"/>
                  <a:pt x="0" y="194"/>
                  <a:pt x="0" y="262"/>
                </a:cubicBezTo>
                <a:cubicBezTo>
                  <a:pt x="0" y="310"/>
                  <a:pt x="35" y="349"/>
                  <a:pt x="95" y="353"/>
                </a:cubicBezTo>
                <a:cubicBezTo>
                  <a:pt x="91" y="368"/>
                  <a:pt x="88" y="384"/>
                  <a:pt x="84" y="399"/>
                </a:cubicBezTo>
                <a:cubicBezTo>
                  <a:pt x="78" y="423"/>
                  <a:pt x="73" y="442"/>
                  <a:pt x="73" y="443"/>
                </a:cubicBezTo>
                <a:cubicBezTo>
                  <a:pt x="73" y="448"/>
                  <a:pt x="76" y="449"/>
                  <a:pt x="79" y="449"/>
                </a:cubicBezTo>
                <a:cubicBezTo>
                  <a:pt x="81" y="449"/>
                  <a:pt x="82" y="448"/>
                  <a:pt x="84" y="447"/>
                </a:cubicBezTo>
                <a:cubicBezTo>
                  <a:pt x="85" y="446"/>
                  <a:pt x="88" y="434"/>
                  <a:pt x="89" y="427"/>
                </a:cubicBezTo>
                <a:lnTo>
                  <a:pt x="108" y="353"/>
                </a:lnTo>
                <a:cubicBezTo>
                  <a:pt x="189" y="350"/>
                  <a:pt x="261" y="283"/>
                  <a:pt x="261" y="216"/>
                </a:cubicBezTo>
                <a:cubicBezTo>
                  <a:pt x="261" y="176"/>
                  <a:pt x="234" y="130"/>
                  <a:pt x="165" y="125"/>
                </a:cubicBezTo>
                <a:lnTo>
                  <a:pt x="193" y="12"/>
                </a:lnTo>
                <a:close/>
                <a:moveTo>
                  <a:pt x="98" y="342"/>
                </a:moveTo>
                <a:cubicBezTo>
                  <a:pt x="68" y="340"/>
                  <a:pt x="32" y="323"/>
                  <a:pt x="32" y="273"/>
                </a:cubicBezTo>
                <a:cubicBezTo>
                  <a:pt x="32" y="213"/>
                  <a:pt x="75" y="143"/>
                  <a:pt x="149" y="136"/>
                </a:cubicBezTo>
                <a:lnTo>
                  <a:pt x="98" y="342"/>
                </a:lnTo>
                <a:close/>
                <a:moveTo>
                  <a:pt x="162" y="136"/>
                </a:moveTo>
                <a:cubicBezTo>
                  <a:pt x="200" y="138"/>
                  <a:pt x="229" y="161"/>
                  <a:pt x="229" y="205"/>
                </a:cubicBezTo>
                <a:cubicBezTo>
                  <a:pt x="229" y="264"/>
                  <a:pt x="186" y="336"/>
                  <a:pt x="111" y="342"/>
                </a:cubicBezTo>
                <a:lnTo>
                  <a:pt x="162"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1">
            <a:extLst>
              <a:ext uri="{FF2B5EF4-FFF2-40B4-BE49-F238E27FC236}">
                <a16:creationId xmlns:a16="http://schemas.microsoft.com/office/drawing/2014/main" id="{6B06DB14-F229-4C31-88E1-EBD77CE6DB29}"/>
              </a:ext>
            </a:extLst>
          </p:cNvPr>
          <p:cNvSpPr>
            <a:spLocks/>
          </p:cNvSpPr>
          <p:nvPr/>
        </p:nvSpPr>
        <p:spPr bwMode="auto">
          <a:xfrm>
            <a:off x="28492451" y="31627763"/>
            <a:ext cx="66675" cy="19050"/>
          </a:xfrm>
          <a:custGeom>
            <a:avLst/>
            <a:gdLst>
              <a:gd name="T0" fmla="*/ 121 w 128"/>
              <a:gd name="T1" fmla="*/ 0 h 35"/>
              <a:gd name="T2" fmla="*/ 91 w 128"/>
              <a:gd name="T3" fmla="*/ 16 h 35"/>
              <a:gd name="T4" fmla="*/ 69 w 128"/>
              <a:gd name="T5" fmla="*/ 9 h 35"/>
              <a:gd name="T6" fmla="*/ 42 w 128"/>
              <a:gd name="T7" fmla="*/ 0 h 35"/>
              <a:gd name="T8" fmla="*/ 0 w 128"/>
              <a:gd name="T9" fmla="*/ 28 h 35"/>
              <a:gd name="T10" fmla="*/ 7 w 128"/>
              <a:gd name="T11" fmla="*/ 35 h 35"/>
              <a:gd name="T12" fmla="*/ 37 w 128"/>
              <a:gd name="T13" fmla="*/ 19 h 35"/>
              <a:gd name="T14" fmla="*/ 59 w 128"/>
              <a:gd name="T15" fmla="*/ 26 h 35"/>
              <a:gd name="T16" fmla="*/ 87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2" y="11"/>
                  <a:pt x="69" y="9"/>
                </a:cubicBezTo>
                <a:cubicBezTo>
                  <a:pt x="57" y="3"/>
                  <a:pt x="49" y="0"/>
                  <a:pt x="42" y="0"/>
                </a:cubicBezTo>
                <a:cubicBezTo>
                  <a:pt x="27" y="0"/>
                  <a:pt x="22" y="6"/>
                  <a:pt x="0" y="28"/>
                </a:cubicBezTo>
                <a:lnTo>
                  <a:pt x="7" y="35"/>
                </a:lnTo>
                <a:cubicBezTo>
                  <a:pt x="17" y="24"/>
                  <a:pt x="27" y="19"/>
                  <a:pt x="37" y="19"/>
                </a:cubicBezTo>
                <a:cubicBezTo>
                  <a:pt x="46" y="19"/>
                  <a:pt x="57" y="24"/>
                  <a:pt x="59" y="26"/>
                </a:cubicBezTo>
                <a:cubicBezTo>
                  <a:pt x="72" y="32"/>
                  <a:pt x="79" y="35"/>
                  <a:pt x="87" y="35"/>
                </a:cubicBezTo>
                <a:cubicBezTo>
                  <a:pt x="101" y="35"/>
                  <a:pt x="106" y="30"/>
                  <a:pt x="128" y="7"/>
                </a:cubicBezTo>
                <a:lnTo>
                  <a:pt x="121"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2">
            <a:extLst>
              <a:ext uri="{FF2B5EF4-FFF2-40B4-BE49-F238E27FC236}">
                <a16:creationId xmlns:a16="http://schemas.microsoft.com/office/drawing/2014/main" id="{E0269D5A-E72E-429A-A18C-A28671EA9563}"/>
              </a:ext>
            </a:extLst>
          </p:cNvPr>
          <p:cNvSpPr>
            <a:spLocks/>
          </p:cNvSpPr>
          <p:nvPr/>
        </p:nvSpPr>
        <p:spPr bwMode="auto">
          <a:xfrm>
            <a:off x="28411488" y="31654750"/>
            <a:ext cx="193675" cy="161925"/>
          </a:xfrm>
          <a:custGeom>
            <a:avLst/>
            <a:gdLst>
              <a:gd name="T0" fmla="*/ 123 w 382"/>
              <a:gd name="T1" fmla="*/ 77 h 291"/>
              <a:gd name="T2" fmla="*/ 154 w 382"/>
              <a:gd name="T3" fmla="*/ 152 h 291"/>
              <a:gd name="T4" fmla="*/ 224 w 382"/>
              <a:gd name="T5" fmla="*/ 281 h 291"/>
              <a:gd name="T6" fmla="*/ 229 w 382"/>
              <a:gd name="T7" fmla="*/ 283 h 291"/>
              <a:gd name="T8" fmla="*/ 247 w 382"/>
              <a:gd name="T9" fmla="*/ 276 h 291"/>
              <a:gd name="T10" fmla="*/ 256 w 382"/>
              <a:gd name="T11" fmla="*/ 255 h 291"/>
              <a:gd name="T12" fmla="*/ 312 w 382"/>
              <a:gd name="T13" fmla="*/ 50 h 291"/>
              <a:gd name="T14" fmla="*/ 367 w 382"/>
              <a:gd name="T15" fmla="*/ 35 h 291"/>
              <a:gd name="T16" fmla="*/ 382 w 382"/>
              <a:gd name="T17" fmla="*/ 7 h 291"/>
              <a:gd name="T18" fmla="*/ 373 w 382"/>
              <a:gd name="T19" fmla="*/ 0 h 291"/>
              <a:gd name="T20" fmla="*/ 310 w 382"/>
              <a:gd name="T21" fmla="*/ 26 h 291"/>
              <a:gd name="T22" fmla="*/ 243 w 382"/>
              <a:gd name="T23" fmla="*/ 253 h 291"/>
              <a:gd name="T24" fmla="*/ 200 w 382"/>
              <a:gd name="T25" fmla="*/ 177 h 291"/>
              <a:gd name="T26" fmla="*/ 144 w 382"/>
              <a:gd name="T27" fmla="*/ 40 h 291"/>
              <a:gd name="T28" fmla="*/ 140 w 382"/>
              <a:gd name="T29" fmla="*/ 29 h 291"/>
              <a:gd name="T30" fmla="*/ 136 w 382"/>
              <a:gd name="T31" fmla="*/ 28 h 291"/>
              <a:gd name="T32" fmla="*/ 119 w 382"/>
              <a:gd name="T33" fmla="*/ 35 h 291"/>
              <a:gd name="T34" fmla="*/ 112 w 382"/>
              <a:gd name="T35" fmla="*/ 50 h 291"/>
              <a:gd name="T36" fmla="*/ 63 w 382"/>
              <a:gd name="T37" fmla="*/ 242 h 291"/>
              <a:gd name="T38" fmla="*/ 46 w 382"/>
              <a:gd name="T39" fmla="*/ 257 h 291"/>
              <a:gd name="T40" fmla="*/ 16 w 382"/>
              <a:gd name="T41" fmla="*/ 246 h 291"/>
              <a:gd name="T42" fmla="*/ 14 w 382"/>
              <a:gd name="T43" fmla="*/ 245 h 291"/>
              <a:gd name="T44" fmla="*/ 0 w 382"/>
              <a:gd name="T45" fmla="*/ 273 h 291"/>
              <a:gd name="T46" fmla="*/ 13 w 382"/>
              <a:gd name="T47" fmla="*/ 286 h 291"/>
              <a:gd name="T48" fmla="*/ 35 w 382"/>
              <a:gd name="T49" fmla="*/ 291 h 291"/>
              <a:gd name="T50" fmla="*/ 87 w 382"/>
              <a:gd name="T51" fmla="*/ 218 h 291"/>
              <a:gd name="T52" fmla="*/ 123 w 38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2" h="291">
                <a:moveTo>
                  <a:pt x="123" y="77"/>
                </a:moveTo>
                <a:cubicBezTo>
                  <a:pt x="128" y="88"/>
                  <a:pt x="137" y="115"/>
                  <a:pt x="154" y="152"/>
                </a:cubicBezTo>
                <a:cubicBezTo>
                  <a:pt x="180" y="214"/>
                  <a:pt x="198" y="248"/>
                  <a:pt x="224" y="281"/>
                </a:cubicBezTo>
                <a:cubicBezTo>
                  <a:pt x="226" y="283"/>
                  <a:pt x="228" y="283"/>
                  <a:pt x="229" y="283"/>
                </a:cubicBezTo>
                <a:cubicBezTo>
                  <a:pt x="237" y="283"/>
                  <a:pt x="246" y="277"/>
                  <a:pt x="247" y="276"/>
                </a:cubicBezTo>
                <a:cubicBezTo>
                  <a:pt x="253" y="272"/>
                  <a:pt x="253" y="270"/>
                  <a:pt x="256" y="255"/>
                </a:cubicBezTo>
                <a:cubicBezTo>
                  <a:pt x="280" y="151"/>
                  <a:pt x="308" y="57"/>
                  <a:pt x="312" y="50"/>
                </a:cubicBezTo>
                <a:cubicBezTo>
                  <a:pt x="317" y="43"/>
                  <a:pt x="334" y="35"/>
                  <a:pt x="367" y="35"/>
                </a:cubicBezTo>
                <a:cubicBezTo>
                  <a:pt x="374" y="35"/>
                  <a:pt x="382" y="17"/>
                  <a:pt x="382" y="7"/>
                </a:cubicBezTo>
                <a:cubicBezTo>
                  <a:pt x="382" y="0"/>
                  <a:pt x="380" y="0"/>
                  <a:pt x="373" y="0"/>
                </a:cubicBezTo>
                <a:cubicBezTo>
                  <a:pt x="335" y="0"/>
                  <a:pt x="317" y="15"/>
                  <a:pt x="310" y="26"/>
                </a:cubicBezTo>
                <a:cubicBezTo>
                  <a:pt x="291" y="57"/>
                  <a:pt x="259" y="188"/>
                  <a:pt x="243" y="253"/>
                </a:cubicBezTo>
                <a:cubicBezTo>
                  <a:pt x="223" y="226"/>
                  <a:pt x="209" y="196"/>
                  <a:pt x="200" y="177"/>
                </a:cubicBezTo>
                <a:cubicBezTo>
                  <a:pt x="183" y="139"/>
                  <a:pt x="164" y="94"/>
                  <a:pt x="144" y="40"/>
                </a:cubicBezTo>
                <a:cubicBezTo>
                  <a:pt x="141" y="30"/>
                  <a:pt x="141" y="30"/>
                  <a:pt x="140" y="29"/>
                </a:cubicBezTo>
                <a:cubicBezTo>
                  <a:pt x="139" y="28"/>
                  <a:pt x="137" y="28"/>
                  <a:pt x="136" y="28"/>
                </a:cubicBezTo>
                <a:cubicBezTo>
                  <a:pt x="131" y="28"/>
                  <a:pt x="124" y="32"/>
                  <a:pt x="119" y="35"/>
                </a:cubicBezTo>
                <a:cubicBezTo>
                  <a:pt x="112" y="40"/>
                  <a:pt x="112" y="43"/>
                  <a:pt x="112" y="50"/>
                </a:cubicBezTo>
                <a:cubicBezTo>
                  <a:pt x="104" y="139"/>
                  <a:pt x="71" y="227"/>
                  <a:pt x="63" y="242"/>
                </a:cubicBezTo>
                <a:cubicBezTo>
                  <a:pt x="60" y="248"/>
                  <a:pt x="55" y="257"/>
                  <a:pt x="46" y="257"/>
                </a:cubicBezTo>
                <a:cubicBezTo>
                  <a:pt x="45" y="257"/>
                  <a:pt x="30" y="257"/>
                  <a:pt x="16" y="246"/>
                </a:cubicBezTo>
                <a:cubicBezTo>
                  <a:pt x="15" y="245"/>
                  <a:pt x="15" y="245"/>
                  <a:pt x="14" y="245"/>
                </a:cubicBezTo>
                <a:cubicBezTo>
                  <a:pt x="8" y="245"/>
                  <a:pt x="0" y="263"/>
                  <a:pt x="0" y="273"/>
                </a:cubicBezTo>
                <a:cubicBezTo>
                  <a:pt x="0" y="277"/>
                  <a:pt x="0" y="281"/>
                  <a:pt x="13" y="286"/>
                </a:cubicBezTo>
                <a:cubicBezTo>
                  <a:pt x="22" y="291"/>
                  <a:pt x="31" y="291"/>
                  <a:pt x="35" y="291"/>
                </a:cubicBezTo>
                <a:cubicBezTo>
                  <a:pt x="61" y="291"/>
                  <a:pt x="79" y="239"/>
                  <a:pt x="87" y="218"/>
                </a:cubicBezTo>
                <a:cubicBezTo>
                  <a:pt x="110" y="153"/>
                  <a:pt x="117" y="114"/>
                  <a:pt x="123" y="7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13">
            <a:extLst>
              <a:ext uri="{FF2B5EF4-FFF2-40B4-BE49-F238E27FC236}">
                <a16:creationId xmlns:a16="http://schemas.microsoft.com/office/drawing/2014/main" id="{88CDEC6F-271A-4F12-88C7-16732A54C0FE}"/>
              </a:ext>
            </a:extLst>
          </p:cNvPr>
          <p:cNvSpPr>
            <a:spLocks/>
          </p:cNvSpPr>
          <p:nvPr/>
        </p:nvSpPr>
        <p:spPr bwMode="auto">
          <a:xfrm>
            <a:off x="28670251" y="31627763"/>
            <a:ext cx="65088" cy="19050"/>
          </a:xfrm>
          <a:custGeom>
            <a:avLst/>
            <a:gdLst>
              <a:gd name="T0" fmla="*/ 121 w 128"/>
              <a:gd name="T1" fmla="*/ 0 h 35"/>
              <a:gd name="T2" fmla="*/ 91 w 128"/>
              <a:gd name="T3" fmla="*/ 16 h 35"/>
              <a:gd name="T4" fmla="*/ 69 w 128"/>
              <a:gd name="T5" fmla="*/ 9 h 35"/>
              <a:gd name="T6" fmla="*/ 41 w 128"/>
              <a:gd name="T7" fmla="*/ 0 h 35"/>
              <a:gd name="T8" fmla="*/ 0 w 128"/>
              <a:gd name="T9" fmla="*/ 28 h 35"/>
              <a:gd name="T10" fmla="*/ 7 w 128"/>
              <a:gd name="T11" fmla="*/ 35 h 35"/>
              <a:gd name="T12" fmla="*/ 36 w 128"/>
              <a:gd name="T13" fmla="*/ 19 h 35"/>
              <a:gd name="T14" fmla="*/ 59 w 128"/>
              <a:gd name="T15" fmla="*/ 26 h 35"/>
              <a:gd name="T16" fmla="*/ 86 w 128"/>
              <a:gd name="T17" fmla="*/ 35 h 35"/>
              <a:gd name="T18" fmla="*/ 128 w 128"/>
              <a:gd name="T19" fmla="*/ 7 h 35"/>
              <a:gd name="T20" fmla="*/ 121 w 128"/>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5">
                <a:moveTo>
                  <a:pt x="121" y="0"/>
                </a:moveTo>
                <a:cubicBezTo>
                  <a:pt x="111" y="11"/>
                  <a:pt x="101" y="16"/>
                  <a:pt x="91" y="16"/>
                </a:cubicBezTo>
                <a:cubicBezTo>
                  <a:pt x="82" y="16"/>
                  <a:pt x="71" y="11"/>
                  <a:pt x="69" y="9"/>
                </a:cubicBezTo>
                <a:cubicBezTo>
                  <a:pt x="56" y="3"/>
                  <a:pt x="49" y="0"/>
                  <a:pt x="41" y="0"/>
                </a:cubicBezTo>
                <a:cubicBezTo>
                  <a:pt x="27" y="0"/>
                  <a:pt x="22" y="6"/>
                  <a:pt x="0" y="28"/>
                </a:cubicBezTo>
                <a:lnTo>
                  <a:pt x="7" y="35"/>
                </a:lnTo>
                <a:cubicBezTo>
                  <a:pt x="17" y="24"/>
                  <a:pt x="27" y="19"/>
                  <a:pt x="36" y="19"/>
                </a:cubicBezTo>
                <a:cubicBezTo>
                  <a:pt x="46" y="19"/>
                  <a:pt x="56" y="24"/>
                  <a:pt x="59" y="26"/>
                </a:cubicBezTo>
                <a:cubicBezTo>
                  <a:pt x="71" y="32"/>
                  <a:pt x="79" y="35"/>
                  <a:pt x="86" y="35"/>
                </a:cubicBezTo>
                <a:cubicBezTo>
                  <a:pt x="101" y="35"/>
                  <a:pt x="106" y="30"/>
                  <a:pt x="128" y="7"/>
                </a:cubicBezTo>
                <a:lnTo>
                  <a:pt x="121"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4">
            <a:extLst>
              <a:ext uri="{FF2B5EF4-FFF2-40B4-BE49-F238E27FC236}">
                <a16:creationId xmlns:a16="http://schemas.microsoft.com/office/drawing/2014/main" id="{CBD7A37B-B808-4B7C-B9AF-821AAA34AE3A}"/>
              </a:ext>
            </a:extLst>
          </p:cNvPr>
          <p:cNvSpPr>
            <a:spLocks/>
          </p:cNvSpPr>
          <p:nvPr/>
        </p:nvSpPr>
        <p:spPr bwMode="auto">
          <a:xfrm>
            <a:off x="28614688" y="31670625"/>
            <a:ext cx="122238" cy="139700"/>
          </a:xfrm>
          <a:custGeom>
            <a:avLst/>
            <a:gdLst>
              <a:gd name="T0" fmla="*/ 88 w 238"/>
              <a:gd name="T1" fmla="*/ 9 h 253"/>
              <a:gd name="T2" fmla="*/ 89 w 238"/>
              <a:gd name="T3" fmla="*/ 4 h 253"/>
              <a:gd name="T4" fmla="*/ 85 w 238"/>
              <a:gd name="T5" fmla="*/ 1 h 253"/>
              <a:gd name="T6" fmla="*/ 63 w 238"/>
              <a:gd name="T7" fmla="*/ 9 h 253"/>
              <a:gd name="T8" fmla="*/ 30 w 238"/>
              <a:gd name="T9" fmla="*/ 33 h 253"/>
              <a:gd name="T10" fmla="*/ 34 w 238"/>
              <a:gd name="T11" fmla="*/ 36 h 253"/>
              <a:gd name="T12" fmla="*/ 56 w 238"/>
              <a:gd name="T13" fmla="*/ 28 h 253"/>
              <a:gd name="T14" fmla="*/ 34 w 238"/>
              <a:gd name="T15" fmla="*/ 154 h 253"/>
              <a:gd name="T16" fmla="*/ 4 w 238"/>
              <a:gd name="T17" fmla="*/ 241 h 253"/>
              <a:gd name="T18" fmla="*/ 0 w 238"/>
              <a:gd name="T19" fmla="*/ 251 h 253"/>
              <a:gd name="T20" fmla="*/ 4 w 238"/>
              <a:gd name="T21" fmla="*/ 253 h 253"/>
              <a:gd name="T22" fmla="*/ 29 w 238"/>
              <a:gd name="T23" fmla="*/ 240 h 253"/>
              <a:gd name="T24" fmla="*/ 45 w 238"/>
              <a:gd name="T25" fmla="*/ 209 h 253"/>
              <a:gd name="T26" fmla="*/ 60 w 238"/>
              <a:gd name="T27" fmla="*/ 164 h 253"/>
              <a:gd name="T28" fmla="*/ 169 w 238"/>
              <a:gd name="T29" fmla="*/ 22 h 253"/>
              <a:gd name="T30" fmla="*/ 206 w 238"/>
              <a:gd name="T31" fmla="*/ 52 h 253"/>
              <a:gd name="T32" fmla="*/ 183 w 238"/>
              <a:gd name="T33" fmla="*/ 82 h 253"/>
              <a:gd name="T34" fmla="*/ 129 w 238"/>
              <a:gd name="T35" fmla="*/ 103 h 253"/>
              <a:gd name="T36" fmla="*/ 108 w 238"/>
              <a:gd name="T37" fmla="*/ 113 h 253"/>
              <a:gd name="T38" fmla="*/ 100 w 238"/>
              <a:gd name="T39" fmla="*/ 123 h 253"/>
              <a:gd name="T40" fmla="*/ 104 w 238"/>
              <a:gd name="T41" fmla="*/ 126 h 253"/>
              <a:gd name="T42" fmla="*/ 108 w 238"/>
              <a:gd name="T43" fmla="*/ 126 h 253"/>
              <a:gd name="T44" fmla="*/ 125 w 238"/>
              <a:gd name="T45" fmla="*/ 124 h 253"/>
              <a:gd name="T46" fmla="*/ 195 w 238"/>
              <a:gd name="T47" fmla="*/ 178 h 253"/>
              <a:gd name="T48" fmla="*/ 171 w 238"/>
              <a:gd name="T49" fmla="*/ 221 h 253"/>
              <a:gd name="T50" fmla="*/ 120 w 238"/>
              <a:gd name="T51" fmla="*/ 232 h 253"/>
              <a:gd name="T52" fmla="*/ 71 w 238"/>
              <a:gd name="T53" fmla="*/ 215 h 253"/>
              <a:gd name="T54" fmla="*/ 64 w 238"/>
              <a:gd name="T55" fmla="*/ 212 h 253"/>
              <a:gd name="T56" fmla="*/ 37 w 238"/>
              <a:gd name="T57" fmla="*/ 230 h 253"/>
              <a:gd name="T58" fmla="*/ 59 w 238"/>
              <a:gd name="T59" fmla="*/ 247 h 253"/>
              <a:gd name="T60" fmla="*/ 95 w 238"/>
              <a:gd name="T61" fmla="*/ 253 h 253"/>
              <a:gd name="T62" fmla="*/ 227 w 238"/>
              <a:gd name="T63" fmla="*/ 162 h 253"/>
              <a:gd name="T64" fmla="*/ 168 w 238"/>
              <a:gd name="T65" fmla="*/ 104 h 253"/>
              <a:gd name="T66" fmla="*/ 238 w 238"/>
              <a:gd name="T67" fmla="*/ 36 h 253"/>
              <a:gd name="T68" fmla="*/ 193 w 238"/>
              <a:gd name="T69" fmla="*/ 0 h 253"/>
              <a:gd name="T70" fmla="*/ 81 w 238"/>
              <a:gd name="T71" fmla="*/ 63 h 253"/>
              <a:gd name="T72" fmla="*/ 88 w 238"/>
              <a:gd name="T73" fmla="*/ 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8" h="253">
                <a:moveTo>
                  <a:pt x="88" y="9"/>
                </a:moveTo>
                <a:cubicBezTo>
                  <a:pt x="88" y="8"/>
                  <a:pt x="89" y="5"/>
                  <a:pt x="89" y="4"/>
                </a:cubicBezTo>
                <a:cubicBezTo>
                  <a:pt x="89" y="1"/>
                  <a:pt x="86" y="1"/>
                  <a:pt x="85" y="1"/>
                </a:cubicBezTo>
                <a:cubicBezTo>
                  <a:pt x="80" y="1"/>
                  <a:pt x="76" y="3"/>
                  <a:pt x="63" y="9"/>
                </a:cubicBezTo>
                <a:cubicBezTo>
                  <a:pt x="43" y="20"/>
                  <a:pt x="30" y="26"/>
                  <a:pt x="30" y="33"/>
                </a:cubicBezTo>
                <a:cubicBezTo>
                  <a:pt x="30" y="36"/>
                  <a:pt x="33" y="36"/>
                  <a:pt x="34" y="36"/>
                </a:cubicBezTo>
                <a:cubicBezTo>
                  <a:pt x="39" y="36"/>
                  <a:pt x="43" y="34"/>
                  <a:pt x="56" y="28"/>
                </a:cubicBezTo>
                <a:cubicBezTo>
                  <a:pt x="48" y="88"/>
                  <a:pt x="37" y="139"/>
                  <a:pt x="34" y="154"/>
                </a:cubicBezTo>
                <a:cubicBezTo>
                  <a:pt x="27" y="181"/>
                  <a:pt x="21" y="209"/>
                  <a:pt x="4" y="241"/>
                </a:cubicBezTo>
                <a:cubicBezTo>
                  <a:pt x="0" y="249"/>
                  <a:pt x="0" y="250"/>
                  <a:pt x="0" y="251"/>
                </a:cubicBezTo>
                <a:cubicBezTo>
                  <a:pt x="0" y="253"/>
                  <a:pt x="3" y="253"/>
                  <a:pt x="4" y="253"/>
                </a:cubicBezTo>
                <a:cubicBezTo>
                  <a:pt x="7" y="253"/>
                  <a:pt x="19" y="251"/>
                  <a:pt x="29" y="240"/>
                </a:cubicBezTo>
                <a:cubicBezTo>
                  <a:pt x="30" y="239"/>
                  <a:pt x="35" y="231"/>
                  <a:pt x="45" y="209"/>
                </a:cubicBezTo>
                <a:cubicBezTo>
                  <a:pt x="53" y="190"/>
                  <a:pt x="57" y="175"/>
                  <a:pt x="60" y="164"/>
                </a:cubicBezTo>
                <a:cubicBezTo>
                  <a:pt x="74" y="109"/>
                  <a:pt x="110" y="22"/>
                  <a:pt x="169" y="22"/>
                </a:cubicBezTo>
                <a:cubicBezTo>
                  <a:pt x="188" y="22"/>
                  <a:pt x="206" y="32"/>
                  <a:pt x="206" y="52"/>
                </a:cubicBezTo>
                <a:cubicBezTo>
                  <a:pt x="206" y="68"/>
                  <a:pt x="196" y="75"/>
                  <a:pt x="183" y="82"/>
                </a:cubicBezTo>
                <a:cubicBezTo>
                  <a:pt x="168" y="90"/>
                  <a:pt x="139" y="100"/>
                  <a:pt x="129" y="103"/>
                </a:cubicBezTo>
                <a:cubicBezTo>
                  <a:pt x="117" y="107"/>
                  <a:pt x="114" y="108"/>
                  <a:pt x="108" y="113"/>
                </a:cubicBezTo>
                <a:cubicBezTo>
                  <a:pt x="100" y="119"/>
                  <a:pt x="100" y="122"/>
                  <a:pt x="100" y="123"/>
                </a:cubicBezTo>
                <a:cubicBezTo>
                  <a:pt x="100" y="125"/>
                  <a:pt x="101" y="126"/>
                  <a:pt x="104" y="126"/>
                </a:cubicBezTo>
                <a:cubicBezTo>
                  <a:pt x="105" y="126"/>
                  <a:pt x="106" y="126"/>
                  <a:pt x="108" y="126"/>
                </a:cubicBezTo>
                <a:cubicBezTo>
                  <a:pt x="108" y="126"/>
                  <a:pt x="116" y="124"/>
                  <a:pt x="125" y="124"/>
                </a:cubicBezTo>
                <a:cubicBezTo>
                  <a:pt x="161" y="124"/>
                  <a:pt x="195" y="142"/>
                  <a:pt x="195" y="178"/>
                </a:cubicBezTo>
                <a:cubicBezTo>
                  <a:pt x="195" y="189"/>
                  <a:pt x="191" y="211"/>
                  <a:pt x="171" y="221"/>
                </a:cubicBezTo>
                <a:cubicBezTo>
                  <a:pt x="158" y="229"/>
                  <a:pt x="136" y="232"/>
                  <a:pt x="120" y="232"/>
                </a:cubicBezTo>
                <a:cubicBezTo>
                  <a:pt x="106" y="232"/>
                  <a:pt x="87" y="229"/>
                  <a:pt x="71" y="215"/>
                </a:cubicBezTo>
                <a:cubicBezTo>
                  <a:pt x="67" y="212"/>
                  <a:pt x="67" y="212"/>
                  <a:pt x="64" y="212"/>
                </a:cubicBezTo>
                <a:cubicBezTo>
                  <a:pt x="55" y="212"/>
                  <a:pt x="37" y="224"/>
                  <a:pt x="37" y="230"/>
                </a:cubicBezTo>
                <a:cubicBezTo>
                  <a:pt x="37" y="234"/>
                  <a:pt x="48" y="242"/>
                  <a:pt x="59" y="247"/>
                </a:cubicBezTo>
                <a:cubicBezTo>
                  <a:pt x="75" y="253"/>
                  <a:pt x="88" y="253"/>
                  <a:pt x="95" y="253"/>
                </a:cubicBezTo>
                <a:cubicBezTo>
                  <a:pt x="156" y="253"/>
                  <a:pt x="227" y="217"/>
                  <a:pt x="227" y="162"/>
                </a:cubicBezTo>
                <a:cubicBezTo>
                  <a:pt x="227" y="127"/>
                  <a:pt x="198" y="109"/>
                  <a:pt x="168" y="104"/>
                </a:cubicBezTo>
                <a:cubicBezTo>
                  <a:pt x="193" y="92"/>
                  <a:pt x="238" y="69"/>
                  <a:pt x="238" y="36"/>
                </a:cubicBezTo>
                <a:cubicBezTo>
                  <a:pt x="238" y="17"/>
                  <a:pt x="222" y="0"/>
                  <a:pt x="193" y="0"/>
                </a:cubicBezTo>
                <a:cubicBezTo>
                  <a:pt x="162" y="0"/>
                  <a:pt x="115" y="20"/>
                  <a:pt x="81" y="63"/>
                </a:cubicBezTo>
                <a:lnTo>
                  <a:pt x="88" y="9"/>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TextBox 181">
            <a:extLst>
              <a:ext uri="{FF2B5EF4-FFF2-40B4-BE49-F238E27FC236}">
                <a16:creationId xmlns:a16="http://schemas.microsoft.com/office/drawing/2014/main" id="{C557343A-475C-48E9-8B04-C42340250378}"/>
              </a:ext>
            </a:extLst>
          </p:cNvPr>
          <p:cNvSpPr txBox="1"/>
          <p:nvPr/>
        </p:nvSpPr>
        <p:spPr>
          <a:xfrm>
            <a:off x="26437924" y="32128386"/>
            <a:ext cx="1265090" cy="369332"/>
          </a:xfrm>
          <a:prstGeom prst="rect">
            <a:avLst/>
          </a:prstGeom>
          <a:noFill/>
        </p:spPr>
        <p:txBody>
          <a:bodyPr wrap="none" rtlCol="0">
            <a:spAutoFit/>
          </a:bodyPr>
          <a:lstStyle/>
          <a:p>
            <a:r>
              <a:rPr lang="en-US" sz="1800" b="1" dirty="0">
                <a:solidFill>
                  <a:srgbClr val="FF0000"/>
                </a:solidFill>
              </a:rPr>
              <a:t>EDM phase</a:t>
            </a:r>
          </a:p>
        </p:txBody>
      </p:sp>
    </p:spTree>
    <p:extLst>
      <p:ext uri="{BB962C8B-B14F-4D97-AF65-F5344CB8AC3E}">
        <p14:creationId xmlns:p14="http://schemas.microsoft.com/office/powerpoint/2010/main" val="3262835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10.05077"/>
  <p:tag name="ORIGINALWIDTH" val="11.50217"/>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8.48898"/>
  <p:tag name="ORIGINALWIDTH" val="202.4747"/>
  <p:tag name="LATEXADDIN" val="\documentclass{article}&#10;\usepackage{amsmath}&#10;\pagestyle{empty}&#10;\begin{document}&#10;$a_-\theta$&#10;&#10;&#10;&#10;\end{document}"/>
  <p:tag name="IGUANATEXSIZE" val="16"/>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10.89282"/>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10.36334"/>
  <p:tag name="ORIGINALWIDTH" val="42.56247"/>
  <p:tag name="LATEXADDIN" val="\documentclass{article}&#10;\usepackage{amsmath}&#10;\pagestyle{empty}&#10;\begin{document}&#10;&#10;$\tilde{\mathcal{N}}\tilde{\mathcal{E}}=-1$&#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1"/>
</p:tagLst>
</file>

<file path=ppt/tags/tag110.xml><?xml version="1.0" encoding="utf-8"?>
<p:tagLst xmlns:a="http://schemas.openxmlformats.org/drawingml/2006/main" xmlns:r="http://schemas.openxmlformats.org/officeDocument/2006/relationships" xmlns:p="http://schemas.openxmlformats.org/presentationml/2006/main">
  <p:tag name="ORIGINALHEIGHT" val="7.321383"/>
  <p:tag name="ORIGINALWIDTH" val="3.303601"/>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10.89282"/>
  <p:tag name="ORIGINALWIDTH" val="0.4464568"/>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0.4464011"/>
  <p:tag name="ORIGINALWIDTH" val="6.160744"/>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7.321383"/>
  <p:tag name="ORIGINALWIDTH" val="3.392858"/>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7.589325"/>
  <p:tag name="ORIGINALWIDTH" val="4.910733"/>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10.98219"/>
  <p:tag name="ORIGINALWIDTH" val="2.589309"/>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13.20315"/>
  <p:tag name="ORIGINALWIDTH" val="90.31257"/>
  <p:tag name="LATEXADDIN" val="\documentclass{article}&#10;\usepackage{amsmath}&#10;\pagestyle{empty}&#10;\begin{document}&#10;$a_- = A(P^{nr} - P^{\tilde{\mathcal{N}}\tilde{\mathcal{E}}})$&#10;&#10;&#10;&#10;\end{document}"/>
  <p:tag name="IGUANATEXSIZE" val="16"/>
  <p:tag name="IGUANATEXCURSOR" val="84"/>
  <p:tag name="TRANSPARENCY" val="True"/>
  <p:tag name="FILENAME" val=""/>
  <p:tag name="LATEXENGINEID" val="0"/>
  <p:tag name="TEMPFOLDER" val="c:\temp\"/>
  <p:tag name="LATEXFORMHEIGHT" val="312"/>
  <p:tag name="LATEXFORMWIDTH" val="384"/>
  <p:tag name="LATEXFORMWRAP" val="True"/>
  <p:tag name="BITMAPVECTOR" val="1"/>
</p:tagLst>
</file>

<file path=ppt/tags/tag120.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1.749997"/>
  <p:tag name="ORIGINALWIDTH" val="3.37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8.583111"/>
  <p:tag name="ORIGINALWIDTH" val="27.68751"/>
  <p:tag name="LATEXADDIN" val="\documentclass{article}&#10;\usepackage{amsmath}&#10;\pagestyle{empty}&#10;\begin{document}&#10;\begin{align*}&#10;A \ll 1\\&#10;\end{align*}&#10;&#10;&#10;&#10;\end{document}"/>
  <p:tag name="IGUANATEXSIZE" val="20"/>
  <p:tag name="IGUANATEXCURSOR" val="100"/>
  <p:tag name="TRANSPARENCY" val="True"/>
  <p:tag name="FILENAME" val=""/>
  <p:tag name="LATEXENGINEID" val="0"/>
  <p:tag name="TEMPFOLDER" val="c:\temp\"/>
  <p:tag name="LATEXFORMHEIGHT" val="312"/>
  <p:tag name="LATEXFORMWIDTH" val="384"/>
  <p:tag name="LATEXFORMWRAP" val="True"/>
  <p:tag name="BITMAPVECTOR" val="1"/>
</p:tagLst>
</file>

<file path=ppt/tags/tag130.xml><?xml version="1.0" encoding="utf-8"?>
<p:tagLst xmlns:a="http://schemas.openxmlformats.org/drawingml/2006/main" xmlns:r="http://schemas.openxmlformats.org/officeDocument/2006/relationships" xmlns:p="http://schemas.openxmlformats.org/presentationml/2006/main">
  <p:tag name="ORIGINALHEIGHT" val="5.249992"/>
  <p:tag name="ORIGINALWIDTH" val="6.25"/>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7.883728"/>
  <p:tag name="ORIGINALWIDTH" val="7.062516"/>
  <p:tag name="LATEXADDIN" val="\documentclass{article}&#10;\usepackage{amsmath}&#10;\pagestyle{empty}&#10;\begin{document}&#10;\begin{align*}&#10;A \ll 1\\&#10;\end{align*}&#10;&#10;&#10;&#10;\end{document}"/>
  <p:tag name="IGUANATEXSIZE" val="20"/>
  <p:tag name="IGUANATEXCURSOR" val="10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6.993629"/>
  <p:tag name="ORIGINALWIDTH" val="9.124995"/>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7.3751"/>
  <p:tag name="ORIGINALWIDTH" val="3.374998"/>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4.6875"/>
  <p:tag name="ORIGINALWIDTH" val="4.609401"/>
  <p:tag name="LATEXADDIN" val="\documentclass{article}&#10;\usepackage{amsmath}&#10;\pagestyle{empty}&#10;\begin{document}&#10;$a_- = A(P^{nr} - P^{\tilde{\mathcal{N}}\tilde{\mathcal{E}}})$&#10;&#10;&#10;&#10;\end{document}"/>
  <p:tag name="IGUANATEXSIZE" val="16"/>
  <p:tag name="IGUANATEXCURSOR" val="84"/>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0.3125"/>
  <p:tag name="ORIGINALWIDTH" val="4.765651"/>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2.4219"/>
  <p:tag name="ORIGINALWIDTH" val="6.718751"/>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7.5"/>
  <p:tag name="ORIGINALWIDTH" val="6.953151"/>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10.46875"/>
  <p:tag name="ORIGINALWIDTH" val="2.26565"/>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7.109399"/>
  <p:tag name="ORIGINALWIDTH" val="7.187501"/>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8.187509"/>
  <p:tag name="ORIGINALWIDTH" val="6.2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Lst>
</file>

<file path=ppt/tags/tag140.xml><?xml version="1.0" encoding="utf-8"?>
<p:tagLst xmlns:a="http://schemas.openxmlformats.org/drawingml/2006/main" xmlns:r="http://schemas.openxmlformats.org/officeDocument/2006/relationships" xmlns:p="http://schemas.openxmlformats.org/presentationml/2006/main">
  <p:tag name="ORIGINALHEIGHT" val="3.28125"/>
  <p:tag name="ORIGINALWIDTH" val="4.296901"/>
  <p:tag name="EMFCHILD" val="True"/>
</p:tagLst>
</file>

<file path=ppt/tags/tag141.xml><?xml version="1.0" encoding="utf-8"?>
<p:tagLst xmlns:a="http://schemas.openxmlformats.org/drawingml/2006/main" xmlns:r="http://schemas.openxmlformats.org/officeDocument/2006/relationships" xmlns:p="http://schemas.openxmlformats.org/presentationml/2006/main">
  <p:tag name="ORIGINALHEIGHT" val="3.28125"/>
  <p:tag name="ORIGINALWIDTH" val="3.281251"/>
  <p:tag name="EMFCHILD" val="True"/>
</p:tagLst>
</file>

<file path=ppt/tags/tag142.xml><?xml version="1.0" encoding="utf-8"?>
<p:tagLst xmlns:a="http://schemas.openxmlformats.org/drawingml/2006/main" xmlns:r="http://schemas.openxmlformats.org/officeDocument/2006/relationships" xmlns:p="http://schemas.openxmlformats.org/presentationml/2006/main">
  <p:tag name="ORIGINALHEIGHT" val="0.3906496"/>
  <p:tag name="ORIGINALWIDTH" val="6.171901"/>
  <p:tag name="EMFCHILD" val="True"/>
</p:tagLst>
</file>

<file path=ppt/tags/tag143.xml><?xml version="1.0" encoding="utf-8"?>
<p:tagLst xmlns:a="http://schemas.openxmlformats.org/drawingml/2006/main" xmlns:r="http://schemas.openxmlformats.org/officeDocument/2006/relationships" xmlns:p="http://schemas.openxmlformats.org/presentationml/2006/main">
  <p:tag name="ORIGINALHEIGHT" val="7.109399"/>
  <p:tag name="ORIGINALWIDTH" val="7.187501"/>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0.7031496"/>
  <p:tag name="ORIGINALWIDTH" val="2.65625"/>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6.09375"/>
  <p:tag name="ORIGINALWIDTH" val="7.734401"/>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0.7031496"/>
  <p:tag name="ORIGINALWIDTH" val="2.57815"/>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5.234399"/>
  <p:tag name="ORIGINALWIDTH" val="4.140651"/>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10.46875"/>
  <p:tag name="ORIGINALWIDTH" val="2.34375"/>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1.017259"/>
  <p:tag name="ORIGINALWIDTH" val="3.437479"/>
  <p:tag name="LATEXADDIN" val="\documentclass{article}&#10;\usepackage{amsmath}&#10;\pagestyle{empty}&#10;\begin{document}&#10;&#10;$\tilde{\mathcal{N}}\tilde{\mathcal{E}}=-1$&#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50.xml><?xml version="1.0" encoding="utf-8"?>
<p:tagLst xmlns:a="http://schemas.openxmlformats.org/drawingml/2006/main" xmlns:r="http://schemas.openxmlformats.org/officeDocument/2006/relationships" xmlns:p="http://schemas.openxmlformats.org/presentationml/2006/main">
  <p:tag name="ORIGINALHEIGHT" val="8.837454"/>
  <p:tag name="ORIGINALWIDTH" val="10.31248"/>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1.017259"/>
  <p:tag name="ORIGINALWIDTH" val="3.437479"/>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7.756597"/>
  <p:tag name="ORIGINALWIDTH" val="5.499999"/>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2.479588"/>
  <p:tag name="ORIGINALWIDTH" val="6.812479"/>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0.4450707"/>
  <p:tag name="ORIGINALWIDTH" val="6.249999"/>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7.12081"/>
  <p:tag name="ORIGINALWIDTH" val="3.374999"/>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1.017257"/>
  <p:tag name="ORIGINALWIDTH" val="3.437519"/>
  <p:tag name="LATEXADDIN" val="\documentclass{article}&#10;\usepackage{amsmath}&#10;\pagestyle{empty}&#10;\begin{document}&#10;&#10;$\tilde{\mathcal{N}}\tilde{\mathcal{E}}=+1$&#10;&#10;\end{document}"/>
  <p:tag name="IGUANATEXSIZE" val="20"/>
  <p:tag name="IGUANATEXCURSOR" val="7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9.155316"/>
  <p:tag name="ORIGINALWIDTH" val="10.31252"/>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1.017257"/>
  <p:tag name="ORIGINALWIDTH" val="3.437519"/>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8.074461"/>
  <p:tag name="ORIGINALWIDTH" val="5.499999"/>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10.98219"/>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160.xml><?xml version="1.0" encoding="utf-8"?>
<p:tagLst xmlns:a="http://schemas.openxmlformats.org/drawingml/2006/main" xmlns:r="http://schemas.openxmlformats.org/officeDocument/2006/relationships" xmlns:p="http://schemas.openxmlformats.org/presentationml/2006/main">
  <p:tag name="ORIGINALHEIGHT" val="2.606702"/>
  <p:tag name="ORIGINALWIDTH" val="6.812518"/>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7.375116"/>
  <p:tag name="ORIGINALWIDTH" val="6.874999"/>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7.375116"/>
  <p:tag name="ORIGINALWIDTH" val="3.374999"/>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4.76565"/>
  <p:tag name="ORIGINALWIDTH" val="4.609399"/>
  <p:tag name="LATEXADDIN" val="\documentclass{article}&#10;\usepackage{amsmath}&#10;\pagestyle{empty}&#10;\begin{document}&#10;$a_+ = A(P^{nr} + P^{\tilde{\mathcal{N}}\tilde{\mathcal{E}}})$&#10;&#10;&#10;&#10;\end{document}"/>
  <p:tag name="IGUANATEXSIZE" val="16"/>
  <p:tag name="IGUANATEXCURSOR" val="14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5.3125"/>
  <p:tag name="ORIGINALWIDTH" val="5.156249"/>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2.34375"/>
  <p:tag name="ORIGINALWIDTH" val="6.718749"/>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7.421899"/>
  <p:tag name="ORIGINALWIDTH" val="6.953148"/>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10.39065"/>
  <p:tag name="ORIGINALWIDTH" val="2.34375"/>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7.109399"/>
  <p:tag name="ORIGINALWIDTH" val="7.187499"/>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3.28125"/>
  <p:tag name="ORIGINALWIDTH" val="4.374999"/>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10.89282"/>
  <p:tag name="ORIGINALWIDTH" val="49.28578"/>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170.xml><?xml version="1.0" encoding="utf-8"?>
<p:tagLst xmlns:a="http://schemas.openxmlformats.org/drawingml/2006/main" xmlns:r="http://schemas.openxmlformats.org/officeDocument/2006/relationships" xmlns:p="http://schemas.openxmlformats.org/presentationml/2006/main">
  <p:tag name="ORIGINALHEIGHT" val="3.28125"/>
  <p:tag name="ORIGINALWIDTH" val="3.28125"/>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6.875"/>
  <p:tag name="ORIGINALWIDTH" val="6.718749"/>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7.109399"/>
  <p:tag name="ORIGINALWIDTH" val="7.187499"/>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0.7031496"/>
  <p:tag name="ORIGINALWIDTH" val="2.578149"/>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6.09375"/>
  <p:tag name="ORIGINALWIDTH" val="7.734398"/>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0.7031496"/>
  <p:tag name="ORIGINALWIDTH" val="2.65625"/>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5.234399"/>
  <p:tag name="ORIGINALWIDTH" val="4.0625"/>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10.39065"/>
  <p:tag name="ORIGINALWIDTH" val="2.34375"/>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0.965891"/>
  <p:tag name="ORIGINALWIDTH" val="3.35229"/>
  <p:tag name="LATEXADDIN" val="\documentclass{article}&#10;\usepackage{amsmath}&#10;\pagestyle{empty}&#10;\begin{document}&#10;$\mathcal{\tilde{N}},\mathcal{\tilde{E}},\mathcal{\tilde{B}} \in \{+1,-1\}$&#10;&#10;\end{document}"/>
  <p:tag name="IGUANATEXSIZE" val="22"/>
  <p:tag name="IGUANATEXCURSOR" val="155"/>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8.693162"/>
  <p:tag name="ORIGINALWIDTH" val="10.17047"/>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180.xml><?xml version="1.0" encoding="utf-8"?>
<p:tagLst xmlns:a="http://schemas.openxmlformats.org/drawingml/2006/main" xmlns:r="http://schemas.openxmlformats.org/officeDocument/2006/relationships" xmlns:p="http://schemas.openxmlformats.org/presentationml/2006/main">
  <p:tag name="ORIGINALHEIGHT" val="3.124981"/>
  <p:tag name="ORIGINALWIDTH" val="1.193199"/>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0.965891"/>
  <p:tag name="ORIGINALWIDTH" val="3.35229"/>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7.670434"/>
  <p:tag name="ORIGINALWIDTH" val="5.454544"/>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3.124981"/>
  <p:tag name="ORIGINALWIDTH" val="1.193199"/>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0.965891"/>
  <p:tag name="ORIGINALWIDTH" val="3.35229"/>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7.670434"/>
  <p:tag name="ORIGINALWIDTH" val="6.420471"/>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6.136362"/>
  <p:tag name="ORIGINALWIDTH" val="5.056835"/>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10.51134"/>
  <p:tag name="ORIGINALWIDTH" val="3.579563"/>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7.045453"/>
  <p:tag name="ORIGINALWIDTH" val="6.704544"/>
  <p:tag name="EMFCHILD" val="True"/>
</p:tagLst>
</file>

<file path=ppt/tags/tag189.xml><?xml version="1.0" encoding="utf-8"?>
<p:tagLst xmlns:a="http://schemas.openxmlformats.org/drawingml/2006/main" xmlns:r="http://schemas.openxmlformats.org/officeDocument/2006/relationships" xmlns:p="http://schemas.openxmlformats.org/presentationml/2006/main">
  <p:tag name="ORIGINALHEIGHT" val="6.988617"/>
  <p:tag name="ORIGINALWIDTH" val="3.35229"/>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90.xml><?xml version="1.0" encoding="utf-8"?>
<p:tagLst xmlns:a="http://schemas.openxmlformats.org/drawingml/2006/main" xmlns:r="http://schemas.openxmlformats.org/officeDocument/2006/relationships" xmlns:p="http://schemas.openxmlformats.org/presentationml/2006/main">
  <p:tag name="ORIGINALHEIGHT" val="3.124981"/>
  <p:tag name="ORIGINALWIDTH" val="1.193199"/>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0.4545453"/>
  <p:tag name="ORIGINALWIDTH" val="6.136362"/>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6.988617"/>
  <p:tag name="ORIGINALWIDTH" val="3.295454"/>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10.51134"/>
  <p:tag name="ORIGINALWIDTH" val="3.636363"/>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4.94135"/>
  <p:tag name="ORIGINALWIDTH" val="2.525581"/>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7.521814"/>
  <p:tag name="ORIGINALWIDTH" val="6.149241"/>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4.94135"/>
  <p:tag name="ORIGINALWIDTH" val="3.129507"/>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4.831542"/>
  <p:tag name="ORIGINALWIDTH" val="3.898162"/>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5.051157"/>
  <p:tag name="ORIGINALWIDTH" val="2.196157"/>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4.98874"/>
  <p:tag name="ORIGINALWIDTH" val="70.77116"/>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10.89293"/>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200.xml><?xml version="1.0" encoding="utf-8"?>
<p:tagLst xmlns:a="http://schemas.openxmlformats.org/drawingml/2006/main" xmlns:r="http://schemas.openxmlformats.org/officeDocument/2006/relationships" xmlns:p="http://schemas.openxmlformats.org/presentationml/2006/main">
  <p:tag name="ORIGINALHEIGHT" val="6.698274"/>
  <p:tag name="ORIGINALWIDTH" val="4.117778"/>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10.70624"/>
  <p:tag name="ORIGINALWIDTH" val="0.4392315"/>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0.4392311"/>
  <p:tag name="ORIGINALWIDTH" val="6.204127"/>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205.xml><?xml version="1.0" encoding="utf-8"?>
<p:tagLst xmlns:a="http://schemas.openxmlformats.org/drawingml/2006/main" xmlns:r="http://schemas.openxmlformats.org/officeDocument/2006/relationships" xmlns:p="http://schemas.openxmlformats.org/presentationml/2006/main">
  <p:tag name="ORIGINALHEIGHT" val="7.137505"/>
  <p:tag name="ORIGINALWIDTH" val="6.69828"/>
  <p:tag name="EMFCHILD" val="True"/>
</p:tagLst>
</file>

<file path=ppt/tags/tag206.xml><?xml version="1.0" encoding="utf-8"?>
<p:tagLst xmlns:a="http://schemas.openxmlformats.org/drawingml/2006/main" xmlns:r="http://schemas.openxmlformats.org/officeDocument/2006/relationships" xmlns:p="http://schemas.openxmlformats.org/presentationml/2006/main">
  <p:tag name="ORIGINALHEIGHT" val="4.831542"/>
  <p:tag name="ORIGINALWIDTH" val="3.843276"/>
  <p:tag name="EMFCHILD" val="True"/>
</p:tagLst>
</file>

<file path=ppt/tags/tag207.xml><?xml version="1.0" encoding="utf-8"?>
<p:tagLst xmlns:a="http://schemas.openxmlformats.org/drawingml/2006/main" xmlns:r="http://schemas.openxmlformats.org/officeDocument/2006/relationships" xmlns:p="http://schemas.openxmlformats.org/presentationml/2006/main">
  <p:tag name="ORIGINALHEIGHT" val="0.3294233"/>
  <p:tag name="ORIGINALWIDTH" val="4.831546"/>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5.051157"/>
  <p:tag name="ORIGINALWIDTH" val="2.141236"/>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6.698274"/>
  <p:tag name="ORIGINALWIDTH" val="4.062891"/>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210.xml><?xml version="1.0" encoding="utf-8"?>
<p:tagLst xmlns:a="http://schemas.openxmlformats.org/drawingml/2006/main" xmlns:r="http://schemas.openxmlformats.org/officeDocument/2006/relationships" xmlns:p="http://schemas.openxmlformats.org/presentationml/2006/main">
  <p:tag name="ORIGINALHEIGHT" val="10.70624"/>
  <p:tag name="ORIGINALWIDTH" val="0.3843102"/>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7.137505"/>
  <p:tag name="ORIGINALWIDTH" val="6.753167"/>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213.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0.3843791"/>
  <p:tag name="ORIGINALWIDTH" val="10.6514"/>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0.3294579"/>
  <p:tag name="ORIGINALWIDTH" val="4.008039"/>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4.94135"/>
  <p:tag name="ORIGINALWIDTH" val="2.580501"/>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18.xml><?xml version="1.0" encoding="utf-8"?>
<p:tagLst xmlns:a="http://schemas.openxmlformats.org/drawingml/2006/main" xmlns:r="http://schemas.openxmlformats.org/officeDocument/2006/relationships" xmlns:p="http://schemas.openxmlformats.org/presentationml/2006/main">
  <p:tag name="ORIGINALHEIGHT" val="7.521814"/>
  <p:tag name="ORIGINALWIDTH" val="6.204159"/>
  <p:tag name="EMFCHILD" val="True"/>
</p:tagLst>
</file>

<file path=ppt/tags/tag219.xml><?xml version="1.0" encoding="utf-8"?>
<p:tagLst xmlns:a="http://schemas.openxmlformats.org/drawingml/2006/main" xmlns:r="http://schemas.openxmlformats.org/officeDocument/2006/relationships" xmlns:p="http://schemas.openxmlformats.org/presentationml/2006/main">
  <p:tag name="ORIGINALHEIGHT" val="4.94135"/>
  <p:tag name="ORIGINALWIDTH" val="3.12954"/>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10.00003"/>
  <p:tag name="ORIGINALWIDTH" val="5.250006"/>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Lst>
</file>

<file path=ppt/tags/tag220.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221.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222.xml><?xml version="1.0" encoding="utf-8"?>
<p:tagLst xmlns:a="http://schemas.openxmlformats.org/drawingml/2006/main" xmlns:r="http://schemas.openxmlformats.org/officeDocument/2006/relationships" xmlns:p="http://schemas.openxmlformats.org/presentationml/2006/main">
  <p:tag name="ORIGINALHEIGHT" val="0.4392311"/>
  <p:tag name="ORIGINALWIDTH" val="6.259046"/>
  <p:tag name="EMFCHILD" val="True"/>
</p:tagLst>
</file>

<file path=ppt/tags/tag223.xml><?xml version="1.0" encoding="utf-8"?>
<p:tagLst xmlns:a="http://schemas.openxmlformats.org/drawingml/2006/main" xmlns:r="http://schemas.openxmlformats.org/officeDocument/2006/relationships" xmlns:p="http://schemas.openxmlformats.org/presentationml/2006/main">
  <p:tag name="ORIGINALHEIGHT" val="7.137505"/>
  <p:tag name="ORIGINALWIDTH" val="3.294235"/>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225.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7.137505"/>
  <p:tag name="ORIGINALWIDTH" val="3.349156"/>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10.98219"/>
  <p:tag name="ORIGINALWIDTH" val="10.89292"/>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230.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231.xml><?xml version="1.0" encoding="utf-8"?>
<p:tagLst xmlns:a="http://schemas.openxmlformats.org/drawingml/2006/main" xmlns:r="http://schemas.openxmlformats.org/officeDocument/2006/relationships" xmlns:p="http://schemas.openxmlformats.org/presentationml/2006/main">
  <p:tag name="ORIGINALHEIGHT" val="0.3843791"/>
  <p:tag name="ORIGINALWIDTH" val="10.70632"/>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0.3294579"/>
  <p:tag name="ORIGINALWIDTH" val="4.062924"/>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7.402007"/>
  <p:tag name="ORIGINALWIDTH" val="4.499275"/>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10.05077"/>
  <p:tag name="ORIGINALWIDTH" val="5.878085"/>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10.02124"/>
  <p:tag name="ORIGINALWIDTH" val="17.905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Lst>
</file>

<file path=ppt/tags/tag236.xml><?xml version="1.0" encoding="utf-8"?>
<p:tagLst xmlns:a="http://schemas.openxmlformats.org/drawingml/2006/main" xmlns:r="http://schemas.openxmlformats.org/officeDocument/2006/relationships" xmlns:p="http://schemas.openxmlformats.org/presentationml/2006/main">
  <p:tag name="ORIGINALHEIGHT" val="8.105416"/>
  <p:tag name="ORIGINALWIDTH" val="5.6369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37.xml><?xml version="1.0" encoding="utf-8"?>
<p:tagLst xmlns:a="http://schemas.openxmlformats.org/drawingml/2006/main" xmlns:r="http://schemas.openxmlformats.org/officeDocument/2006/relationships" xmlns:p="http://schemas.openxmlformats.org/presentationml/2006/main">
  <p:tag name="ORIGINALHEIGHT" val="3.315852"/>
  <p:tag name="ORIGINALWIDTH" val="1.215824"/>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8.142271"/>
  <p:tag name="ORIGINALWIDTH" val="6.705389"/>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25.xml><?xml version="1.0" encoding="utf-8"?>
<p:tagLst xmlns:a="http://schemas.openxmlformats.org/drawingml/2006/main" xmlns:r="http://schemas.openxmlformats.org/officeDocument/2006/relationships" xmlns:p="http://schemas.openxmlformats.org/presentationml/2006/main">
  <p:tag name="ORIGINALHEIGHT" val="14.25001"/>
  <p:tag name="ORIGINALWIDTH" val="342.4375"/>
  <p:tag name="LATEXADDIN" val="\documentclass{article}&#10;\usepackage{amsmath}&#10;\usepackage{bm}&#10;\newcommand{\tm}[1]{\tilde{\mathcal{#1}}}&#10;\pagestyle{empty}&#10;\begin{document}&#10;&#10;\begin{align*}&#10;\phi({\tm{N},\tm{E},\tm{B}})= \tm{N}\phi^{\tm{N}} + \tm{E}\phi^{\tm{E}} + \tm{B}\phi^{\tm{B}}&#10;+ \bm{\tm{N}\tm{E}\phi^{\tm{N}\tm{E}}}+\tm{N}\tm{B}\phi^{\tm{N}\tm{B}}+\tm{E}\tm{B}\phi^{\tm{E}\tm{B}}&#10;+ \tm{N}\tm{E}\tm{B} \phi^{\tm{N}\tm{E}\tm{B}} &#10;\end{align*}&#10;&#10;&#10;\end{document}"/>
  <p:tag name="IGUANATEXSIZE" val="20"/>
  <p:tag name="IGUANATEXCURSOR" val="60"/>
  <p:tag name="TRANSPARENCY" val="True"/>
  <p:tag name="FILENAME" val=""/>
  <p:tag name="LATEXENGINEID" val="0"/>
  <p:tag name="TEMPFOLDER" val="c:\temp\"/>
  <p:tag name="LATEXFORMHEIGHT" val="312"/>
  <p:tag name="LATEXFORMWIDTH" val="384"/>
  <p:tag name="LATEXFORMWRAP" val="True"/>
  <p:tag name="BITMAPVECTOR" val="1"/>
</p:tagLst>
</file>

<file path=ppt/tags/tag26.xml><?xml version="1.0" encoding="utf-8"?>
<p:tagLst xmlns:a="http://schemas.openxmlformats.org/drawingml/2006/main" xmlns:r="http://schemas.openxmlformats.org/officeDocument/2006/relationships" xmlns:p="http://schemas.openxmlformats.org/presentationml/2006/main">
  <p:tag name="ORIGINALHEIGHT" val="9.812525"/>
  <p:tag name="ORIGINALWIDTH" val="5.18752"/>
  <p:tag name="LATEXADDIN" val="\documentclass{article}&#10;\usepackage{amsmath}&#10;\usepackage{bm}&#10;\newcommand{\tm}[1]{\tilde{\mathcal{#1}}}&#10;\pagestyle{empty}&#10;\begin{document}&#10;&#10;\begin{align*}&#10;\phi({\tm{N},\tm{E},\tm{B}})= \tm{N}\phi^{\tm{N}} + \tm{E}\phi^{\tm{E}} + \tm{B}\phi^{\tm{B}}&#10;+ \bm{\tm{N}\tm{E}\phi^{\tm{N}\tm{E}}}+\tm{N}\tm{B}\phi^{\tm{N}\tm{B}}+\tm{E}\tm{B}\phi^{\tm{E}\tm{B}}&#10;+ \tm{N}\tm{E}\tm{B} \phi^{\tm{N}\tm{E}\tm{B}} &#10;\end{align*}&#10;&#10;&#10;\end{document}"/>
  <p:tag name="IGUANATEXSIZE" val="20"/>
  <p:tag name="IGUANATEXCURSOR" val="6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10.875"/>
  <p:tag name="ORIGINALWIDTH" val="2.31252"/>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8.937524"/>
  <p:tag name="ORIGINALWIDTH" val="10"/>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14.98874"/>
  <p:tag name="ORIGINALWIDTH" val="105.8547"/>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3.250002"/>
  <p:tag name="ORIGINALWIDTH" val="1.18752"/>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0.7500004"/>
  <p:tag name="ORIGINALWIDTH" val="2.56252"/>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5.500003"/>
  <p:tag name="ORIGINALWIDTH" val="4.81252"/>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7.250003"/>
  <p:tag name="ORIGINALWIDTH" val="6.625"/>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1.18752"/>
  <p:tag name="ORIGINALWIDTH" val="3.81252"/>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9.500005"/>
  <p:tag name="ORIGINALWIDTH" val="11.25"/>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1.18752"/>
  <p:tag name="ORIGINALWIDTH" val="3.81252"/>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9.750005"/>
  <p:tag name="ORIGINALWIDTH" val="6.31252"/>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6.812523"/>
  <p:tag name="ORIGINALWIDTH" val="8.68752"/>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12.32952"/>
  <p:tag name="ORIGINALWIDTH" val="84.14773"/>
  <p:tag name="LATEXADDIN" val="\documentclass{article}&#10;\usepackage{amsmath}&#10;\pagestyle{empty}&#10;\begin{document}&#10;$\mathcal{\tilde{N}},\mathcal{\tilde{E}},\mathcal{\tilde{B}} \in \{+1,-1\}$&#10;&#10;\end{document}"/>
  <p:tag name="IGUANATEXSIZE" val="22"/>
  <p:tag name="IGUANATEXCURSOR" val="155"/>
  <p:tag name="TRANSPARENCY" val="True"/>
  <p:tag name="FILENAME" val=""/>
  <p:tag name="LATEXENGINEID" val="0"/>
  <p:tag name="TEMPFOLDER" val="c:\temp\"/>
  <p:tag name="LATEXFORMHEIGHT" val="312"/>
  <p:tag name="LATEXFORMWIDTH" val="384"/>
  <p:tag name="LATEXFORMWRAP" val="True"/>
  <p:tag name="BITMAPVECTOR" val="1"/>
</p:tagLst>
</file>

<file path=ppt/tags/tag40.xml><?xml version="1.0" encoding="utf-8"?>
<p:tagLst xmlns:a="http://schemas.openxmlformats.org/drawingml/2006/main" xmlns:r="http://schemas.openxmlformats.org/officeDocument/2006/relationships" xmlns:p="http://schemas.openxmlformats.org/presentationml/2006/main">
  <p:tag name="ORIGINALHEIGHT" val="7.250003"/>
  <p:tag name="ORIGINALWIDTH" val="6.625"/>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7.937523"/>
  <p:tag name="ORIGINALWIDTH" val="5.375"/>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7.937523"/>
  <p:tag name="ORIGINALWIDTH" val="6.375"/>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9.812525"/>
  <p:tag name="ORIGINALWIDTH" val="5.25"/>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0.7500004"/>
  <p:tag name="ORIGINALWIDTH" val="2.56252"/>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5.500003"/>
  <p:tag name="ORIGINALWIDTH" val="4"/>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0.7500004"/>
  <p:tag name="ORIGINALWIDTH" val="2.625"/>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5.500003"/>
  <p:tag name="ORIGINALWIDTH" val="4.81252"/>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13.12505"/>
  <p:tag name="ORIGINALWIDTH" val="89.99998"/>
  <p:tag name="LATEXADDIN" val="\documentclass{article}&#10;\usepackage{amsmath}&#10;\pagestyle{empty}&#10;\begin{document}&#10;$a_+ = A(P^{nr} + P^{\tilde{\mathcal{N}}\tilde{\mathcal{E}}})$&#10;&#10;&#10;&#10;\end{document}"/>
  <p:tag name="IGUANATEXSIZE" val="16"/>
  <p:tag name="IGUANATEXCURSOR" val="141"/>
  <p:tag name="TRANSPARENCY" val="True"/>
  <p:tag name="FILENAME" val=""/>
  <p:tag name="LATEXENGINEID" val="0"/>
  <p:tag name="TEMPFOLDER" val="c:\temp\"/>
  <p:tag name="LATEXFORMHEIGHT" val="312"/>
  <p:tag name="LATEXFORMWIDTH" val="384"/>
  <p:tag name="LATEXFORMWRAP" val="True"/>
  <p:tag name="BITMAPVECTOR" val="1"/>
</p:tagLst>
</file>

<file path=ppt/tags/tag50.xml><?xml version="1.0" encoding="utf-8"?>
<p:tagLst xmlns:a="http://schemas.openxmlformats.org/drawingml/2006/main" xmlns:r="http://schemas.openxmlformats.org/officeDocument/2006/relationships" xmlns:p="http://schemas.openxmlformats.org/presentationml/2006/main">
  <p:tag name="ORIGINALHEIGHT" val="7.250003"/>
  <p:tag name="ORIGINALWIDTH" val="6.625"/>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8.937524"/>
  <p:tag name="ORIGINALWIDTH" val="10.06252"/>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7.937523"/>
  <p:tag name="ORIGINALWIDTH" val="5.375"/>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1"/>
  <p:tag name="ORIGINALWIDTH" val="3.31252"/>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7.937523"/>
  <p:tag name="ORIGINALWIDTH" val="6.31252"/>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9.812525"/>
  <p:tag name="ORIGINALWIDTH" val="5.25"/>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0.7500004"/>
  <p:tag name="ORIGINALWIDTH" val="2.56252"/>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6.375003"/>
  <p:tag name="ORIGINALWIDTH" val="7.625"/>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11.12623"/>
  <p:tag name="ORIGINALWIDTH" val="42.56251"/>
  <p:tag name="LATEXADDIN" val="\documentclass{article}&#10;\usepackage{amsmath}&#10;\pagestyle{empty}&#10;\begin{document}&#10;&#10;$\tilde{\mathcal{N}}\tilde{\mathcal{E}}=+1$&#10;&#10;\end{document}"/>
  <p:tag name="IGUANATEXSIZE" val="20"/>
  <p:tag name="IGUANATEXCURSOR" val="79"/>
  <p:tag name="TRANSPARENCY" val="True"/>
  <p:tag name="FILENAME" val=""/>
  <p:tag name="LATEXENGINEID" val="0"/>
  <p:tag name="TEMPFOLDER" val="c:\temp\"/>
  <p:tag name="LATEXFORMHEIGHT" val="312"/>
  <p:tag name="LATEXFORMWIDTH" val="384"/>
  <p:tag name="LATEXFORMWRAP" val="True"/>
  <p:tag name="BITMAPVECTOR" val="1"/>
</p:tagLst>
</file>

<file path=ppt/tags/tag60.xml><?xml version="1.0" encoding="utf-8"?>
<p:tagLst xmlns:a="http://schemas.openxmlformats.org/drawingml/2006/main" xmlns:r="http://schemas.openxmlformats.org/officeDocument/2006/relationships" xmlns:p="http://schemas.openxmlformats.org/presentationml/2006/main">
  <p:tag name="ORIGINALHEIGHT" val="0.7500004"/>
  <p:tag name="ORIGINALWIDTH" val="2.625"/>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5.500003"/>
  <p:tag name="ORIGINALWIDTH" val="4"/>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0.7500004"/>
  <p:tag name="ORIGINALWIDTH" val="2.56252"/>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5.500003"/>
  <p:tag name="ORIGINALWIDTH" val="4.81252"/>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8.48898"/>
  <p:tag name="ORIGINALWIDTH" val="52.49347"/>
  <p:tag name="LATEXADDIN" val="\documentclass{article}&#10;\usepackage{amsmath}&#10;\pagestyle{empty}&#10;\begin{document}&#10;$\theta$&#10;&#10;&#10;&#10;\end{document}"/>
  <p:tag name="IGUANATEXSIZE" val="20"/>
  <p:tag name="IGUANATEXCURSOR" val="88"/>
  <p:tag name="TRANSPARENCY" val="True"/>
  <p:tag name="FILENAME" val=""/>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68"/>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7.589327"/>
  <p:tag name="ORIGINALWIDTH" val="4.910744"/>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10.98219"/>
  <p:tag name="ORIGINALWIDTH" val="2.589314"/>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1.687518"/>
  <p:tag name="ORIGINALWIDTH" val="3.062523"/>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7.187512"/>
  <p:tag name="ORIGINALWIDTH" val="5.250006"/>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200.9749"/>
  <p:tag name="LATEXADDIN" val="\documentclass{article}&#10;\usepackage{amsmath}&#10;\pagestyle{empty}&#10;\begin{document}&#10;$a_+\theta$&#10;&#10;&#10;&#10;\end{document}"/>
  <p:tag name="IGUANATEXSIZE" val="16"/>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10.89293"/>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7.500068"/>
  <p:tag name="ORIGINALWIDTH" val="4.910733"/>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10.89293"/>
  <p:tag name="ORIGINALWIDTH" val="2.589309"/>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88.48898"/>
  <p:tag name="ORIGINALWIDTH" val="52.49347"/>
  <p:tag name="LATEXADDIN" val="\documentclass{article}&#10;\usepackage{amsmath}&#10;\pagestyle{empty}&#10;\begin{document}&#10;$\theta$&#10;&#10;&#10;&#10;\end{document}"/>
  <p:tag name="IGUANATEXSIZE" val="20"/>
  <p:tag name="IGUANATEXCURSOR" val="88"/>
  <p:tag name="TRANSPARENCY" val="True"/>
  <p:tag name="FILENAME" val=""/>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36726</TotalTime>
  <Words>1210</Words>
  <Application>Microsoft Office PowerPoint</Application>
  <PresentationFormat>Custom</PresentationFormat>
  <Paragraphs>115</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Adobe Heiti Std R</vt:lpstr>
      <vt:lpstr>Adobe Kaiti Std R</vt:lpstr>
      <vt:lpstr>Adobe Myungjo Std M</vt:lpstr>
      <vt:lpstr>Arial</vt:lpstr>
      <vt:lpstr>Calibri</vt:lpstr>
      <vt:lpstr>Cambria Math</vt:lpstr>
      <vt:lpstr>Myriad Pro</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Daniel Ang</cp:lastModifiedBy>
  <cp:revision>760</cp:revision>
  <cp:lastPrinted>2017-06-02T19:33:31Z</cp:lastPrinted>
  <dcterms:created xsi:type="dcterms:W3CDTF">2013-05-26T20:46:56Z</dcterms:created>
  <dcterms:modified xsi:type="dcterms:W3CDTF">2017-06-02T19:39:08Z</dcterms:modified>
</cp:coreProperties>
</file>