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332" r:id="rId4"/>
    <p:sldId id="265" r:id="rId5"/>
    <p:sldId id="271" r:id="rId6"/>
    <p:sldId id="272" r:id="rId7"/>
    <p:sldId id="259" r:id="rId8"/>
    <p:sldId id="264" r:id="rId9"/>
    <p:sldId id="258" r:id="rId10"/>
    <p:sldId id="263" r:id="rId11"/>
    <p:sldId id="260" r:id="rId12"/>
    <p:sldId id="261" r:id="rId13"/>
    <p:sldId id="268" r:id="rId14"/>
    <p:sldId id="262" r:id="rId15"/>
    <p:sldId id="267" r:id="rId16"/>
    <p:sldId id="266" r:id="rId17"/>
    <p:sldId id="270" r:id="rId18"/>
    <p:sldId id="33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1" autoAdjust="0"/>
    <p:restoredTop sz="80838" autoAdjust="0"/>
  </p:normalViewPr>
  <p:slideViewPr>
    <p:cSldViewPr snapToGrid="0">
      <p:cViewPr varScale="1">
        <p:scale>
          <a:sx n="101" d="100"/>
          <a:sy n="101" d="100"/>
        </p:scale>
        <p:origin x="8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58848-BD01-4928-879D-87E9925616FB}" type="datetimeFigureOut">
              <a:rPr lang="en-US" smtClean="0"/>
              <a:t>1/13/21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06573-16C6-4E5B-8E52-CA1BE62C2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62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total cooling power and material volume is the same, copper will take 40% longer time to cool down compare to aluminum.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06573-16C6-4E5B-8E52-CA1BE62C27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8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Hard to get ‘pure</a:t>
            </a:r>
            <a:r>
              <a:rPr lang="en-US"/>
              <a:t>’ aluminum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06573-16C6-4E5B-8E52-CA1BE62C27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70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06573-16C6-4E5B-8E52-CA1BE62C27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32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grease, grease will migrate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06573-16C6-4E5B-8E52-CA1BE62C27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33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Actually electroplate nickel first then gold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CIL electroplating</a:t>
            </a:r>
          </a:p>
          <a:p>
            <a:r>
              <a:rPr lang="en-US" dirty="0"/>
              <a:t> 0.000005 to 0.00002”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06573-16C6-4E5B-8E52-CA1BE62C27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40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Diode sensors are all calibrated at 77K and 4K, differential error is within 0.1K for these sensors.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06573-16C6-4E5B-8E52-CA1BE62C27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85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06573-16C6-4E5B-8E52-CA1BE62C27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48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06573-16C6-4E5B-8E52-CA1BE62C27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14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A632B-D90C-4379-AF63-61BFA81C2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20EC8-0432-49F8-8AFF-043FCC19D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DC757-9FCB-49AA-B04B-6B12AB9D4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0A1D-FE51-4C9D-BE97-D035DF527259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CB9F2-1CAC-41D9-94E4-E1E0D465F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5ECE2-E990-4F0E-BA6E-C9CAC5F7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B4D2-2F90-4E4C-ADF2-70666E650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0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4B315-14EC-436A-AF79-ADE2D6A75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B4656B-5A7D-44BB-B1F4-65BFA6835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2677E-881A-4927-B9E8-59D6B8BC9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0A1D-FE51-4C9D-BE97-D035DF527259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39620-0F2F-43C1-A29E-87E975D80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DD007-E539-4884-BFF2-D091EA8B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B4D2-2F90-4E4C-ADF2-70666E650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3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8AF044-AFF2-480B-8678-75FFE68E9A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C22071-847C-4148-B94D-49180526DE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CF40A-BDAD-455E-939B-DF9B70F4C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0A1D-FE51-4C9D-BE97-D035DF527259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2454D-1865-42C6-9E2D-C1C3FABB0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278E3-D3B8-4BDD-B87E-EB987526E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B4D2-2F90-4E4C-ADF2-70666E650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11B2B-39FA-4409-A2F5-E36F99580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E2B3A-A7D4-4867-84D4-681543F1C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2D2C3-64AA-4D7F-959F-A67433178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0A1D-FE51-4C9D-BE97-D035DF527259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C8B5F-9AEC-4AFE-9426-471B4AA12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864AC-D310-43E5-B074-C96228E8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B4D2-2F90-4E4C-ADF2-70666E650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0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586C5-A08E-47E4-A325-C5D850D33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4AEC7-F594-45C2-942D-4EAFA4FFB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10C34-F4C9-45B0-AE87-732F978EA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0A1D-FE51-4C9D-BE97-D035DF527259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148A8-5F25-41A9-8F9B-6ADE72DF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B5D72-2F54-4D5B-9C56-19E595D9C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B4D2-2F90-4E4C-ADF2-70666E650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3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5CC87-B04B-4512-89EC-7045432B1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26EAE-2894-48F8-A98D-4A6AC28B0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B340DE-3B8A-4280-B615-F3A3EF018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7870B-1FB6-485B-A00C-F3CA1498B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0A1D-FE51-4C9D-BE97-D035DF527259}" type="datetimeFigureOut">
              <a:rPr lang="en-US" smtClean="0"/>
              <a:t>1/13/21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0B316-ADAE-4796-B961-C71EC5A5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F4B96D-247F-4D8B-B535-FE236AFBF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B4D2-2F90-4E4C-ADF2-70666E650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7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A24F3-2CFE-4E3E-BF78-04861B23D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7A80B-7791-440E-9E36-8931F1925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582899-2A40-4991-8298-E7464B7DE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7C29C8-AE86-4CDA-932C-228D00D495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C8CB2D-825B-4F55-843B-9EE6E631C9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963AC0-4EC1-49BF-B512-73752EA0C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0A1D-FE51-4C9D-BE97-D035DF527259}" type="datetimeFigureOut">
              <a:rPr lang="en-US" smtClean="0"/>
              <a:t>1/13/21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0F66DE-9D71-48CD-97BD-1EE89986F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C96ED4-ED00-46C9-A1FC-317F4B416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B4D2-2F90-4E4C-ADF2-70666E650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5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8363E-7366-41BB-A93C-1224B703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590F76-568E-465F-AEBD-E2D6D435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0A1D-FE51-4C9D-BE97-D035DF527259}" type="datetimeFigureOut">
              <a:rPr lang="en-US" smtClean="0"/>
              <a:t>1/13/21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30F3E-323F-4759-924C-D2057EC1F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1BEE1-B9C4-406F-9DE1-EAA86578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B4D2-2F90-4E4C-ADF2-70666E650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3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87ED69-8A29-4CAB-A493-37EE0C1A9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0A1D-FE51-4C9D-BE97-D035DF527259}" type="datetimeFigureOut">
              <a:rPr lang="en-US" smtClean="0"/>
              <a:t>1/13/21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52FA6-B7FE-4301-8351-714442D07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9061D-2069-4458-98F4-FFAFD3F8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B4D2-2F90-4E4C-ADF2-70666E650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2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B291C-D710-42C4-A110-49AD6E231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D4248-531A-45E7-9A11-3B2D9FCD4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94D49-D0E8-44D0-BDD1-58633BBC1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64693-3719-4451-AFA3-047DC9F0B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0A1D-FE51-4C9D-BE97-D035DF527259}" type="datetimeFigureOut">
              <a:rPr lang="en-US" smtClean="0"/>
              <a:t>1/13/21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E9CF1-B86D-4CF7-8365-77819F77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F784D9-54A8-472C-9D9B-8452BD0AD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B4D2-2F90-4E4C-ADF2-70666E650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62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9C6B0-6C70-4CBF-9AE3-9558EF20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D4503-8A7D-47AB-AE94-8B3962F72F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98410-E69D-40ED-A4A0-C4A4752A0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119E5-51FC-44A4-9B53-A8FB3482D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0A1D-FE51-4C9D-BE97-D035DF527259}" type="datetimeFigureOut">
              <a:rPr lang="en-US" smtClean="0"/>
              <a:t>1/13/21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4FEE2E-3B65-4AC4-B505-7ABB6B8B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991A9-9F19-49E7-9533-39B48C4CE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7B4D2-2F90-4E4C-ADF2-70666E650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0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EE7BC9-4401-4398-896C-3C1905FAA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A2F43-4B32-4964-BAD6-5BBA6B774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10AC5-B4FB-4BBD-9674-738EFC074D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20A1D-FE51-4C9D-BE97-D035DF527259}" type="datetimeFigureOut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BD9F3-80D0-4E63-A0F0-299DE30B5F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6004A-F539-4E6C-B0D9-C8FA0B221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7B4D2-2F90-4E4C-ADF2-70666E650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DCB2E-4EC1-4B29-83C4-CD985993C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5665366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What’s New in CaF Gen2 Beam Box?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83D2FD-2369-49E6-A5CD-B121144DD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2080"/>
            <a:ext cx="5665365" cy="1315720"/>
          </a:xfrm>
        </p:spPr>
        <p:txBody>
          <a:bodyPr/>
          <a:lstStyle/>
          <a:p>
            <a:pPr algn="l"/>
            <a:r>
              <a:rPr lang="en-US" dirty="0"/>
              <a:t>Yicheng Bao</a:t>
            </a:r>
          </a:p>
          <a:p>
            <a:pPr algn="l"/>
            <a:r>
              <a:rPr lang="en-US"/>
              <a:t>2021/1/13</a:t>
            </a:r>
            <a:endParaRPr lang="en-US" dirty="0"/>
          </a:p>
        </p:txBody>
      </p:sp>
      <p:pic>
        <p:nvPicPr>
          <p:cNvPr id="4" name="Picture 3" descr="A picture containing object, sitting, dark, black&#10;&#10;Description automatically generated">
            <a:extLst>
              <a:ext uri="{FF2B5EF4-FFF2-40B4-BE49-F238E27FC236}">
                <a16:creationId xmlns:a16="http://schemas.microsoft.com/office/drawing/2014/main" id="{6D115444-1339-424A-8FA9-C88492EC19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0" t="6770" r="21128" b="8953"/>
          <a:stretch/>
        </p:blipFill>
        <p:spPr>
          <a:xfrm>
            <a:off x="7109170" y="0"/>
            <a:ext cx="55325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48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C917B-FD8F-4B83-8A41-28F2A672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 choice for heaters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35702-18EB-4697-8EBF-B2F1FC7BB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Be careful of fuse current rating given by Lake Shore!</a:t>
            </a:r>
          </a:p>
          <a:p>
            <a:r>
              <a:rPr lang="en-US" dirty="0"/>
              <a:t>30AWG Manganin wire is rated for 4.3A fuse current in vacuum.</a:t>
            </a:r>
          </a:p>
          <a:p>
            <a:r>
              <a:rPr lang="en-US" dirty="0"/>
              <a:t>Resistance of Manganin is too high. And insulation coating(Formvar, 105C max) fails above 500mA in vacuum.</a:t>
            </a:r>
          </a:p>
          <a:p>
            <a:endParaRPr lang="en-US" dirty="0"/>
          </a:p>
          <a:p>
            <a:r>
              <a:rPr lang="en-US" dirty="0"/>
              <a:t>For our 1A 50V heaters, we use 30AWG Kapton(250C max) coated copper wire from </a:t>
            </a:r>
            <a:r>
              <a:rPr lang="en-US" dirty="0" err="1"/>
              <a:t>Accu</a:t>
            </a:r>
            <a:r>
              <a:rPr lang="en-US" dirty="0"/>
              <a:t>-glass.</a:t>
            </a:r>
          </a:p>
          <a:p>
            <a:r>
              <a:rPr lang="en-US" dirty="0"/>
              <a:t>Heat load from one pair of 1m long 30AWG copper wire is less than 20mW. We have 5 pairs between 4K and 300K, that is 100mW. This is reasonable heat load for a 1.5W PT415 PTR.</a:t>
            </a:r>
          </a:p>
        </p:txBody>
      </p:sp>
    </p:spTree>
    <p:extLst>
      <p:ext uri="{BB962C8B-B14F-4D97-AF65-F5344CB8AC3E}">
        <p14:creationId xmlns:p14="http://schemas.microsoft.com/office/powerpoint/2010/main" val="1167297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848D-C516-41DA-BA4A-FAD249B04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Heater 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87860-94F8-42EB-AE27-B8D38DCAA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06" y="1825625"/>
            <a:ext cx="6325299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Heaters are PWM controlled by LabVIEW to bring whole beam box to room temperature at the same time.</a:t>
            </a:r>
          </a:p>
          <a:p>
            <a:endParaRPr lang="en-US" dirty="0"/>
          </a:p>
          <a:p>
            <a:r>
              <a:rPr lang="en-US" dirty="0"/>
              <a:t>Hardware protection required!!!</a:t>
            </a:r>
          </a:p>
          <a:p>
            <a:r>
              <a:rPr lang="en-US" dirty="0"/>
              <a:t>&gt;350K on any part of the pulse tube cold stages might cause damage and will void the warranty!</a:t>
            </a:r>
          </a:p>
          <a:p>
            <a:r>
              <a:rPr lang="en-US" dirty="0"/>
              <a:t>In addition to LabVIEW control, there is a Lake Shore temperature monitor interlock that directly shut off heater control box main input.</a:t>
            </a:r>
          </a:p>
        </p:txBody>
      </p:sp>
      <p:pic>
        <p:nvPicPr>
          <p:cNvPr id="4" name="Picture 3" descr="A picture containing text, appliance, kitchen appliance&#10;&#10;Description automatically generated">
            <a:extLst>
              <a:ext uri="{FF2B5EF4-FFF2-40B4-BE49-F238E27FC236}">
                <a16:creationId xmlns:a16="http://schemas.microsoft.com/office/drawing/2014/main" id="{A63BB949-5541-46B8-8CD6-ECEB95B159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" t="1792" r="6105" b="9814"/>
          <a:stretch/>
        </p:blipFill>
        <p:spPr>
          <a:xfrm>
            <a:off x="6853286" y="0"/>
            <a:ext cx="5338713" cy="3831612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8453DAA-6CD3-4A8D-978D-A72DD1993D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5" t="4552" r="15412" b="3385"/>
          <a:stretch/>
        </p:blipFill>
        <p:spPr>
          <a:xfrm>
            <a:off x="6896856" y="3831612"/>
            <a:ext cx="5251572" cy="302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5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25106-36E4-4A6B-856B-EFECEA334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B2BF8-9003-41B3-9232-46BEDBA76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292"/>
            <a:ext cx="10515600" cy="1681146"/>
          </a:xfrm>
        </p:spPr>
        <p:txBody>
          <a:bodyPr/>
          <a:lstStyle/>
          <a:p>
            <a:r>
              <a:rPr lang="en-US" dirty="0"/>
              <a:t>Left: Beam box under high vacuum (~5 hours)</a:t>
            </a:r>
          </a:p>
          <a:p>
            <a:r>
              <a:rPr lang="en-US" dirty="0"/>
              <a:t>Right: Beam box filled with 1 torr of helium (~4 hours)</a:t>
            </a:r>
          </a:p>
          <a:p>
            <a:r>
              <a:rPr lang="en-US" dirty="0"/>
              <a:t>Total heating power is around 350W</a:t>
            </a:r>
          </a:p>
        </p:txBody>
      </p:sp>
      <p:pic>
        <p:nvPicPr>
          <p:cNvPr id="2050" name="Picture 2" descr="1-Day &#10;20:00 &#10;1/25 &#10;— 40K pulse Tube &#10;— 40K ΤΟΡ &#10;— 40K Shield &#10;— 4K pulse Tube &#10;— 4K Shield Τορ &#10;— 4K Plale &#10;— ΙΚ Stage &#10;— ΙΚ Cell &#10;21 &#10;1 '25 &#10;2200 &#10;1125 &#10;23:00 &#10;1 f25 &#10;00:00 &#10;1/26 ">
            <a:extLst>
              <a:ext uri="{FF2B5EF4-FFF2-40B4-BE49-F238E27FC236}">
                <a16:creationId xmlns:a16="http://schemas.microsoft.com/office/drawing/2014/main" id="{5A0E57FF-1296-4D15-8AD0-E71C24814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4809" r="798" b="3099"/>
          <a:stretch/>
        </p:blipFill>
        <p:spPr bwMode="auto">
          <a:xfrm>
            <a:off x="725027" y="3226439"/>
            <a:ext cx="5410668" cy="308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4197DC-21F5-4338-AF12-C623724C4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092" y="3226438"/>
            <a:ext cx="5161708" cy="30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31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919BA0-2AD2-4F30-9860-56B01777D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Make-life-better Improvements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8311E1-674E-4F3C-B538-A738EC4A23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Also, more elegant</a:t>
            </a:r>
          </a:p>
        </p:txBody>
      </p:sp>
    </p:spTree>
    <p:extLst>
      <p:ext uri="{BB962C8B-B14F-4D97-AF65-F5344CB8AC3E}">
        <p14:creationId xmlns:p14="http://schemas.microsoft.com/office/powerpoint/2010/main" val="589599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9AF03-E6AC-4CCD-BFBF-FF354600A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Feedthroughs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FF795-2920-4235-97E3-F37B59C5E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257801" cy="46672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DB-25 feedthroughs from Kurt </a:t>
            </a:r>
            <a:r>
              <a:rPr lang="en-US" dirty="0" err="1"/>
              <a:t>Lesker</a:t>
            </a:r>
            <a:endParaRPr lang="en-US" dirty="0"/>
          </a:p>
          <a:p>
            <a:r>
              <a:rPr lang="en-US" dirty="0"/>
              <a:t>High vacuum compatible(FEP) DB-25 breakout cable from </a:t>
            </a:r>
            <a:r>
              <a:rPr lang="en-US" dirty="0" err="1"/>
              <a:t>Accu</a:t>
            </a:r>
            <a:r>
              <a:rPr lang="en-US" dirty="0"/>
              <a:t>-glass</a:t>
            </a:r>
          </a:p>
          <a:p>
            <a:r>
              <a:rPr lang="en-US" dirty="0"/>
              <a:t>Color coded ceramic beads from </a:t>
            </a:r>
            <a:r>
              <a:rPr lang="en-US" dirty="0" err="1"/>
              <a:t>LewVac</a:t>
            </a:r>
            <a:r>
              <a:rPr lang="en-US" dirty="0"/>
              <a:t> for labeling.</a:t>
            </a:r>
          </a:p>
          <a:p>
            <a:endParaRPr lang="en-US" dirty="0"/>
          </a:p>
          <a:p>
            <a:r>
              <a:rPr lang="en-US" dirty="0"/>
              <a:t>Less messy outside beam box: Only three cables</a:t>
            </a:r>
          </a:p>
          <a:p>
            <a:r>
              <a:rPr lang="en-US" dirty="0"/>
              <a:t>Less messy inside the beam box</a:t>
            </a:r>
          </a:p>
          <a:p>
            <a:r>
              <a:rPr lang="en-US" dirty="0"/>
              <a:t>Very compact feedthrough so flanges can be saved.</a:t>
            </a:r>
          </a:p>
          <a:p>
            <a:endParaRPr lang="en-US" dirty="0"/>
          </a:p>
        </p:txBody>
      </p:sp>
      <p:pic>
        <p:nvPicPr>
          <p:cNvPr id="1026" name="Picture 2" descr="Connector to Cable - 25 Way Female - DAP, FEP">
            <a:extLst>
              <a:ext uri="{FF2B5EF4-FFF2-40B4-BE49-F238E27FC236}">
                <a16:creationId xmlns:a16="http://schemas.microsoft.com/office/drawing/2014/main" id="{5C8E11F3-7CB9-4D96-ABC5-4D08F18BC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437" y="1248139"/>
            <a:ext cx="30480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7FE13F-2ADA-44F7-99C5-FFA5F79A6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63" b="90718" l="9784" r="89962">
                        <a14:foregroundMark x1="33164" y1="86139" x2="52859" y2="90718"/>
                        <a14:foregroundMark x1="52859" y1="90718" x2="63659" y2="90099"/>
                        <a14:foregroundMark x1="88056" y1="37376" x2="88691" y2="57797"/>
                        <a14:foregroundMark x1="53113" y1="8663" x2="39644" y2="106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83436" y="627864"/>
            <a:ext cx="2479249" cy="2545405"/>
          </a:xfrm>
          <a:prstGeom prst="rect">
            <a:avLst/>
          </a:prstGeom>
        </p:spPr>
      </p:pic>
      <p:pic>
        <p:nvPicPr>
          <p:cNvPr id="9" name="Picture 8" descr="A picture containing military vehicle&#10;&#10;Description automatically generated">
            <a:extLst>
              <a:ext uri="{FF2B5EF4-FFF2-40B4-BE49-F238E27FC236}">
                <a16:creationId xmlns:a16="http://schemas.microsoft.com/office/drawing/2014/main" id="{F4D95E3B-B52C-4272-9725-A241F7DE25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4" t="21031" b="22200"/>
          <a:stretch/>
        </p:blipFill>
        <p:spPr>
          <a:xfrm>
            <a:off x="6078192" y="3325237"/>
            <a:ext cx="5965171" cy="287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85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53A7F-C518-418D-AF73-29E9EA26C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Helium Charcoal Sorbs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C6D92-10DC-42D1-A7FB-52107D065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Nothing special here</a:t>
            </a:r>
          </a:p>
          <a:p>
            <a:endParaRPr lang="en-US" dirty="0"/>
          </a:p>
          <a:p>
            <a:r>
              <a:rPr lang="en-US" dirty="0"/>
              <a:t>All four 4K shield panels are coated with sorbs on inside surface.</a:t>
            </a:r>
          </a:p>
          <a:p>
            <a:r>
              <a:rPr lang="en-US" dirty="0"/>
              <a:t>About 12 pieces 3.5in*3.5in double-side protection sorb.</a:t>
            </a:r>
          </a:p>
          <a:p>
            <a:endParaRPr lang="en-US" dirty="0"/>
          </a:p>
          <a:p>
            <a:r>
              <a:rPr lang="en-US" dirty="0"/>
              <a:t>Protection sorbs hanging from 4K shield top plate.</a:t>
            </a:r>
          </a:p>
          <a:p>
            <a:r>
              <a:rPr lang="en-US" dirty="0"/>
              <a:t>No sorbs are installed on the bottom, leaving a lot of space for future use.</a:t>
            </a:r>
          </a:p>
        </p:txBody>
      </p:sp>
    </p:spTree>
    <p:extLst>
      <p:ext uri="{BB962C8B-B14F-4D97-AF65-F5344CB8AC3E}">
        <p14:creationId xmlns:p14="http://schemas.microsoft.com/office/powerpoint/2010/main" val="252026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15ED5-58D9-4629-91DB-6A462E6D4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Miscellaneous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D2260-0A4A-4FBF-BB74-E906AD376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mixed type of fasteners. All shield screws are standard ¼-20 SHCS brass screws.</a:t>
            </a:r>
          </a:p>
          <a:p>
            <a:r>
              <a:rPr lang="en-US" dirty="0"/>
              <a:t>No slotted screws!</a:t>
            </a:r>
          </a:p>
          <a:p>
            <a:endParaRPr lang="en-US" dirty="0"/>
          </a:p>
          <a:p>
            <a:r>
              <a:rPr lang="en-US" dirty="0"/>
              <a:t>Use ¼-20 threaded SS rods for rigid shield hanging.</a:t>
            </a:r>
          </a:p>
          <a:p>
            <a:endParaRPr lang="en-US" dirty="0"/>
          </a:p>
          <a:p>
            <a:r>
              <a:rPr lang="en-US" dirty="0"/>
              <a:t>Use BBAR coated, cut-to-size, properly beveled glasses for windows.(Customized by ESCO, not that expensive!)</a:t>
            </a:r>
          </a:p>
        </p:txBody>
      </p:sp>
    </p:spTree>
    <p:extLst>
      <p:ext uri="{BB962C8B-B14F-4D97-AF65-F5344CB8AC3E}">
        <p14:creationId xmlns:p14="http://schemas.microsoft.com/office/powerpoint/2010/main" val="3368848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8AE2F-066F-4689-AECD-D32410C0B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3" descr="A picture containing object, sitting, dark, black&#10;&#10;Description automatically generated">
            <a:extLst>
              <a:ext uri="{FF2B5EF4-FFF2-40B4-BE49-F238E27FC236}">
                <a16:creationId xmlns:a16="http://schemas.microsoft.com/office/drawing/2014/main" id="{B544055A-14D1-4CB1-A121-2E567A6AAA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0" t="6770" r="21128" b="8953"/>
          <a:stretch/>
        </p:blipFill>
        <p:spPr>
          <a:xfrm>
            <a:off x="7109170" y="0"/>
            <a:ext cx="55325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99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1CF40-64B3-4301-94E7-34B46C87C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23" y="361058"/>
            <a:ext cx="6933933" cy="1816154"/>
          </a:xfrm>
        </p:spPr>
        <p:txBody>
          <a:bodyPr>
            <a:normAutofit/>
          </a:bodyPr>
          <a:lstStyle/>
          <a:p>
            <a:r>
              <a:rPr lang="en-US" sz="4800" b="1" dirty="0"/>
              <a:t>Superinsulation is bad for vacuum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3C853D-6A93-4AE6-A844-81C4E0FD1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092" y="2556695"/>
            <a:ext cx="6548687" cy="38867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13CA85-A0FD-47D1-B693-2CB49BDA2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912" y="77501"/>
            <a:ext cx="4170000" cy="2893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2E9C06-48DA-4A72-A85A-F39EBD48D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595" y="2971280"/>
            <a:ext cx="5804634" cy="385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16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86262-6F08-4023-B4DC-FEE2C0CF4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1715"/>
          </a:xfrm>
        </p:spPr>
        <p:txBody>
          <a:bodyPr/>
          <a:lstStyle/>
          <a:p>
            <a:r>
              <a:rPr lang="en-US" dirty="0"/>
              <a:t>Fast Cool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06951-A451-4C2D-8F3B-EB8DF364E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120"/>
            <a:ext cx="10207336" cy="3186139"/>
          </a:xfrm>
        </p:spPr>
        <p:txBody>
          <a:bodyPr>
            <a:normAutofit fontScale="92500"/>
          </a:bodyPr>
          <a:lstStyle/>
          <a:p>
            <a:r>
              <a:rPr lang="en-US" dirty="0"/>
              <a:t>Reduce thermal mass</a:t>
            </a:r>
          </a:p>
          <a:p>
            <a:r>
              <a:rPr lang="en-US" dirty="0"/>
              <a:t>Use copper for 40K shield construction.</a:t>
            </a:r>
          </a:p>
          <a:p>
            <a:r>
              <a:rPr lang="en-US" dirty="0"/>
              <a:t>Cu-101 has much higher thermal conductivity compared to 6061 aluminum(15x), so much less material can be used in shield construction.</a:t>
            </a:r>
          </a:p>
          <a:p>
            <a:r>
              <a:rPr lang="en-US" dirty="0"/>
              <a:t>Copper enthalpy is half of aluminum(equal mass), but density is 3.3 times higher. </a:t>
            </a:r>
          </a:p>
          <a:p>
            <a:r>
              <a:rPr lang="en-US" dirty="0"/>
              <a:t>Taken all these into account, copper shield still wins.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73A438-2CF2-49A8-B83A-E9F921F353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362"/>
          <a:stretch/>
        </p:blipFill>
        <p:spPr>
          <a:xfrm>
            <a:off x="838200" y="4527258"/>
            <a:ext cx="10207336" cy="16137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9B9054-A788-4797-952E-F8E10605D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952"/>
          <a:stretch/>
        </p:blipFill>
        <p:spPr>
          <a:xfrm>
            <a:off x="838200" y="6115627"/>
            <a:ext cx="10207336" cy="62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87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4EB26-06BC-4B58-BEC7-2A37171D4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33" y="227728"/>
            <a:ext cx="11129543" cy="1325563"/>
          </a:xfrm>
        </p:spPr>
        <p:txBody>
          <a:bodyPr/>
          <a:lstStyle/>
          <a:p>
            <a:r>
              <a:rPr lang="en-US" dirty="0"/>
              <a:t>Copper vs Aluminum Enthalpy and Conductivity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3621E5-6C0B-450E-95F9-AD0D91490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62" y="1383407"/>
            <a:ext cx="3674097" cy="2459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7786CC-65A9-46D0-A1BA-16EBC9914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2655" y="1486959"/>
            <a:ext cx="3789912" cy="262309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BA2BF8F-DE8E-4051-8E2B-2B495D14DE6B}"/>
              </a:ext>
            </a:extLst>
          </p:cNvPr>
          <p:cNvGrpSpPr/>
          <p:nvPr/>
        </p:nvGrpSpPr>
        <p:grpSpPr>
          <a:xfrm>
            <a:off x="7952424" y="4231271"/>
            <a:ext cx="3501926" cy="2486644"/>
            <a:chOff x="7046262" y="4251005"/>
            <a:chExt cx="3501926" cy="248664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712B9A3-8079-47A2-AC42-7F710F0EC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46262" y="4251005"/>
              <a:ext cx="3501926" cy="2486644"/>
            </a:xfrm>
            <a:prstGeom prst="rect">
              <a:avLst/>
            </a:prstGeom>
          </p:spPr>
        </p:pic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0AE4950F-D419-4112-A744-0D453B5338DE}"/>
                </a:ext>
              </a:extLst>
            </p:cNvPr>
            <p:cNvSpPr/>
            <p:nvPr/>
          </p:nvSpPr>
          <p:spPr>
            <a:xfrm>
              <a:off x="9409670" y="4712043"/>
              <a:ext cx="111211" cy="131805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858D6BC-ECD2-4BBA-B296-C605F3BF1CDA}"/>
              </a:ext>
            </a:extLst>
          </p:cNvPr>
          <p:cNvGrpSpPr/>
          <p:nvPr/>
        </p:nvGrpSpPr>
        <p:grpSpPr>
          <a:xfrm>
            <a:off x="665394" y="4032670"/>
            <a:ext cx="3034606" cy="2731145"/>
            <a:chOff x="982550" y="4049145"/>
            <a:chExt cx="3034606" cy="273114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F20772F-BFFD-4565-B523-E3E598B69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2550" y="4049145"/>
              <a:ext cx="3034606" cy="2731145"/>
            </a:xfrm>
            <a:prstGeom prst="rect">
              <a:avLst/>
            </a:prstGeom>
          </p:spPr>
        </p:pic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2AC2DF34-E385-4ABE-877C-4F6B5B9CC160}"/>
                </a:ext>
              </a:extLst>
            </p:cNvPr>
            <p:cNvSpPr/>
            <p:nvPr/>
          </p:nvSpPr>
          <p:spPr>
            <a:xfrm>
              <a:off x="2671119" y="5342788"/>
              <a:ext cx="111211" cy="131805"/>
            </a:xfrm>
            <a:prstGeom prst="star5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762D86B-F639-4F4F-95CF-647952DECFE2}"/>
              </a:ext>
            </a:extLst>
          </p:cNvPr>
          <p:cNvSpPr txBox="1"/>
          <p:nvPr/>
        </p:nvSpPr>
        <p:spPr>
          <a:xfrm>
            <a:off x="4648864" y="4038291"/>
            <a:ext cx="2053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Conductivity at 40k:</a:t>
            </a:r>
          </a:p>
          <a:p>
            <a:pPr algn="ctr"/>
            <a:r>
              <a:rPr lang="en-US" dirty="0"/>
              <a:t>1500 vs 100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27DC60-50C3-41B9-842A-2C035B065FFF}"/>
              </a:ext>
            </a:extLst>
          </p:cNvPr>
          <p:cNvSpPr txBox="1"/>
          <p:nvPr/>
        </p:nvSpPr>
        <p:spPr>
          <a:xfrm>
            <a:off x="4593688" y="1583605"/>
            <a:ext cx="2163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Copper: 8.96 g/cm^3</a:t>
            </a:r>
          </a:p>
          <a:p>
            <a:r>
              <a:rPr lang="en-US" dirty="0"/>
              <a:t>Al: 2.7g/cm^3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7D2AF7-ACBC-4F99-866C-33C5AF92B798}"/>
              </a:ext>
            </a:extLst>
          </p:cNvPr>
          <p:cNvSpPr txBox="1"/>
          <p:nvPr/>
        </p:nvSpPr>
        <p:spPr>
          <a:xfrm>
            <a:off x="4905473" y="2351336"/>
            <a:ext cx="1540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Copper: 79 J/g</a:t>
            </a:r>
          </a:p>
          <a:p>
            <a:r>
              <a:rPr lang="en-US" dirty="0"/>
              <a:t>Al: 170 J/g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6E3F6E-85B8-400A-9C25-7D73C59B096A}"/>
              </a:ext>
            </a:extLst>
          </p:cNvPr>
          <p:cNvSpPr txBox="1"/>
          <p:nvPr/>
        </p:nvSpPr>
        <p:spPr>
          <a:xfrm>
            <a:off x="4593688" y="3249584"/>
            <a:ext cx="2163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Copper is 1.5X the Enthalpy per volume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FE431B-3371-4899-8870-D1DF10C6DFAE}"/>
              </a:ext>
            </a:extLst>
          </p:cNvPr>
          <p:cNvSpPr txBox="1"/>
          <p:nvPr/>
        </p:nvSpPr>
        <p:spPr>
          <a:xfrm>
            <a:off x="3882082" y="4824114"/>
            <a:ext cx="3888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Copper Is 10x Better Per Thermal Mass Than Aluminum at 40K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8F1ECE-69CC-44DC-AEC9-C91B6D2B4E94}"/>
              </a:ext>
            </a:extLst>
          </p:cNvPr>
          <p:cNvSpPr txBox="1"/>
          <p:nvPr/>
        </p:nvSpPr>
        <p:spPr>
          <a:xfrm>
            <a:off x="4447576" y="6024443"/>
            <a:ext cx="2817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(~50% better at room temp)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D00854-FCD0-4360-8DCC-F41C631190BC}"/>
              </a:ext>
            </a:extLst>
          </p:cNvPr>
          <p:cNvSpPr txBox="1"/>
          <p:nvPr/>
        </p:nvSpPr>
        <p:spPr>
          <a:xfrm>
            <a:off x="4648864" y="6377258"/>
            <a:ext cx="2227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(~2.6x better at 100K)</a:t>
            </a:r>
          </a:p>
        </p:txBody>
      </p:sp>
    </p:spTree>
    <p:extLst>
      <p:ext uri="{BB962C8B-B14F-4D97-AF65-F5344CB8AC3E}">
        <p14:creationId xmlns:p14="http://schemas.microsoft.com/office/powerpoint/2010/main" val="1438002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E1C14-8C58-4BD3-B679-611BC2586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40K shield detail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1DC5B-7617-4572-B76B-5AC93162C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6292"/>
            <a:ext cx="5257800" cy="528897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Ideally copper shield can be very thin, but we need mechanical strength.</a:t>
            </a:r>
          </a:p>
          <a:p>
            <a:endParaRPr lang="en-US" dirty="0"/>
          </a:p>
          <a:p>
            <a:r>
              <a:rPr lang="en-US" dirty="0"/>
              <a:t>Start from 1/8-inch-thick copper</a:t>
            </a:r>
          </a:p>
          <a:p>
            <a:r>
              <a:rPr lang="en-US" dirty="0"/>
              <a:t>Milled down to 1/16 inch in some areas to reduce thermal mass</a:t>
            </a:r>
          </a:p>
          <a:p>
            <a:r>
              <a:rPr lang="en-US" dirty="0"/>
              <a:t>Keep window area 1/8 inch thick to provide mechanical strength and avoid deformation. (Also ensure enough threads for tapped holes)</a:t>
            </a:r>
          </a:p>
          <a:p>
            <a:endParaRPr lang="en-US" dirty="0"/>
          </a:p>
          <a:p>
            <a:r>
              <a:rPr lang="en-US" dirty="0"/>
              <a:t>Max top/bottom temperature difference after cool down is below 1K.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8F5D2F-286C-4904-B479-FBD149B1A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380" y="570321"/>
            <a:ext cx="4644479" cy="571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15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2F2F4B52-C3DA-45A8-A2F3-4CABC9A1F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184" y="3429000"/>
            <a:ext cx="4030728" cy="3429000"/>
          </a:xfrm>
          <a:prstGeom prst="rect">
            <a:avLst/>
          </a:prstGeom>
        </p:spPr>
      </p:pic>
      <p:pic>
        <p:nvPicPr>
          <p:cNvPr id="4" name="Content Placeholder 4" descr="Chart, radar chart&#10;&#10;Description automatically generated">
            <a:extLst>
              <a:ext uri="{FF2B5EF4-FFF2-40B4-BE49-F238E27FC236}">
                <a16:creationId xmlns:a16="http://schemas.microsoft.com/office/drawing/2014/main" id="{CD6EC3AF-88D3-4133-B112-7BB04C6305A2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87" y="0"/>
            <a:ext cx="4200374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433A41-C9D5-496F-B17B-DE23E8A1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Vacuum?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7A9A1-133E-4849-B15F-2D027ADBA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767321" cy="4351338"/>
          </a:xfrm>
        </p:spPr>
        <p:txBody>
          <a:bodyPr>
            <a:normAutofit/>
          </a:bodyPr>
          <a:lstStyle/>
          <a:p>
            <a:r>
              <a:rPr lang="en-US" dirty="0"/>
              <a:t>Super insulation (aluminized Mylar) is not a great choice for vacuum.</a:t>
            </a:r>
          </a:p>
          <a:p>
            <a:r>
              <a:rPr lang="en-US" dirty="0" err="1"/>
              <a:t>Cryopumping</a:t>
            </a:r>
            <a:r>
              <a:rPr lang="en-US" dirty="0"/>
              <a:t> does not help you, last layer of superinsulation is near room temperature after cool down.</a:t>
            </a:r>
          </a:p>
          <a:p>
            <a:r>
              <a:rPr lang="en-US" dirty="0"/>
              <a:t>Use gold plated copper to replace superinsulation.</a:t>
            </a:r>
          </a:p>
          <a:p>
            <a:r>
              <a:rPr lang="en-US" dirty="0"/>
              <a:t>Polished copper emissivity: 0.02 (if tarnished, 0.6)</a:t>
            </a:r>
          </a:p>
          <a:p>
            <a:r>
              <a:rPr lang="en-US" dirty="0"/>
              <a:t>Polished gold emissivity: 0.02 (will not tarnish)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53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FA96A-CFAA-463B-AB95-FF7CF1DD7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Better metal-metal thermal 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F8A78-98EA-4EED-BE46-EC05840CD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16239"/>
          </a:xfrm>
        </p:spPr>
        <p:txBody>
          <a:bodyPr/>
          <a:lstStyle/>
          <a:p>
            <a:r>
              <a:rPr lang="en-US" dirty="0"/>
              <a:t>Bare copper vs Gold plated copper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439292-D0EA-46C7-BC4A-8BEA030B6F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79" t="4664" r="12612" b="13353"/>
          <a:stretch/>
        </p:blipFill>
        <p:spPr>
          <a:xfrm>
            <a:off x="1271359" y="2663550"/>
            <a:ext cx="4760666" cy="3528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51CE71-40EC-4D80-AD2D-6C773B55D8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00" r="10307" b="15398"/>
          <a:stretch/>
        </p:blipFill>
        <p:spPr>
          <a:xfrm>
            <a:off x="6434919" y="2640168"/>
            <a:ext cx="4918881" cy="355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39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77964-EEEB-4AD9-B745-DDDA3FC12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Gold plating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AA992-A340-4009-B96F-BEA3F793A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38711"/>
          </a:xfrm>
        </p:spPr>
        <p:txBody>
          <a:bodyPr>
            <a:normAutofit/>
          </a:bodyPr>
          <a:lstStyle/>
          <a:p>
            <a:r>
              <a:rPr lang="en-US" dirty="0"/>
              <a:t>Choice of gold coating: soft gold (24K) vs hard gold (18K)</a:t>
            </a:r>
          </a:p>
          <a:p>
            <a:r>
              <a:rPr lang="en-US" dirty="0"/>
              <a:t>We choose soft gold, soft gold is not shiny after plating and needs final post-polishing. Post-polishing might not be needed if hard gold is chosen.</a:t>
            </a:r>
          </a:p>
          <a:p>
            <a:endParaRPr lang="en-US" dirty="0"/>
          </a:p>
          <a:p>
            <a:r>
              <a:rPr lang="en-US" dirty="0"/>
              <a:t>Copper panels are machined, sanded, polished, then sent for plating.</a:t>
            </a:r>
          </a:p>
          <a:p>
            <a:r>
              <a:rPr lang="en-US" dirty="0"/>
              <a:t>Panels are polished again carefully(gold layer is thin) after plating.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8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076C0-D6A4-4CBA-BCD6-466A92974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 Down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95620-61B2-4690-A6E1-17C1BAE9F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1577" cy="4351338"/>
          </a:xfrm>
        </p:spPr>
        <p:txBody>
          <a:bodyPr>
            <a:normAutofit/>
          </a:bodyPr>
          <a:lstStyle/>
          <a:p>
            <a:r>
              <a:rPr lang="en-US" dirty="0"/>
              <a:t>4K reached in 11 hours (experiment can start)</a:t>
            </a:r>
          </a:p>
          <a:p>
            <a:r>
              <a:rPr lang="en-US" dirty="0"/>
              <a:t>40K reached in 16 hours</a:t>
            </a:r>
          </a:p>
          <a:p>
            <a:endParaRPr lang="en-US" dirty="0"/>
          </a:p>
          <a:p>
            <a:r>
              <a:rPr lang="en-US" dirty="0"/>
              <a:t>Gold coating works well</a:t>
            </a:r>
          </a:p>
          <a:p>
            <a:r>
              <a:rPr lang="en-US" dirty="0"/>
              <a:t>40K shield top temperature is lower than 40K pulse tube!</a:t>
            </a:r>
          </a:p>
          <a:p>
            <a:r>
              <a:rPr lang="en-US" dirty="0"/>
              <a:t>4K shield can ‘radiative cool’ 40K shield?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2F29BB-B201-40C1-870B-C0AF45B733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18"/>
          <a:stretch/>
        </p:blipFill>
        <p:spPr>
          <a:xfrm>
            <a:off x="6432225" y="271463"/>
            <a:ext cx="5369252" cy="31575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DEA99B-E7E7-4351-BB41-F624FFFCFC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1026"/>
          <a:stretch/>
        </p:blipFill>
        <p:spPr>
          <a:xfrm>
            <a:off x="6432225" y="3497343"/>
            <a:ext cx="5369252" cy="32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19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8D64E-8E7F-41B6-982A-05B1A640C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Warm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B0452-FFEB-4DCB-A6E8-5686CA359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28670" cy="4351338"/>
          </a:xfrm>
        </p:spPr>
        <p:txBody>
          <a:bodyPr>
            <a:normAutofit/>
          </a:bodyPr>
          <a:lstStyle/>
          <a:p>
            <a:r>
              <a:rPr lang="en-US" dirty="0"/>
              <a:t>Add resistive heaters</a:t>
            </a:r>
          </a:p>
          <a:p>
            <a:r>
              <a:rPr lang="en-US" dirty="0"/>
              <a:t>Lake Shore 50ohm 50V heater cartridge</a:t>
            </a:r>
          </a:p>
          <a:p>
            <a:endParaRPr lang="en-US" dirty="0"/>
          </a:p>
          <a:p>
            <a:r>
              <a:rPr lang="en-US" dirty="0"/>
              <a:t>Sandwiched between copper block with indium foil, then clamped to shields</a:t>
            </a:r>
          </a:p>
          <a:p>
            <a:r>
              <a:rPr lang="en-US" dirty="0"/>
              <a:t>Heaters are placed far from windows to avoid big thermal gradient on glass</a:t>
            </a:r>
          </a:p>
          <a:p>
            <a:endParaRPr lang="en-US" dirty="0"/>
          </a:p>
        </p:txBody>
      </p:sp>
      <p:pic>
        <p:nvPicPr>
          <p:cNvPr id="7" name="Picture 6" descr="A picture containing indoor, automaton&#10;&#10;Description automatically generated">
            <a:extLst>
              <a:ext uri="{FF2B5EF4-FFF2-40B4-BE49-F238E27FC236}">
                <a16:creationId xmlns:a16="http://schemas.microsoft.com/office/drawing/2014/main" id="{FF740442-E5BE-45B6-BAC0-8FBD2BADE4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1" r="24216"/>
          <a:stretch/>
        </p:blipFill>
        <p:spPr>
          <a:xfrm rot="5400000">
            <a:off x="9066386" y="-824561"/>
            <a:ext cx="1866770" cy="3887621"/>
          </a:xfrm>
          <a:prstGeom prst="rect">
            <a:avLst/>
          </a:prstGeom>
        </p:spPr>
      </p:pic>
      <p:pic>
        <p:nvPicPr>
          <p:cNvPr id="11" name="Picture 10" descr="A picture containing indoor, fireplace&#10;&#10;Description automatically generated">
            <a:extLst>
              <a:ext uri="{FF2B5EF4-FFF2-40B4-BE49-F238E27FC236}">
                <a16:creationId xmlns:a16="http://schemas.microsoft.com/office/drawing/2014/main" id="{6B7EEC48-CDC1-43AA-A6FE-4E87363EA5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7" r="6530"/>
          <a:stretch/>
        </p:blipFill>
        <p:spPr>
          <a:xfrm rot="5400000">
            <a:off x="8014775" y="2339500"/>
            <a:ext cx="3983392" cy="387422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2AB2631-4371-408F-9590-0AB0FADF504F}"/>
              </a:ext>
            </a:extLst>
          </p:cNvPr>
          <p:cNvSpPr/>
          <p:nvPr/>
        </p:nvSpPr>
        <p:spPr>
          <a:xfrm>
            <a:off x="9369686" y="2476851"/>
            <a:ext cx="590599" cy="5577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CFE264B-ADB0-47DB-9071-FD4D2B6830BC}"/>
              </a:ext>
            </a:extLst>
          </p:cNvPr>
          <p:cNvSpPr/>
          <p:nvPr/>
        </p:nvSpPr>
        <p:spPr>
          <a:xfrm>
            <a:off x="9074386" y="3458900"/>
            <a:ext cx="590599" cy="5577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6D83D28-63F0-427D-84E6-AD40E57EDDE1}"/>
              </a:ext>
            </a:extLst>
          </p:cNvPr>
          <p:cNvSpPr/>
          <p:nvPr/>
        </p:nvSpPr>
        <p:spPr>
          <a:xfrm>
            <a:off x="9428502" y="5308376"/>
            <a:ext cx="590599" cy="5577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D48E045-68FC-46FF-BD6E-5893B2467111}"/>
              </a:ext>
            </a:extLst>
          </p:cNvPr>
          <p:cNvSpPr/>
          <p:nvPr/>
        </p:nvSpPr>
        <p:spPr>
          <a:xfrm>
            <a:off x="9951989" y="4157246"/>
            <a:ext cx="590599" cy="5577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E6B5DCD-63DC-4F9E-9D68-ADD00E61B047}"/>
              </a:ext>
            </a:extLst>
          </p:cNvPr>
          <p:cNvSpPr/>
          <p:nvPr/>
        </p:nvSpPr>
        <p:spPr>
          <a:xfrm>
            <a:off x="9428502" y="5935087"/>
            <a:ext cx="590599" cy="5577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34D9D18-8F6F-40C8-A785-E52412779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338" y="185864"/>
            <a:ext cx="2999002" cy="180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69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3930</TotalTime>
  <Words>907</Words>
  <Application>Microsoft Macintosh PowerPoint</Application>
  <PresentationFormat>Widescreen</PresentationFormat>
  <Paragraphs>115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What’s New in CaF Gen2 Beam Box?</vt:lpstr>
      <vt:lpstr>Fast Cool Down</vt:lpstr>
      <vt:lpstr>Copper vs Aluminum Enthalpy and Conductivity</vt:lpstr>
      <vt:lpstr>40K shield detail</vt:lpstr>
      <vt:lpstr>Better Vacuum?</vt:lpstr>
      <vt:lpstr>Better metal-metal thermal contact</vt:lpstr>
      <vt:lpstr>Gold plating details</vt:lpstr>
      <vt:lpstr>Cool Down Performance</vt:lpstr>
      <vt:lpstr>Fast Warm Up</vt:lpstr>
      <vt:lpstr>Wire choice for heaters</vt:lpstr>
      <vt:lpstr>Heater controller</vt:lpstr>
      <vt:lpstr>Performance</vt:lpstr>
      <vt:lpstr>Make-life-better Improvements</vt:lpstr>
      <vt:lpstr>Feedthroughs</vt:lpstr>
      <vt:lpstr>Helium Charcoal Sorbs</vt:lpstr>
      <vt:lpstr>Other Miscellaneous Improvements</vt:lpstr>
      <vt:lpstr>Questions?</vt:lpstr>
      <vt:lpstr>Superinsulation is bad for vacuum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Yicheng Bao</dc:creator>
  <cp:lastModifiedBy/>
  <cp:revision>161</cp:revision>
  <dcterms:created xsi:type="dcterms:W3CDTF">2021-01-10T23:44:54Z</dcterms:created>
  <dcterms:modified xsi:type="dcterms:W3CDTF">2021-01-13T19:28:28Z</dcterms:modified>
</cp:coreProperties>
</file>