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4" r:id="rId8"/>
    <p:sldId id="260" r:id="rId9"/>
    <p:sldId id="262" r:id="rId10"/>
    <p:sldId id="266" r:id="rId11"/>
    <p:sldId id="270" r:id="rId12"/>
    <p:sldId id="286" r:id="rId13"/>
    <p:sldId id="265" r:id="rId14"/>
    <p:sldId id="284" r:id="rId15"/>
    <p:sldId id="285" r:id="rId16"/>
    <p:sldId id="261" r:id="rId17"/>
    <p:sldId id="269" r:id="rId18"/>
    <p:sldId id="263" r:id="rId19"/>
    <p:sldId id="273" r:id="rId20"/>
    <p:sldId id="275" r:id="rId21"/>
    <p:sldId id="278" r:id="rId22"/>
    <p:sldId id="276" r:id="rId23"/>
    <p:sldId id="283" r:id="rId24"/>
    <p:sldId id="277" r:id="rId25"/>
    <p:sldId id="279" r:id="rId26"/>
    <p:sldId id="280" r:id="rId27"/>
    <p:sldId id="281" r:id="rId28"/>
    <p:sldId id="282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16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6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5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9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8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7DCA-5CAF-4310-B248-0FE047B18166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8047-2182-42E8-A344-96364675D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cmr12" pitchFamily="34" charset="0"/>
              </a:rPr>
              <a:t>Microwave Spectroscopy</a:t>
            </a:r>
            <a:endParaRPr lang="en-GB" sz="6000" dirty="0">
              <a:latin typeface="cmr12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81800" y="5826614"/>
            <a:ext cx="22098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Adam West</a:t>
            </a:r>
            <a:endParaRPr lang="en-GB" sz="2400" dirty="0">
              <a:latin typeface="cmr12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0600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Work\Images\microwave_setup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912" y="2405176"/>
            <a:ext cx="39227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cuments\Work\Images\microwave_setup3-0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52" y="2258920"/>
            <a:ext cx="3478212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8203" name="Picture 11" descr="C:\Users\Admin\Documents\Work\Images\microwave_setup6-01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76" y="2258920"/>
            <a:ext cx="348138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cuments\Work\Images\microwave_setup5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58" y="2190126"/>
            <a:ext cx="1938337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-76200"/>
            <a:ext cx="4226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Measurement Procedure:</a:t>
            </a:r>
            <a:endParaRPr lang="en-GB" sz="1800" b="1" u="sng" dirty="0">
              <a:latin typeface="cmr12" pitchFamily="34" charset="0"/>
            </a:endParaRPr>
          </a:p>
        </p:txBody>
      </p:sp>
      <p:pic>
        <p:nvPicPr>
          <p:cNvPr id="8207" name="Picture 15" descr="C:\Users\Admin\Desktop\Untitled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22" y="2263350"/>
            <a:ext cx="3505682" cy="6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Admin\Documents\Work\Images\microwave_setup4-01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52" y="2104369"/>
            <a:ext cx="270986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ocuments\Work\Images\microwave_setup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" y="805460"/>
            <a:ext cx="8061326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3375" y="4561438"/>
            <a:ext cx="285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Prepare molecule pulse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Optically pump into 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microwave pulse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009917" y="4824448"/>
            <a:ext cx="441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2b. Apply multiple optical pumping pulses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9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7037E-6 L 0.50174 0.00023 " pathEditMode="relative" ptsTypes="AA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1.02084 0.00023 " pathEditMode="relative" ptsTypes="AA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Microwaves Setup:</a:t>
            </a:r>
            <a:endParaRPr lang="en-GB" sz="1800" b="1" u="sng" dirty="0">
              <a:latin typeface="cmr12" pitchFamily="34" charset="0"/>
            </a:endParaRPr>
          </a:p>
        </p:txBody>
      </p:sp>
      <p:pic>
        <p:nvPicPr>
          <p:cNvPr id="23553" name="Picture 1" descr="C:\Users\Admin\Desktop\microwave_schemat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2" y="502225"/>
            <a:ext cx="8399466" cy="38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400" y="4428000"/>
            <a:ext cx="727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measured through system.</a:t>
            </a:r>
          </a:p>
          <a:p>
            <a:endParaRPr lang="en-US" dirty="0"/>
          </a:p>
          <a:p>
            <a:r>
              <a:rPr lang="en-US" dirty="0"/>
              <a:t>Power from horn measured via collection in second horn.</a:t>
            </a:r>
          </a:p>
          <a:p>
            <a:endParaRPr lang="en-US" dirty="0"/>
          </a:p>
          <a:p>
            <a:r>
              <a:rPr lang="en-US" dirty="0"/>
              <a:t>Vacuum chamber and guard ring simulated in test rig.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60" y="787803"/>
            <a:ext cx="5339440" cy="38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Microwaves Setup: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" y="780603"/>
            <a:ext cx="361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Microwave power measured throughout setup.</a:t>
            </a:r>
          </a:p>
          <a:p>
            <a:endParaRPr lang="en-US" dirty="0"/>
          </a:p>
          <a:p>
            <a:r>
              <a:rPr lang="en-US" dirty="0"/>
              <a:t>Observe 1 to 3 dB loss per 6 inch of SMA cable.</a:t>
            </a:r>
          </a:p>
          <a:p>
            <a:endParaRPr lang="en-US" dirty="0"/>
          </a:p>
          <a:p>
            <a:r>
              <a:rPr lang="en-US" dirty="0"/>
              <a:t>20 GHz amplifier provides around 20 dB of gain and is very linear.</a:t>
            </a:r>
          </a:p>
          <a:p>
            <a:endParaRPr lang="en-US" dirty="0"/>
          </a:p>
          <a:p>
            <a:r>
              <a:rPr lang="en-US" dirty="0" err="1"/>
              <a:t>Doubler</a:t>
            </a:r>
            <a:r>
              <a:rPr lang="en-US" dirty="0"/>
              <a:t> shows (expected) non-linear </a:t>
            </a:r>
            <a:r>
              <a:rPr lang="en-US" dirty="0" err="1"/>
              <a:t>behaviour</a:t>
            </a:r>
            <a:r>
              <a:rPr lang="en-US" dirty="0"/>
              <a:t> with around 8 dB of loss.</a:t>
            </a:r>
          </a:p>
          <a:p>
            <a:endParaRPr lang="en-US" dirty="0"/>
          </a:p>
          <a:p>
            <a:r>
              <a:rPr lang="en-US" dirty="0"/>
              <a:t>40 GHz amp shows linear </a:t>
            </a:r>
            <a:r>
              <a:rPr lang="en-US" dirty="0" err="1"/>
              <a:t>behaviour</a:t>
            </a:r>
            <a:r>
              <a:rPr lang="en-US" dirty="0"/>
              <a:t> with around 10 dB of gain.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8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Microwaves Setup: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00" y="712826"/>
            <a:ext cx="4954020" cy="37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00" y="784800"/>
            <a:ext cx="37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Microwave pulse measured using power meter.</a:t>
            </a:r>
          </a:p>
          <a:p>
            <a:endParaRPr lang="en-US" dirty="0"/>
          </a:p>
          <a:p>
            <a:r>
              <a:rPr lang="en-US" dirty="0"/>
              <a:t>Observe over 40 dB (10,000) suppression of power over pulse length.</a:t>
            </a:r>
          </a:p>
          <a:p>
            <a:endParaRPr lang="en-US" dirty="0"/>
          </a:p>
          <a:p>
            <a:r>
              <a:rPr lang="en-US" dirty="0"/>
              <a:t>In practice, tune pulse length and microwave power to achieve a pi pulse.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9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3480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Initial Measurements: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3" name="AutoShape 2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2826"/>
            <a:ext cx="5262562" cy="43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4400" y="712826"/>
            <a:ext cx="33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Red/white traces show orthogonal probe </a:t>
            </a:r>
            <a:r>
              <a:rPr lang="en-US" dirty="0" err="1"/>
              <a:t>polarisations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Clear region where molecule population is depleted.</a:t>
            </a:r>
          </a:p>
          <a:p>
            <a:endParaRPr lang="en-US" dirty="0"/>
          </a:p>
          <a:p>
            <a:r>
              <a:rPr lang="en-US" dirty="0"/>
              <a:t>Depletion is </a:t>
            </a:r>
            <a:r>
              <a:rPr lang="en-US" dirty="0" err="1"/>
              <a:t>polarisation</a:t>
            </a:r>
            <a:r>
              <a:rPr lang="en-US" dirty="0"/>
              <a:t> dependent – clearly produces an asymmetry.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8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3480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Initial Measurements: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3" name="AutoShape 2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bussle.physics.harvard.edu/lablog/EDMexperiment/2013/07/01/Microwave%20Pulsing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C:\Users\Admin\Desktop\Hstate N=-1 to m=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5180" r="694"/>
          <a:stretch/>
        </p:blipFill>
        <p:spPr bwMode="auto">
          <a:xfrm>
            <a:off x="61975" y="755999"/>
            <a:ext cx="5545031" cy="41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2800" y="777600"/>
            <a:ext cx="295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significant variation in molecule signal.</a:t>
            </a:r>
          </a:p>
          <a:p>
            <a:endParaRPr lang="en-US" dirty="0"/>
          </a:p>
          <a:p>
            <a:r>
              <a:rPr lang="en-US" dirty="0"/>
              <a:t>Using asymmetry cancels this variation giving greater signal-to-noise.</a:t>
            </a:r>
          </a:p>
          <a:p>
            <a:endParaRPr lang="en-US" dirty="0"/>
          </a:p>
          <a:p>
            <a:r>
              <a:rPr lang="en-US" dirty="0"/>
              <a:t>Evidence for reflected signal.</a:t>
            </a:r>
          </a:p>
          <a:p>
            <a:endParaRPr lang="en-US" dirty="0"/>
          </a:p>
          <a:p>
            <a:r>
              <a:rPr lang="en-US" dirty="0"/>
              <a:t>Resonant frequency found to within a few kHz.</a:t>
            </a:r>
          </a:p>
        </p:txBody>
      </p:sp>
    </p:spTree>
    <p:extLst>
      <p:ext uri="{BB962C8B-B14F-4D97-AF65-F5344CB8AC3E}">
        <p14:creationId xmlns:p14="http://schemas.microsoft.com/office/powerpoint/2010/main" val="7786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Measured Lines: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1" name="Picture 2" descr="C:\Users\Admin\Desktop\transi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7" t="42533" r="-1038" b="9965"/>
          <a:stretch/>
        </p:blipFill>
        <p:spPr bwMode="auto">
          <a:xfrm>
            <a:off x="1002883" y="639199"/>
            <a:ext cx="6186948" cy="44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transi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5" t="89982" r="2170" b="-811"/>
          <a:stretch/>
        </p:blipFill>
        <p:spPr bwMode="auto">
          <a:xfrm>
            <a:off x="2403979" y="5056110"/>
            <a:ext cx="4424517" cy="10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E-field Distribution: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4" name="Picture 7" descr="C:\Users\Admin\Desktop\asymmetry_map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2745" r="3537" b="4378"/>
          <a:stretch/>
        </p:blipFill>
        <p:spPr bwMode="auto">
          <a:xfrm>
            <a:off x="32400" y="624625"/>
            <a:ext cx="46245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/>
          <a:stretch/>
        </p:blipFill>
        <p:spPr bwMode="auto">
          <a:xfrm>
            <a:off x="4656900" y="655226"/>
            <a:ext cx="4477837" cy="36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8000" y="4642331"/>
            <a:ext cx="35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fits central feature well.</a:t>
            </a:r>
          </a:p>
          <a:p>
            <a:r>
              <a:rPr lang="en-US" dirty="0" err="1"/>
              <a:t>Sinc</a:t>
            </a:r>
            <a:r>
              <a:rPr lang="en-US" dirty="0"/>
              <a:t> fits wings well.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30650" y="4411499"/>
            <a:ext cx="5002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resolution limited by: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Molecule movement during microwave pulse – 0.7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Time for two probe </a:t>
            </a:r>
            <a:r>
              <a:rPr lang="en-US" dirty="0" err="1"/>
              <a:t>polarisations</a:t>
            </a:r>
            <a:r>
              <a:rPr lang="en-GB" dirty="0"/>
              <a:t> – 1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Velocity dispersion – 1 cm</a:t>
            </a:r>
          </a:p>
        </p:txBody>
      </p:sp>
    </p:spTree>
    <p:extLst>
      <p:ext uri="{BB962C8B-B14F-4D97-AF65-F5344CB8AC3E}">
        <p14:creationId xmlns:p14="http://schemas.microsoft.com/office/powerpoint/2010/main" val="38088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E-field Distribution: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6" y="1222331"/>
            <a:ext cx="2801029" cy="60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47" y="2715759"/>
            <a:ext cx="3389019" cy="5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0" y="3350606"/>
            <a:ext cx="3498864" cy="4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14" y="4744038"/>
            <a:ext cx="3505325" cy="5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00" y="5365205"/>
            <a:ext cx="36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Spectra of Atoms and Molecules, </a:t>
            </a:r>
            <a:r>
              <a:rPr lang="en-US" sz="1200" dirty="0" err="1"/>
              <a:t>Bernath</a:t>
            </a:r>
            <a:endParaRPr lang="en-US" sz="1200" dirty="0"/>
          </a:p>
          <a:p>
            <a:pPr algn="r"/>
            <a:r>
              <a:rPr lang="en-US" sz="1200" dirty="0"/>
              <a:t>Atomic Physics, </a:t>
            </a:r>
            <a:r>
              <a:rPr lang="en-US" sz="1200" dirty="0" err="1"/>
              <a:t>Budker</a:t>
            </a:r>
            <a:r>
              <a:rPr lang="en-US" sz="1200" dirty="0"/>
              <a:t> et al.</a:t>
            </a:r>
            <a:endParaRPr lang="en-GB" sz="1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1" y="597043"/>
            <a:ext cx="5410505" cy="41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3600" y="576000"/>
            <a:ext cx="365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Molecules are subject to effective transit-time broadening.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14800" y="2038800"/>
            <a:ext cx="365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relation dictates a non-zero </a:t>
            </a:r>
            <a:r>
              <a:rPr lang="en-US" dirty="0" err="1"/>
              <a:t>linewidth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16000" y="4078507"/>
            <a:ext cx="365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this treatment can derive population during Rabi flopping: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600" y="4780038"/>
            <a:ext cx="534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fit more accurate in wings.</a:t>
            </a:r>
          </a:p>
          <a:p>
            <a:endParaRPr lang="en-US" dirty="0"/>
          </a:p>
          <a:p>
            <a:r>
              <a:rPr lang="en-US" dirty="0"/>
              <a:t>Also provides more accurate value of pulse duration.</a:t>
            </a:r>
          </a:p>
        </p:txBody>
      </p:sp>
    </p:spTree>
    <p:extLst>
      <p:ext uri="{BB962C8B-B14F-4D97-AF65-F5344CB8AC3E}">
        <p14:creationId xmlns:p14="http://schemas.microsoft.com/office/powerpoint/2010/main" val="3276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1266" name="Picture 2" descr="C:\Users\Admin\Desktop\asymmetry_map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 bwMode="auto">
          <a:xfrm>
            <a:off x="97198" y="720026"/>
            <a:ext cx="4383719" cy="35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asymmetry_map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/>
          <a:stretch/>
        </p:blipFill>
        <p:spPr bwMode="auto">
          <a:xfrm>
            <a:off x="4516918" y="720026"/>
            <a:ext cx="4431128" cy="35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117" y="4405976"/>
            <a:ext cx="805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same procedure for E orientated along +z and along –z.</a:t>
            </a:r>
          </a:p>
          <a:p>
            <a:endParaRPr lang="en-US" dirty="0"/>
          </a:p>
          <a:p>
            <a:r>
              <a:rPr lang="en-US" dirty="0"/>
              <a:t>Switch E-field using leads; reversing the voltage also introduces a non-reversing voltage.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6200"/>
            <a:ext cx="24582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Outline: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300" y="914400"/>
            <a:ext cx="3870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Introduction: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Motivation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Current knowledge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u="sng" dirty="0"/>
              <a:t>Experimental setup</a:t>
            </a:r>
            <a:r>
              <a:rPr lang="en-GB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Measurement procedure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Microwaves 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Initial measurements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u="sng" dirty="0"/>
              <a:t>Results: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Measured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Estimate of E-field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Estimate of non-reversing E-field</a:t>
            </a:r>
          </a:p>
          <a:p>
            <a:endParaRPr lang="en-GB" dirty="0"/>
          </a:p>
          <a:p>
            <a:r>
              <a:rPr lang="en-GB" u="sng" dirty="0"/>
              <a:t>Mysteries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9361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2290" name="Picture 2" descr="C:\Users\Admin\Desktop\even_asymmetry_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 bwMode="auto">
          <a:xfrm>
            <a:off x="32400" y="576000"/>
            <a:ext cx="4565938" cy="3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odd_asymmetry_ma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/>
          <a:stretch/>
        </p:blipFill>
        <p:spPr bwMode="auto">
          <a:xfrm>
            <a:off x="4557600" y="576000"/>
            <a:ext cx="4590660" cy="3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800" y="4212000"/>
            <a:ext cx="85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parity sum of the asymmetry over the E-field state.</a:t>
            </a:r>
          </a:p>
          <a:p>
            <a:endParaRPr lang="en-US" dirty="0"/>
          </a:p>
          <a:p>
            <a:r>
              <a:rPr lang="en-US" dirty="0"/>
              <a:t>+ parity sum shows the reversing component – very familiar!</a:t>
            </a:r>
          </a:p>
          <a:p>
            <a:endParaRPr lang="en-US" dirty="0"/>
          </a:p>
          <a:p>
            <a:r>
              <a:rPr lang="en-US" dirty="0"/>
              <a:t>– parity sum shows the non-reversing component – a general trend can be discerned.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5368" name="Picture 8" descr="C:\Users\Admin\Desktop\fit_param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281" b="3607"/>
          <a:stretch/>
        </p:blipFill>
        <p:spPr bwMode="auto">
          <a:xfrm>
            <a:off x="4622399" y="1292556"/>
            <a:ext cx="4245325" cy="34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Admin\Desktop\fit_params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8248" b="2555"/>
          <a:stretch/>
        </p:blipFill>
        <p:spPr bwMode="auto">
          <a:xfrm>
            <a:off x="289856" y="1372836"/>
            <a:ext cx="4109344" cy="33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056" y="624625"/>
            <a:ext cx="841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more instructive to perform parity sums over the fitting parameters for the frequency spectrum.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6400" y="4831200"/>
            <a:ext cx="76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particular we want to see how the ‘frequency offset’ changes.</a:t>
            </a:r>
          </a:p>
          <a:p>
            <a:endParaRPr lang="en-US" dirty="0"/>
          </a:p>
          <a:p>
            <a:r>
              <a:rPr lang="en-US" dirty="0"/>
              <a:t>Recall the microwave transition resonance is Stark shifted by electric fields.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00" y="892800"/>
            <a:ext cx="336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even parity sum reveals the reversing E-field.</a:t>
            </a:r>
          </a:p>
          <a:p>
            <a:endParaRPr lang="en-US" dirty="0"/>
          </a:p>
          <a:p>
            <a:r>
              <a:rPr lang="en-US" dirty="0"/>
              <a:t>This shows the overall spatial variation of our E-field.</a:t>
            </a:r>
          </a:p>
          <a:p>
            <a:endParaRPr lang="en-US" dirty="0"/>
          </a:p>
          <a:p>
            <a:r>
              <a:rPr lang="en-US" dirty="0"/>
              <a:t>Recall the spatial resolution is limited to about 5% in places.</a:t>
            </a:r>
          </a:p>
          <a:p>
            <a:endParaRPr lang="en-US" dirty="0"/>
          </a:p>
          <a:p>
            <a:r>
              <a:rPr lang="en-US" dirty="0"/>
              <a:t>We see a roughly 50 kHz shift.</a:t>
            </a:r>
          </a:p>
          <a:p>
            <a:endParaRPr lang="en-US" dirty="0"/>
          </a:p>
          <a:p>
            <a:r>
              <a:rPr lang="en-US" dirty="0"/>
              <a:t>This compares to 58 kHz from </a:t>
            </a:r>
            <a:r>
              <a:rPr lang="en-US" dirty="0" err="1"/>
              <a:t>interferometery</a:t>
            </a:r>
            <a:r>
              <a:rPr lang="en-US" dirty="0"/>
              <a:t> and corresponds to around 50 mV variation.</a:t>
            </a:r>
          </a:p>
        </p:txBody>
      </p:sp>
      <p:pic>
        <p:nvPicPr>
          <p:cNvPr id="13317" name="Picture 5" descr="C:\Users\Admin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0" y="871200"/>
            <a:ext cx="5579826" cy="41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400" y="4965764"/>
            <a:ext cx="82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measurements have also measured the variation in the y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3316" name="Picture 4" descr="C:\Users\Admin\Desktop\odd_central_fre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0" y="712826"/>
            <a:ext cx="5614200" cy="39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5600" y="864000"/>
            <a:ext cx="336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odd parity sum reveals the non-reversing E-field.</a:t>
            </a:r>
          </a:p>
          <a:p>
            <a:endParaRPr lang="en-US" dirty="0"/>
          </a:p>
          <a:p>
            <a:r>
              <a:rPr lang="en-US" dirty="0"/>
              <a:t>We observe a non-reversing field of around 4 mV – agrees well with Raman spectroscopy.</a:t>
            </a:r>
          </a:p>
          <a:p>
            <a:endParaRPr lang="en-US" dirty="0"/>
          </a:p>
          <a:p>
            <a:r>
              <a:rPr lang="en-US" dirty="0"/>
              <a:t>There is significant and reproducible spatial structure.</a:t>
            </a:r>
          </a:p>
          <a:p>
            <a:endParaRPr lang="en-US" dirty="0"/>
          </a:p>
          <a:p>
            <a:r>
              <a:rPr lang="en-US" dirty="0"/>
              <a:t>The variation is smeared out over around 1cm, but plate separation is 2.5 cm.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00" y="4759200"/>
            <a:ext cx="87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using a longer microwave pulse we can achieve greater frequency resolution and thus better resolution of the spatial variation.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5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4339" name="Picture 3" descr="C:\Users\Admin\Desktop\Nodd_Eleadodd_central_fre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70" y="675025"/>
            <a:ext cx="5412860" cy="37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0" y="784800"/>
            <a:ext cx="3520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also formed parity sums over the two omega doublets.</a:t>
            </a:r>
          </a:p>
          <a:p>
            <a:endParaRPr lang="en-US" dirty="0"/>
          </a:p>
          <a:p>
            <a:r>
              <a:rPr lang="en-US" dirty="0"/>
              <a:t>The odd sum displays almost an almost identical result (right).</a:t>
            </a:r>
          </a:p>
          <a:p>
            <a:endParaRPr lang="en-US" dirty="0"/>
          </a:p>
          <a:p>
            <a:r>
              <a:rPr lang="en-US" dirty="0"/>
              <a:t>The even sum is consistent with zero.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6386" name="Picture 2" descr="C:\Users\Admin\Desktop\even_fitparam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33"/>
          <a:stretch/>
        </p:blipFill>
        <p:spPr bwMode="auto">
          <a:xfrm>
            <a:off x="4032001" y="712826"/>
            <a:ext cx="4968000" cy="39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800" y="712826"/>
            <a:ext cx="37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Dependence of the non-reversing field on collimator position was also investigated.</a:t>
            </a:r>
          </a:p>
          <a:p>
            <a:endParaRPr lang="en-US" dirty="0"/>
          </a:p>
          <a:p>
            <a:r>
              <a:rPr lang="en-US" dirty="0"/>
              <a:t>These collimators move transverse to the molecular beam.</a:t>
            </a:r>
          </a:p>
          <a:p>
            <a:endParaRPr lang="en-US" dirty="0"/>
          </a:p>
          <a:p>
            <a:r>
              <a:rPr lang="en-US" dirty="0"/>
              <a:t>The collimators are outside the interaction region.</a:t>
            </a:r>
          </a:p>
          <a:p>
            <a:endParaRPr lang="en-US" dirty="0"/>
          </a:p>
          <a:p>
            <a:r>
              <a:rPr lang="en-US" dirty="0"/>
              <a:t>Just </a:t>
            </a:r>
            <a:r>
              <a:rPr lang="en-US" dirty="0" err="1"/>
              <a:t>analysing</a:t>
            </a:r>
            <a:r>
              <a:rPr lang="en-US" dirty="0"/>
              <a:t> the asymmetry map does not yield any obvious trends.</a:t>
            </a:r>
          </a:p>
          <a:p>
            <a:endParaRPr lang="en-US" dirty="0"/>
          </a:p>
          <a:p>
            <a:r>
              <a:rPr lang="en-US" dirty="0"/>
              <a:t>Again we must use parity sums to gain insight.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7410" name="Picture 2" descr="C:\Users\Admin\Desktop\odd_freqoff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655200"/>
            <a:ext cx="5399999" cy="37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00" y="784800"/>
            <a:ext cx="362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see reproducible structure in the non-reversing E-field.</a:t>
            </a:r>
          </a:p>
          <a:p>
            <a:endParaRPr lang="en-US" dirty="0"/>
          </a:p>
          <a:p>
            <a:r>
              <a:rPr lang="en-US" dirty="0"/>
              <a:t>We also see variation in the non-reversing field as the collimators are moved.</a:t>
            </a:r>
          </a:p>
          <a:p>
            <a:endParaRPr lang="en-US" dirty="0"/>
          </a:p>
          <a:p>
            <a:r>
              <a:rPr lang="en-US" dirty="0"/>
              <a:t>What is causing this?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E-field from collimator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Deflected 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To investigate the latter, try varying the ion sweeper voltage.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0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8434" name="Picture 2" descr="C:\Users\Admin\Desktop\Eleads odd frequency offs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2894"/>
          <a:stretch/>
        </p:blipFill>
        <p:spPr bwMode="auto">
          <a:xfrm>
            <a:off x="569128" y="712825"/>
            <a:ext cx="3614072" cy="31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min\Desktop\Eleads odd frequency offset 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/>
          <a:stretch/>
        </p:blipFill>
        <p:spPr bwMode="auto">
          <a:xfrm>
            <a:off x="4728733" y="712824"/>
            <a:ext cx="3773245" cy="32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600" y="3948725"/>
            <a:ext cx="859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we take mean values of the non-reversing E-field.</a:t>
            </a:r>
          </a:p>
          <a:p>
            <a:endParaRPr lang="en-US" dirty="0"/>
          </a:p>
          <a:p>
            <a:r>
              <a:rPr lang="en-US" dirty="0"/>
              <a:t>Again we see variation in the non-reversing field with collimator position.</a:t>
            </a:r>
          </a:p>
          <a:p>
            <a:endParaRPr lang="en-US" dirty="0"/>
          </a:p>
          <a:p>
            <a:r>
              <a:rPr lang="en-US" dirty="0"/>
              <a:t>It is dubious as to whether we see significant variation with ion sweeper voltage.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18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Non-reversing E-field: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/>
        </p:blipFill>
        <p:spPr bwMode="auto">
          <a:xfrm>
            <a:off x="4215418" y="1097100"/>
            <a:ext cx="4648747" cy="320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esktop\Eleads odd frequency offs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8" y="1015226"/>
            <a:ext cx="3721774" cy="32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900" y="700960"/>
            <a:ext cx="2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Microwave spectroscopy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99941" y="705920"/>
            <a:ext cx="22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 spectroscopy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93600" y="4665600"/>
            <a:ext cx="366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very similar general trend.</a:t>
            </a:r>
          </a:p>
          <a:p>
            <a:r>
              <a:rPr lang="en-US" dirty="0"/>
              <a:t>Also get quantitative agreement.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358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Mysteries/Future Work: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000" y="1576826"/>
            <a:ext cx="591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Changes in spatial variation of asymmetry.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Variation of non-reversing E-field with collimator position.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Ground collimators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Use collimators as sweeper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Install electron multiplier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Quantitative comparison with Raman spectroscopy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Perform measurements with pulsed optical pumping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Achieve better spatial resolution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Turn more knobs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7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4582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Motivation: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0" y="45725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measure our electric field?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It’s good to accurately know the field we apply to our molecules.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 believe that things like patch potentials could possibly explain data in the EDM experiment we currently don’t understand.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Paranoia: ‘You only have to be right once to make it all worthwhile’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0" y="1926704"/>
            <a:ext cx="4117987" cy="29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minddisorders.com/photos/paranoia-7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5909" r="18820"/>
          <a:stretch/>
        </p:blipFill>
        <p:spPr bwMode="auto">
          <a:xfrm>
            <a:off x="7372800" y="4067999"/>
            <a:ext cx="1303200" cy="15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Current Knowledge: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00" y="631825"/>
            <a:ext cx="88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Interferometry:</a:t>
            </a:r>
          </a:p>
          <a:p>
            <a:r>
              <a:rPr lang="en-US" dirty="0"/>
              <a:t>An interferometer was used when the plates were installed to measure the spacing between the plates.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8" y="1625742"/>
            <a:ext cx="4618612" cy="36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9600" y="1713600"/>
            <a:ext cx="378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Applied voltage = </a:t>
            </a:r>
            <a:r>
              <a:rPr lang="en-US" dirty="0">
                <a:latin typeface="Times New Roman"/>
                <a:cs typeface="Times New Roman"/>
              </a:rPr>
              <a:t>±</a:t>
            </a:r>
            <a:r>
              <a:rPr lang="en-US" dirty="0">
                <a:latin typeface="cmr10" pitchFamily="34" charset="0"/>
                <a:cs typeface="Times New Roman"/>
              </a:rPr>
              <a:t>177 V</a:t>
            </a:r>
          </a:p>
          <a:p>
            <a:endParaRPr lang="en-US" dirty="0">
              <a:latin typeface="cmr10" pitchFamily="34" charset="0"/>
              <a:cs typeface="Times New Roman"/>
            </a:endParaRPr>
          </a:p>
          <a:p>
            <a:r>
              <a:rPr lang="en-US" dirty="0">
                <a:latin typeface="cmr10" pitchFamily="34" charset="0"/>
                <a:cs typeface="Times New Roman"/>
              </a:rPr>
              <a:t>This gives a field of 140 V/cm.</a:t>
            </a:r>
          </a:p>
          <a:p>
            <a:endParaRPr lang="en-US" dirty="0">
              <a:latin typeface="cmr10" pitchFamily="34" charset="0"/>
              <a:cs typeface="Times New Roman"/>
            </a:endParaRPr>
          </a:p>
          <a:p>
            <a:r>
              <a:rPr lang="en-US" dirty="0">
                <a:latin typeface="cmr10" pitchFamily="34" charset="0"/>
                <a:cs typeface="Times New Roman"/>
              </a:rPr>
              <a:t>A 10 micron change in displacement corresponds to an E-field change of 56 mV/cm.</a:t>
            </a:r>
          </a:p>
          <a:p>
            <a:endParaRPr lang="en-US" dirty="0">
              <a:latin typeface="cmr10" pitchFamily="34" charset="0"/>
              <a:cs typeface="Times New Roman"/>
            </a:endParaRPr>
          </a:p>
          <a:p>
            <a:r>
              <a:rPr lang="en-US" dirty="0">
                <a:latin typeface="cmr10" pitchFamily="34" charset="0"/>
                <a:cs typeface="Times New Roman"/>
              </a:rPr>
              <a:t>This corresponds to a change in Stark shift of </a:t>
            </a:r>
            <a:r>
              <a:rPr lang="en-US" dirty="0">
                <a:latin typeface="Times New Roman"/>
                <a:cs typeface="Times New Roman"/>
              </a:rPr>
              <a:t>± </a:t>
            </a:r>
            <a:r>
              <a:rPr lang="en-US" dirty="0">
                <a:latin typeface="cmr10" pitchFamily="34" charset="0"/>
                <a:cs typeface="Times New Roman"/>
              </a:rPr>
              <a:t>58 kHz.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Current Knowledge: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8" name="Picture 3" descr="C:\Users\Admin\Desktop\transi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0" r="57184" b="8521"/>
          <a:stretch/>
        </p:blipFill>
        <p:spPr bwMode="auto">
          <a:xfrm>
            <a:off x="237746" y="2195741"/>
            <a:ext cx="4028654" cy="33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25" y="703825"/>
            <a:ext cx="3733800" cy="2537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05" y="3295686"/>
            <a:ext cx="3581068" cy="25213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133789" y="5178915"/>
            <a:ext cx="32882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6447" y="3959715"/>
            <a:ext cx="32573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82304" y="3959715"/>
            <a:ext cx="0" cy="12192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5317" y="4379876"/>
                <a:ext cx="578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317" y="4379876"/>
                <a:ext cx="5788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46" y="533585"/>
            <a:ext cx="4139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Raman spectroscopy:</a:t>
            </a:r>
            <a:endParaRPr lang="en-GB" dirty="0"/>
          </a:p>
          <a:p>
            <a:r>
              <a:rPr lang="en-US" dirty="0"/>
              <a:t>Limited to pump and probe regions.</a:t>
            </a:r>
          </a:p>
          <a:p>
            <a:endParaRPr lang="en-US" dirty="0"/>
          </a:p>
          <a:p>
            <a:r>
              <a:rPr lang="en-US" dirty="0"/>
              <a:t>Very sensitive (10 ppm) measurement of Stark shift.</a:t>
            </a:r>
          </a:p>
        </p:txBody>
      </p:sp>
    </p:spTree>
    <p:extLst>
      <p:ext uri="{BB962C8B-B14F-4D97-AF65-F5344CB8AC3E}">
        <p14:creationId xmlns:p14="http://schemas.microsoft.com/office/powerpoint/2010/main" val="37109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2895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Current Knowledge: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/>
        </p:blipFill>
        <p:spPr bwMode="auto">
          <a:xfrm>
            <a:off x="1793400" y="689425"/>
            <a:ext cx="5161800" cy="35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600" y="4344134"/>
            <a:ext cx="8421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Conclusions: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Transition </a:t>
            </a:r>
            <a:r>
              <a:rPr lang="en-US" dirty="0" err="1"/>
              <a:t>linewidth</a:t>
            </a:r>
            <a:r>
              <a:rPr lang="en-US" dirty="0"/>
              <a:t> of around 65 kHz.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Non-reversing E-field of around 5 mV.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Dependence of the non-reversing E-field on adjustable collimator position.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9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76200"/>
            <a:ext cx="4226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Measurement Procedure: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4098" name="Picture 2" descr="C:\Users\Admin\Desktop\transi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43822" r="58201" b="8676"/>
          <a:stretch/>
        </p:blipFill>
        <p:spPr bwMode="auto">
          <a:xfrm>
            <a:off x="421200" y="784816"/>
            <a:ext cx="5059818" cy="47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00" y="1448400"/>
            <a:ext cx="2698500" cy="3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00" y="3236303"/>
            <a:ext cx="2690563" cy="36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0800" y="285257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Probe: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87999" y="1079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87999" y="2013868"/>
            <a:ext cx="24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precession: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50" y="2404595"/>
            <a:ext cx="2138400" cy="42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63" y="3623460"/>
            <a:ext cx="2698500" cy="3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82000" y="412097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Asymmetry:</a:t>
            </a:r>
            <a:endParaRPr lang="en-GB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68" y="4490303"/>
            <a:ext cx="170817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0243" name="Picture 3" descr="C:\Users\Admin\Desktop\transi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2" t="41391" b="9414"/>
          <a:stretch/>
        </p:blipFill>
        <p:spPr bwMode="auto">
          <a:xfrm>
            <a:off x="1072200" y="589602"/>
            <a:ext cx="5986836" cy="45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76200"/>
            <a:ext cx="4226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Measurement Procedure: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7600" y="5169600"/>
            <a:ext cx="61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CW: Longer interaction time, less microwave power needed.</a:t>
            </a:r>
          </a:p>
          <a:p>
            <a:r>
              <a:rPr lang="en-US" dirty="0"/>
              <a:t>Pulsed: Higher asymmetry, spatial resolution.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6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0"/>
            <a:ext cx="9144000" cy="7128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/>
        </p:nvSpPr>
        <p:spPr>
          <a:xfrm>
            <a:off x="0" y="5817050"/>
            <a:ext cx="9144000" cy="10409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4" name="Picture 2" descr="http://upload.wikimedia.org/wikipedia/en/thumb/3/3a/Harvard_Wreath_Logo_1.svg/200px-Harvard_Wreath_Logo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0" y="5817050"/>
            <a:ext cx="1024150" cy="10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7/Yale_University_Shield_1.svg/200px-Yale_University_Shield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" y="5888425"/>
            <a:ext cx="881400" cy="8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95600" y="6063000"/>
            <a:ext cx="335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mr12" pitchFamily="34" charset="0"/>
              </a:rPr>
              <a:t>Microwave Spectroscopy</a:t>
            </a:r>
          </a:p>
          <a:p>
            <a:r>
              <a:rPr lang="en-US" sz="1800" dirty="0">
                <a:latin typeface="cmr12" pitchFamily="34" charset="0"/>
              </a:rPr>
              <a:t>Adam West, 07/10/13</a:t>
            </a:r>
            <a:endParaRPr lang="en-GB" sz="1800" dirty="0">
              <a:latin typeface="cmr12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"/>
          <a:stretch/>
        </p:blipFill>
        <p:spPr bwMode="auto">
          <a:xfrm>
            <a:off x="154800" y="559825"/>
            <a:ext cx="5138738" cy="30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00" y="3449178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400" dirty="0"/>
              <a:t>arXiv:1305.2179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76200"/>
            <a:ext cx="4226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mr12" pitchFamily="34" charset="0"/>
              </a:rPr>
              <a:t>Measurement Procedure:</a:t>
            </a:r>
            <a:endParaRPr lang="en-GB" sz="1800" b="1" u="sng" dirty="0">
              <a:latin typeface="cmr12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640826"/>
            <a:ext cx="328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also wish to pulse our optical pumping laser.</a:t>
            </a:r>
          </a:p>
          <a:p>
            <a:endParaRPr lang="en-US" dirty="0"/>
          </a:p>
          <a:p>
            <a:r>
              <a:rPr lang="en-US" dirty="0"/>
              <a:t>This could provide even better spatial resolution.</a:t>
            </a:r>
          </a:p>
          <a:p>
            <a:endParaRPr lang="en-US" dirty="0"/>
          </a:p>
          <a:p>
            <a:r>
              <a:rPr lang="en-US" dirty="0"/>
              <a:t>Demonstrated by Emil previously.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5600" y="3854510"/>
            <a:ext cx="855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 short pulse so contained molecules approximated by single velocity class.</a:t>
            </a:r>
          </a:p>
          <a:p>
            <a:endParaRPr lang="en-US" dirty="0"/>
          </a:p>
          <a:p>
            <a:r>
              <a:rPr lang="en-US" dirty="0"/>
              <a:t>Require separated pulse so no overlap during time of flight.</a:t>
            </a:r>
          </a:p>
          <a:p>
            <a:endParaRPr lang="en-US" dirty="0"/>
          </a:p>
          <a:p>
            <a:r>
              <a:rPr lang="en-US" dirty="0"/>
              <a:t>Typical pulse duration (separation) = 100 us (200 us).</a:t>
            </a:r>
          </a:p>
          <a:p>
            <a:endParaRPr lang="en-US" dirty="0"/>
          </a:p>
          <a:p>
            <a:r>
              <a:rPr lang="en-US" dirty="0"/>
              <a:t>Will allow for mapping of the velocity distribution/dispersion.</a:t>
            </a:r>
          </a:p>
        </p:txBody>
      </p:sp>
    </p:spTree>
    <p:extLst>
      <p:ext uri="{BB962C8B-B14F-4D97-AF65-F5344CB8AC3E}">
        <p14:creationId xmlns:p14="http://schemas.microsoft.com/office/powerpoint/2010/main" val="3276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mr12"/>
        <a:ea typeface=""/>
        <a:cs typeface=""/>
      </a:majorFont>
      <a:minorFont>
        <a:latin typeface="cmr1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28621</TotalTime>
  <Words>1311</Words>
  <Application>Microsoft Macintosh PowerPoint</Application>
  <PresentationFormat>On-screen Show (4:3)</PresentationFormat>
  <Paragraphs>275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cmr10</vt:lpstr>
      <vt:lpstr>cmr12</vt:lpstr>
      <vt:lpstr>Arial</vt:lpstr>
      <vt:lpstr>Cambria Math</vt:lpstr>
      <vt:lpstr>Times New Roman</vt:lpstr>
      <vt:lpstr>Office Theme</vt:lpstr>
      <vt:lpstr>Microwave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ACME Cavity Search</dc:title>
  <dc:creator>Admin</dc:creator>
  <cp:lastModifiedBy>Fan, Xing</cp:lastModifiedBy>
  <cp:revision>99</cp:revision>
  <dcterms:created xsi:type="dcterms:W3CDTF">2013-05-01T20:38:55Z</dcterms:created>
  <dcterms:modified xsi:type="dcterms:W3CDTF">2023-05-20T22:25:47Z</dcterms:modified>
</cp:coreProperties>
</file>