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0016"/>
    <a:srgbClr val="082C5E"/>
    <a:srgbClr val="FF0000"/>
    <a:srgbClr val="92D050"/>
    <a:srgbClr val="FFD100"/>
    <a:srgbClr val="00FFFF"/>
    <a:srgbClr val="FF00FF"/>
    <a:srgbClr val="FF47DC"/>
    <a:srgbClr val="57257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60"/>
  </p:normalViewPr>
  <p:slideViewPr>
    <p:cSldViewPr snapToGrid="0">
      <p:cViewPr varScale="1">
        <p:scale>
          <a:sx n="23" d="100"/>
          <a:sy n="23" d="100"/>
        </p:scale>
        <p:origin x="126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C4CB20-C221-4027-A24D-B5EEB833AB4E}"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77733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4CB20-C221-4027-A24D-B5EEB833AB4E}"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323923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4CB20-C221-4027-A24D-B5EEB833AB4E}"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177898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4CB20-C221-4027-A24D-B5EEB833AB4E}"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168248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4CB20-C221-4027-A24D-B5EEB833AB4E}"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425794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C4CB20-C221-4027-A24D-B5EEB833AB4E}"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357879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C4CB20-C221-4027-A24D-B5EEB833AB4E}"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78784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C4CB20-C221-4027-A24D-B5EEB833AB4E}"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417380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4CB20-C221-4027-A24D-B5EEB833AB4E}"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93771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7CC4CB20-C221-4027-A24D-B5EEB833AB4E}"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159217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Edit Master text styles</a:t>
            </a:r>
          </a:p>
        </p:txBody>
      </p:sp>
      <p:sp>
        <p:nvSpPr>
          <p:cNvPr id="5" name="Date Placeholder 4"/>
          <p:cNvSpPr>
            <a:spLocks noGrp="1"/>
          </p:cNvSpPr>
          <p:nvPr>
            <p:ph type="dt" sz="half" idx="10"/>
          </p:nvPr>
        </p:nvSpPr>
        <p:spPr/>
        <p:txBody>
          <a:bodyPr/>
          <a:lstStyle/>
          <a:p>
            <a:fld id="{7CC4CB20-C221-4027-A24D-B5EEB833AB4E}"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E93B1-DF14-4B08-9502-A0DB3271C4EE}" type="slidenum">
              <a:rPr lang="en-US" smtClean="0"/>
              <a:t>‹#›</a:t>
            </a:fld>
            <a:endParaRPr lang="en-US"/>
          </a:p>
        </p:txBody>
      </p:sp>
    </p:spTree>
    <p:extLst>
      <p:ext uri="{BB962C8B-B14F-4D97-AF65-F5344CB8AC3E}">
        <p14:creationId xmlns:p14="http://schemas.microsoft.com/office/powerpoint/2010/main" val="197246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CC4CB20-C221-4027-A24D-B5EEB833AB4E}" type="datetimeFigureOut">
              <a:rPr lang="en-US" smtClean="0"/>
              <a:t>6/12/2019</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7CE93B1-DF14-4B08-9502-A0DB3271C4EE}" type="slidenum">
              <a:rPr lang="en-US" smtClean="0"/>
              <a:t>‹#›</a:t>
            </a:fld>
            <a:endParaRPr lang="en-US"/>
          </a:p>
        </p:txBody>
      </p:sp>
    </p:spTree>
    <p:extLst>
      <p:ext uri="{BB962C8B-B14F-4D97-AF65-F5344CB8AC3E}">
        <p14:creationId xmlns:p14="http://schemas.microsoft.com/office/powerpoint/2010/main" val="2618205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18" Type="http://schemas.microsoft.com/office/2007/relationships/hdphoto" Target="../media/hdphoto1.wdp"/><Relationship Id="rId26" Type="http://schemas.openxmlformats.org/officeDocument/2006/relationships/image" Target="../media/image16.jpeg"/><Relationship Id="rId21" Type="http://schemas.openxmlformats.org/officeDocument/2006/relationships/image" Target="../media/image12.png"/><Relationship Id="rId34" Type="http://schemas.openxmlformats.org/officeDocument/2006/relationships/hyperlink" Target="https://doi.org/10.1016/j.physletb.2009.02.004" TargetMode="External"/><Relationship Id="rId7" Type="http://schemas.openxmlformats.org/officeDocument/2006/relationships/hyperlink" Target="https://doi.org/10.1038/s41586-018-0599-8" TargetMode="External"/><Relationship Id="rId12" Type="http://schemas.openxmlformats.org/officeDocument/2006/relationships/image" Target="../media/image4.png"/><Relationship Id="rId17" Type="http://schemas.openxmlformats.org/officeDocument/2006/relationships/image" Target="../media/image9.png"/><Relationship Id="rId25" Type="http://schemas.microsoft.com/office/2007/relationships/hdphoto" Target="../media/hdphoto2.wdp"/><Relationship Id="rId33" Type="http://schemas.openxmlformats.org/officeDocument/2006/relationships/image" Target="../media/image23.jpeg"/><Relationship Id="rId2" Type="http://schemas.openxmlformats.org/officeDocument/2006/relationships/tags" Target="../tags/tag2.xml"/><Relationship Id="rId16" Type="http://schemas.openxmlformats.org/officeDocument/2006/relationships/image" Target="../media/image8.jpeg"/><Relationship Id="rId20" Type="http://schemas.openxmlformats.org/officeDocument/2006/relationships/image" Target="../media/image11.png"/><Relationship Id="rId29" Type="http://schemas.openxmlformats.org/officeDocument/2006/relationships/image" Target="../media/image19.emf"/><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hyperlink" Target="https://doi.org/DOI:10.1511/2019.107.2.94" TargetMode="External"/><Relationship Id="rId24" Type="http://schemas.openxmlformats.org/officeDocument/2006/relationships/image" Target="../media/image15.png"/><Relationship Id="rId32" Type="http://schemas.openxmlformats.org/officeDocument/2006/relationships/image" Target="../media/image22.png"/><Relationship Id="rId37" Type="http://schemas.openxmlformats.org/officeDocument/2006/relationships/image" Target="../media/image25.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4.png"/><Relationship Id="rId28" Type="http://schemas.openxmlformats.org/officeDocument/2006/relationships/image" Target="../media/image18.emf"/><Relationship Id="rId36" Type="http://schemas.openxmlformats.org/officeDocument/2006/relationships/image" Target="../media/image24.jpeg"/><Relationship Id="rId10" Type="http://schemas.openxmlformats.org/officeDocument/2006/relationships/hyperlink" Target="https://doi.org/DOI:10.1063/PT.6.3.20181114a" TargetMode="External"/><Relationship Id="rId19" Type="http://schemas.openxmlformats.org/officeDocument/2006/relationships/image" Target="../media/image10.png"/><Relationship Id="rId31"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hyperlink" Target="https://doi.org/10.1088/1367-2630/aa708e" TargetMode="External"/><Relationship Id="rId14" Type="http://schemas.openxmlformats.org/officeDocument/2006/relationships/image" Target="../media/image6.png"/><Relationship Id="rId22" Type="http://schemas.openxmlformats.org/officeDocument/2006/relationships/image" Target="../media/image13.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hyperlink" Target="https://doi.org/10.1063/1.1595052" TargetMode="External"/><Relationship Id="rId8" Type="http://schemas.openxmlformats.org/officeDocument/2006/relationships/hyperlink" Target="https://doi.org/10.1126/science.1248213" TargetMode="External"/><Relationship Id="rId3"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2" name="Group 611"/>
          <p:cNvGrpSpPr/>
          <p:nvPr/>
        </p:nvGrpSpPr>
        <p:grpSpPr>
          <a:xfrm>
            <a:off x="26727384" y="19903859"/>
            <a:ext cx="7477518" cy="5656640"/>
            <a:chOff x="26491546" y="20013562"/>
            <a:chExt cx="7978829" cy="6035875"/>
          </a:xfrm>
        </p:grpSpPr>
        <p:pic>
          <p:nvPicPr>
            <p:cNvPr id="512" name="Picture 2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31227" y="20747153"/>
              <a:ext cx="7125898" cy="530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3" name="TextBox 542"/>
            <p:cNvSpPr txBox="1"/>
            <p:nvPr/>
          </p:nvSpPr>
          <p:spPr>
            <a:xfrm>
              <a:off x="26726904" y="20013562"/>
              <a:ext cx="7743471" cy="584775"/>
            </a:xfrm>
            <a:prstGeom prst="rect">
              <a:avLst/>
            </a:prstGeom>
            <a:noFill/>
          </p:spPr>
          <p:txBody>
            <a:bodyPr wrap="square" rtlCol="0">
              <a:spAutoFit/>
            </a:bodyPr>
            <a:lstStyle/>
            <a:p>
              <a:pPr algn="ctr"/>
              <a:r>
                <a:rPr lang="en-US" sz="3200" u="sng" dirty="0" smtClean="0"/>
                <a:t>Theory Exclusion Plot</a:t>
              </a:r>
              <a:endParaRPr lang="en-US" sz="3200" u="sng" dirty="0"/>
            </a:p>
          </p:txBody>
        </p:sp>
        <p:sp>
          <p:nvSpPr>
            <p:cNvPr id="608" name="TextBox 607"/>
            <p:cNvSpPr txBox="1"/>
            <p:nvPr/>
          </p:nvSpPr>
          <p:spPr>
            <a:xfrm>
              <a:off x="26491546" y="20086737"/>
              <a:ext cx="872355" cy="584775"/>
            </a:xfrm>
            <a:prstGeom prst="rect">
              <a:avLst/>
            </a:prstGeom>
            <a:noFill/>
          </p:spPr>
          <p:txBody>
            <a:bodyPr wrap="none" rtlCol="0">
              <a:spAutoFit/>
            </a:bodyPr>
            <a:lstStyle/>
            <a:p>
              <a:pPr algn="ctr"/>
              <a:r>
                <a:rPr lang="en-US" sz="3200" dirty="0" smtClean="0">
                  <a:latin typeface="+mj-lt"/>
                </a:rPr>
                <a:t>(M)</a:t>
              </a:r>
              <a:endParaRPr lang="en-US" sz="3200" dirty="0">
                <a:latin typeface="+mj-lt"/>
              </a:endParaRPr>
            </a:p>
          </p:txBody>
        </p:sp>
      </p:grpSp>
      <p:pic>
        <p:nvPicPr>
          <p:cNvPr id="550" name="Content Placeholder 3 1"/>
          <p:cNvPicPr>
            <a:picLocks noChangeAspect="1"/>
          </p:cNvPicPr>
          <p:nvPr/>
        </p:nvPicPr>
        <p:blipFill rotWithShape="1">
          <a:blip r:embed="rId5" cstate="print">
            <a:extLst>
              <a:ext uri="{28A0092B-C50C-407E-A947-70E740481C1C}">
                <a14:useLocalDpi xmlns:a14="http://schemas.microsoft.com/office/drawing/2010/main" val="0"/>
              </a:ext>
            </a:extLst>
          </a:blip>
          <a:srcRect b="14934"/>
          <a:stretch/>
        </p:blipFill>
        <p:spPr>
          <a:xfrm>
            <a:off x="29146017" y="7564757"/>
            <a:ext cx="10800936" cy="5167564"/>
          </a:xfrm>
          <a:prstGeom prst="rect">
            <a:avLst/>
          </a:prstGeom>
        </p:spPr>
      </p:pic>
      <p:grpSp>
        <p:nvGrpSpPr>
          <p:cNvPr id="176" name="Group 175"/>
          <p:cNvGrpSpPr/>
          <p:nvPr/>
        </p:nvGrpSpPr>
        <p:grpSpPr>
          <a:xfrm>
            <a:off x="9252767" y="22774418"/>
            <a:ext cx="9085817" cy="7730545"/>
            <a:chOff x="9252767" y="22622018"/>
            <a:chExt cx="9085817" cy="7730545"/>
          </a:xfrm>
        </p:grpSpPr>
        <p:grpSp>
          <p:nvGrpSpPr>
            <p:cNvPr id="170" name="Group 169"/>
            <p:cNvGrpSpPr/>
            <p:nvPr/>
          </p:nvGrpSpPr>
          <p:grpSpPr>
            <a:xfrm>
              <a:off x="9252767" y="22622018"/>
              <a:ext cx="9085817" cy="7730545"/>
              <a:chOff x="9252767" y="22088618"/>
              <a:chExt cx="9085817" cy="7730545"/>
            </a:xfrm>
          </p:grpSpPr>
          <p:grpSp>
            <p:nvGrpSpPr>
              <p:cNvPr id="494" name="Group 493"/>
              <p:cNvGrpSpPr/>
              <p:nvPr/>
            </p:nvGrpSpPr>
            <p:grpSpPr>
              <a:xfrm>
                <a:off x="9252767" y="22219700"/>
                <a:ext cx="9085817" cy="7599463"/>
                <a:chOff x="5960748" y="1249043"/>
                <a:chExt cx="6197118" cy="5183324"/>
              </a:xfrm>
            </p:grpSpPr>
            <p:grpSp>
              <p:nvGrpSpPr>
                <p:cNvPr id="495" name="Group 494"/>
                <p:cNvGrpSpPr/>
                <p:nvPr/>
              </p:nvGrpSpPr>
              <p:grpSpPr>
                <a:xfrm>
                  <a:off x="6483965" y="6117482"/>
                  <a:ext cx="5225941" cy="314885"/>
                  <a:chOff x="5918722" y="4957316"/>
                  <a:chExt cx="4991100" cy="314885"/>
                </a:xfrm>
              </p:grpSpPr>
              <p:sp>
                <p:nvSpPr>
                  <p:cNvPr id="506" name="Rectangle 505"/>
                  <p:cNvSpPr/>
                  <p:nvPr/>
                </p:nvSpPr>
                <p:spPr>
                  <a:xfrm>
                    <a:off x="5918722" y="4991957"/>
                    <a:ext cx="4991100" cy="233114"/>
                  </a:xfrm>
                  <a:prstGeom prst="rect">
                    <a:avLst/>
                  </a:prstGeom>
                  <a:gradFill flip="none" rotWithShape="1">
                    <a:gsLst>
                      <a:gs pos="100000">
                        <a:schemeClr val="accent5"/>
                      </a:gs>
                      <a:gs pos="2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7" name="TextBox 506"/>
                  <p:cNvSpPr txBox="1"/>
                  <p:nvPr/>
                </p:nvSpPr>
                <p:spPr>
                  <a:xfrm>
                    <a:off x="7128052" y="4957316"/>
                    <a:ext cx="2625187" cy="314885"/>
                  </a:xfrm>
                  <a:prstGeom prst="rect">
                    <a:avLst/>
                  </a:prstGeom>
                  <a:noFill/>
                </p:spPr>
                <p:txBody>
                  <a:bodyPr wrap="square" rtlCol="0">
                    <a:spAutoFit/>
                  </a:bodyPr>
                  <a:lstStyle/>
                  <a:p>
                    <a:pPr algn="ctr"/>
                    <a:r>
                      <a:rPr lang="en-US" sz="2400" dirty="0"/>
                      <a:t>Standard Model</a:t>
                    </a:r>
                  </a:p>
                </p:txBody>
              </p:sp>
            </p:grpSp>
            <p:grpSp>
              <p:nvGrpSpPr>
                <p:cNvPr id="496" name="Group 495"/>
                <p:cNvGrpSpPr/>
                <p:nvPr/>
              </p:nvGrpSpPr>
              <p:grpSpPr>
                <a:xfrm>
                  <a:off x="5960748" y="1249043"/>
                  <a:ext cx="6197118" cy="5082933"/>
                  <a:chOff x="5960748" y="1249043"/>
                  <a:chExt cx="6197118" cy="5082933"/>
                </a:xfrm>
              </p:grpSpPr>
              <p:grpSp>
                <p:nvGrpSpPr>
                  <p:cNvPr id="497" name="Group 496"/>
                  <p:cNvGrpSpPr/>
                  <p:nvPr/>
                </p:nvGrpSpPr>
                <p:grpSpPr>
                  <a:xfrm>
                    <a:off x="5960748" y="1249043"/>
                    <a:ext cx="6197118" cy="3932800"/>
                    <a:chOff x="6342321" y="2079582"/>
                    <a:chExt cx="6197118" cy="3932800"/>
                  </a:xfrm>
                </p:grpSpPr>
                <p:grpSp>
                  <p:nvGrpSpPr>
                    <p:cNvPr id="501" name="Group 500"/>
                    <p:cNvGrpSpPr/>
                    <p:nvPr/>
                  </p:nvGrpSpPr>
                  <p:grpSpPr>
                    <a:xfrm>
                      <a:off x="6342321" y="2296237"/>
                      <a:ext cx="6197118" cy="3716145"/>
                      <a:chOff x="3008332" y="1760273"/>
                      <a:chExt cx="8273400" cy="4961202"/>
                    </a:xfrm>
                  </p:grpSpPr>
                  <p:pic>
                    <p:nvPicPr>
                      <p:cNvPr id="503" name="Picture 502"/>
                      <p:cNvPicPr>
                        <a:picLocks noChangeAspect="1"/>
                      </p:cNvPicPr>
                      <p:nvPr/>
                    </p:nvPicPr>
                    <p:blipFill>
                      <a:blip r:embed="rId6"/>
                      <a:stretch>
                        <a:fillRect/>
                      </a:stretch>
                    </p:blipFill>
                    <p:spPr>
                      <a:xfrm>
                        <a:off x="3008332" y="1760273"/>
                        <a:ext cx="8273400" cy="4961202"/>
                      </a:xfrm>
                      <a:prstGeom prst="rect">
                        <a:avLst/>
                      </a:prstGeom>
                    </p:spPr>
                  </p:pic>
                  <p:sp>
                    <p:nvSpPr>
                      <p:cNvPr id="504" name="Oval 503"/>
                      <p:cNvSpPr/>
                      <p:nvPr/>
                    </p:nvSpPr>
                    <p:spPr>
                      <a:xfrm>
                        <a:off x="9202237" y="4975095"/>
                        <a:ext cx="685800" cy="304800"/>
                      </a:xfrm>
                      <a:prstGeom prst="ellipse">
                        <a:avLst/>
                      </a:prstGeom>
                      <a:noFill/>
                      <a:ln w="28575">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Oval 504"/>
                      <p:cNvSpPr/>
                      <p:nvPr/>
                    </p:nvSpPr>
                    <p:spPr>
                      <a:xfrm>
                        <a:off x="9912917" y="5139936"/>
                        <a:ext cx="770770" cy="304800"/>
                      </a:xfrm>
                      <a:prstGeom prst="ellipse">
                        <a:avLst/>
                      </a:prstGeom>
                      <a:noFill/>
                      <a:ln w="28575">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02" name="TextBox 501"/>
                    <p:cNvSpPr txBox="1"/>
                    <p:nvPr/>
                  </p:nvSpPr>
                  <p:spPr>
                    <a:xfrm>
                      <a:off x="7195794" y="2079582"/>
                      <a:ext cx="4490179" cy="398854"/>
                    </a:xfrm>
                    <a:prstGeom prst="rect">
                      <a:avLst/>
                    </a:prstGeom>
                    <a:noFill/>
                  </p:spPr>
                  <p:txBody>
                    <a:bodyPr wrap="none" rtlCol="0">
                      <a:spAutoFit/>
                    </a:bodyPr>
                    <a:lstStyle/>
                    <a:p>
                      <a:pPr algn="ctr"/>
                      <a:r>
                        <a:rPr lang="en-US" sz="3200" u="sng" dirty="0"/>
                        <a:t>History of </a:t>
                      </a:r>
                      <a:r>
                        <a:rPr lang="en-US" sz="3200" u="sng" dirty="0" smtClean="0"/>
                        <a:t>Electron EDM </a:t>
                      </a:r>
                      <a:r>
                        <a:rPr lang="en-US" sz="3200" u="sng" dirty="0"/>
                        <a:t>Upper Bounds</a:t>
                      </a:r>
                    </a:p>
                  </p:txBody>
                </p:sp>
              </p:grpSp>
              <p:sp>
                <p:nvSpPr>
                  <p:cNvPr id="498" name="Rectangle 497"/>
                  <p:cNvSpPr/>
                  <p:nvPr/>
                </p:nvSpPr>
                <p:spPr>
                  <a:xfrm>
                    <a:off x="6466114" y="4078456"/>
                    <a:ext cx="5260939" cy="1465731"/>
                  </a:xfrm>
                  <a:prstGeom prst="rect">
                    <a:avLst/>
                  </a:prstGeom>
                  <a:gradFill flip="none" rotWithShape="1">
                    <a:gsLst>
                      <a:gs pos="22000">
                        <a:schemeClr val="accent2">
                          <a:alpha val="50000"/>
                        </a:schemeClr>
                      </a:gs>
                      <a:gs pos="0">
                        <a:schemeClr val="accent2">
                          <a:alpha val="10000"/>
                        </a:schemeClr>
                      </a:gs>
                      <a:gs pos="75000">
                        <a:schemeClr val="accent2">
                          <a:alpha val="20000"/>
                        </a:schemeClr>
                      </a:gs>
                      <a:gs pos="47000">
                        <a:schemeClr val="accent2">
                          <a:alpha val="50000"/>
                        </a:schemeClr>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9" name="TextBox 498"/>
                  <p:cNvSpPr txBox="1"/>
                  <p:nvPr/>
                </p:nvSpPr>
                <p:spPr>
                  <a:xfrm>
                    <a:off x="8050557" y="4344484"/>
                    <a:ext cx="2239053" cy="400110"/>
                  </a:xfrm>
                  <a:prstGeom prst="rect">
                    <a:avLst/>
                  </a:prstGeom>
                  <a:noFill/>
                </p:spPr>
                <p:txBody>
                  <a:bodyPr wrap="square" rtlCol="0">
                    <a:spAutoFit/>
                  </a:bodyPr>
                  <a:lstStyle/>
                  <a:p>
                    <a:pPr algn="ctr"/>
                    <a:r>
                      <a:rPr lang="en-US" sz="2400" dirty="0" err="1">
                        <a:solidFill>
                          <a:prstClr val="black">
                            <a:lumMod val="85000"/>
                            <a:lumOff val="15000"/>
                          </a:prstClr>
                        </a:solidFill>
                      </a:rPr>
                      <a:t>Supersymmetry</a:t>
                    </a:r>
                    <a:endParaRPr lang="en-US" sz="2400" dirty="0">
                      <a:solidFill>
                        <a:prstClr val="black">
                          <a:lumMod val="85000"/>
                          <a:lumOff val="15000"/>
                        </a:prstClr>
                      </a:solidFill>
                    </a:endParaRPr>
                  </a:p>
                </p:txBody>
              </p:sp>
              <p:sp>
                <p:nvSpPr>
                  <p:cNvPr id="500" name="TextBox 499"/>
                  <p:cNvSpPr txBox="1"/>
                  <p:nvPr/>
                </p:nvSpPr>
                <p:spPr>
                  <a:xfrm>
                    <a:off x="6204029" y="6143045"/>
                    <a:ext cx="257156" cy="188931"/>
                  </a:xfrm>
                  <a:prstGeom prst="rect">
                    <a:avLst/>
                  </a:prstGeom>
                  <a:noFill/>
                </p:spPr>
                <p:txBody>
                  <a:bodyPr wrap="none" rtlCol="0">
                    <a:spAutoFit/>
                  </a:bodyPr>
                  <a:lstStyle/>
                  <a:p>
                    <a:r>
                      <a:rPr lang="en-US" sz="900" dirty="0"/>
                      <a:t>-</a:t>
                    </a:r>
                    <a:r>
                      <a:rPr lang="en-US" sz="1200" dirty="0"/>
                      <a:t>44</a:t>
                    </a:r>
                  </a:p>
                </p:txBody>
              </p:sp>
            </p:grpSp>
          </p:grpSp>
          <p:sp>
            <p:nvSpPr>
              <p:cNvPr id="508" name="TextBox 507"/>
              <p:cNvSpPr txBox="1"/>
              <p:nvPr/>
            </p:nvSpPr>
            <p:spPr>
              <a:xfrm>
                <a:off x="9503665" y="22088618"/>
                <a:ext cx="737702" cy="584775"/>
              </a:xfrm>
              <a:prstGeom prst="rect">
                <a:avLst/>
              </a:prstGeom>
              <a:noFill/>
            </p:spPr>
            <p:txBody>
              <a:bodyPr wrap="none" rtlCol="0">
                <a:spAutoFit/>
              </a:bodyPr>
              <a:lstStyle/>
              <a:p>
                <a:pPr algn="ctr"/>
                <a:r>
                  <a:rPr lang="en-US" sz="3200" dirty="0" smtClean="0">
                    <a:latin typeface="+mj-lt"/>
                  </a:rPr>
                  <a:t>(F)</a:t>
                </a:r>
                <a:endParaRPr lang="en-US" sz="3200" dirty="0">
                  <a:latin typeface="+mj-lt"/>
                </a:endParaRPr>
              </a:p>
            </p:txBody>
          </p:sp>
        </p:grpSp>
        <p:grpSp>
          <p:nvGrpSpPr>
            <p:cNvPr id="174" name="Group 173"/>
            <p:cNvGrpSpPr/>
            <p:nvPr/>
          </p:nvGrpSpPr>
          <p:grpSpPr>
            <a:xfrm>
              <a:off x="14015922" y="26936700"/>
              <a:ext cx="3573138" cy="2658110"/>
              <a:chOff x="14015922" y="26936700"/>
              <a:chExt cx="3573138" cy="2658110"/>
            </a:xfrm>
          </p:grpSpPr>
          <p:sp>
            <p:nvSpPr>
              <p:cNvPr id="510" name="TextBox 509"/>
              <p:cNvSpPr txBox="1"/>
              <p:nvPr/>
            </p:nvSpPr>
            <p:spPr>
              <a:xfrm>
                <a:off x="14015922" y="29010035"/>
                <a:ext cx="2060070" cy="584775"/>
              </a:xfrm>
              <a:prstGeom prst="rect">
                <a:avLst/>
              </a:prstGeom>
              <a:noFill/>
            </p:spPr>
            <p:txBody>
              <a:bodyPr wrap="square" rtlCol="0">
                <a:spAutoFit/>
              </a:bodyPr>
              <a:lstStyle/>
              <a:p>
                <a:pPr algn="ctr"/>
                <a:r>
                  <a:rPr lang="en-US" sz="3200" dirty="0" smtClean="0">
                    <a:solidFill>
                      <a:srgbClr val="C90016"/>
                    </a:solidFill>
                  </a:rPr>
                  <a:t>This poster</a:t>
                </a:r>
                <a:endParaRPr lang="en-US" sz="3200" dirty="0">
                  <a:solidFill>
                    <a:srgbClr val="C90016"/>
                  </a:solidFill>
                </a:endParaRPr>
              </a:p>
            </p:txBody>
          </p:sp>
          <p:sp>
            <p:nvSpPr>
              <p:cNvPr id="172" name="Freeform 171"/>
              <p:cNvSpPr/>
              <p:nvPr/>
            </p:nvSpPr>
            <p:spPr>
              <a:xfrm>
                <a:off x="16014699" y="26936700"/>
                <a:ext cx="793333" cy="2413822"/>
              </a:xfrm>
              <a:custGeom>
                <a:avLst/>
                <a:gdLst>
                  <a:gd name="connsiteX0" fmla="*/ 0 w 413322"/>
                  <a:gd name="connsiteY0" fmla="*/ 1841500 h 1841500"/>
                  <a:gd name="connsiteX1" fmla="*/ 406400 w 413322"/>
                  <a:gd name="connsiteY1" fmla="*/ 1270000 h 1841500"/>
                  <a:gd name="connsiteX2" fmla="*/ 266700 w 413322"/>
                  <a:gd name="connsiteY2" fmla="*/ 0 h 1841500"/>
                  <a:gd name="connsiteX3" fmla="*/ 266700 w 413322"/>
                  <a:gd name="connsiteY3" fmla="*/ 0 h 1841500"/>
                </a:gdLst>
                <a:ahLst/>
                <a:cxnLst>
                  <a:cxn ang="0">
                    <a:pos x="connsiteX0" y="connsiteY0"/>
                  </a:cxn>
                  <a:cxn ang="0">
                    <a:pos x="connsiteX1" y="connsiteY1"/>
                  </a:cxn>
                  <a:cxn ang="0">
                    <a:pos x="connsiteX2" y="connsiteY2"/>
                  </a:cxn>
                  <a:cxn ang="0">
                    <a:pos x="connsiteX3" y="connsiteY3"/>
                  </a:cxn>
                </a:cxnLst>
                <a:rect l="l" t="t" r="r" b="b"/>
                <a:pathLst>
                  <a:path w="413322" h="1841500">
                    <a:moveTo>
                      <a:pt x="0" y="1841500"/>
                    </a:moveTo>
                    <a:cubicBezTo>
                      <a:pt x="180975" y="1709208"/>
                      <a:pt x="361950" y="1576917"/>
                      <a:pt x="406400" y="1270000"/>
                    </a:cubicBezTo>
                    <a:cubicBezTo>
                      <a:pt x="450850" y="963083"/>
                      <a:pt x="266700" y="0"/>
                      <a:pt x="266700" y="0"/>
                    </a:cubicBezTo>
                    <a:lnTo>
                      <a:pt x="266700" y="0"/>
                    </a:lnTo>
                  </a:path>
                </a:pathLst>
              </a:custGeom>
              <a:noFill/>
              <a:ln w="22225">
                <a:solidFill>
                  <a:srgbClr val="C90016"/>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16027400" y="27114500"/>
                <a:ext cx="1561660" cy="2236022"/>
              </a:xfrm>
              <a:custGeom>
                <a:avLst/>
                <a:gdLst>
                  <a:gd name="connsiteX0" fmla="*/ 0 w 1561660"/>
                  <a:gd name="connsiteY0" fmla="*/ 1651000 h 1651000"/>
                  <a:gd name="connsiteX1" fmla="*/ 1485900 w 1561660"/>
                  <a:gd name="connsiteY1" fmla="*/ 1320800 h 1651000"/>
                  <a:gd name="connsiteX2" fmla="*/ 1358900 w 1561660"/>
                  <a:gd name="connsiteY2" fmla="*/ 0 h 1651000"/>
                  <a:gd name="connsiteX3" fmla="*/ 1358900 w 1561660"/>
                  <a:gd name="connsiteY3" fmla="*/ 0 h 1651000"/>
                </a:gdLst>
                <a:ahLst/>
                <a:cxnLst>
                  <a:cxn ang="0">
                    <a:pos x="connsiteX0" y="connsiteY0"/>
                  </a:cxn>
                  <a:cxn ang="0">
                    <a:pos x="connsiteX1" y="connsiteY1"/>
                  </a:cxn>
                  <a:cxn ang="0">
                    <a:pos x="connsiteX2" y="connsiteY2"/>
                  </a:cxn>
                  <a:cxn ang="0">
                    <a:pos x="connsiteX3" y="connsiteY3"/>
                  </a:cxn>
                </a:cxnLst>
                <a:rect l="l" t="t" r="r" b="b"/>
                <a:pathLst>
                  <a:path w="1561660" h="1651000">
                    <a:moveTo>
                      <a:pt x="0" y="1651000"/>
                    </a:moveTo>
                    <a:cubicBezTo>
                      <a:pt x="629708" y="1623483"/>
                      <a:pt x="1259417" y="1595967"/>
                      <a:pt x="1485900" y="1320800"/>
                    </a:cubicBezTo>
                    <a:cubicBezTo>
                      <a:pt x="1712383" y="1045633"/>
                      <a:pt x="1358900" y="0"/>
                      <a:pt x="1358900" y="0"/>
                    </a:cubicBezTo>
                    <a:lnTo>
                      <a:pt x="1358900" y="0"/>
                    </a:lnTo>
                  </a:path>
                </a:pathLst>
              </a:custGeom>
              <a:noFill/>
              <a:ln w="22225">
                <a:solidFill>
                  <a:srgbClr val="C9001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a:off x="6658646" y="4343077"/>
            <a:ext cx="30573906" cy="2800767"/>
          </a:xfrm>
          <a:prstGeom prst="rect">
            <a:avLst/>
          </a:prstGeom>
          <a:noFill/>
        </p:spPr>
        <p:txBody>
          <a:bodyPr wrap="square" rtlCol="0">
            <a:spAutoFit/>
          </a:bodyPr>
          <a:lstStyle/>
          <a:p>
            <a:r>
              <a:rPr lang="en-US" sz="3200" b="1" u="sng" dirty="0" smtClean="0">
                <a:solidFill>
                  <a:srgbClr val="C90016"/>
                </a:solidFill>
              </a:rPr>
              <a:t>Abstract</a:t>
            </a:r>
            <a:r>
              <a:rPr lang="en-US" sz="3200" dirty="0" smtClean="0">
                <a:solidFill>
                  <a:srgbClr val="C90016"/>
                </a:solidFill>
              </a:rPr>
              <a:t>:</a:t>
            </a:r>
            <a:r>
              <a:rPr lang="en-US" sz="2400" dirty="0" smtClean="0"/>
              <a:t> One </a:t>
            </a:r>
            <a:r>
              <a:rPr lang="en-US" sz="2400" dirty="0"/>
              <a:t>of the most striking unanswered questions in cosmology is why the aftermath of the big bang left us a universe composed predominantly of matter. Our current understanding of nature’s laws suggests that the big bang should have produced matter and antimatter particles in virtually equal numbers. These would have annihilated each other, leaving a universe of pure energy incapable of sustaining life. </a:t>
            </a:r>
            <a:endParaRPr lang="en-US" sz="2400" dirty="0" smtClean="0"/>
          </a:p>
          <a:p>
            <a:r>
              <a:rPr lang="en-US" sz="1200" dirty="0" smtClean="0"/>
              <a:t>	</a:t>
            </a:r>
            <a:r>
              <a:rPr lang="en-US" sz="2400" dirty="0" smtClean="0"/>
              <a:t>The </a:t>
            </a:r>
            <a:r>
              <a:rPr lang="en-US" sz="2400" dirty="0"/>
              <a:t>precise nature of the physical processes that generated the existing matter-antimatter </a:t>
            </a:r>
            <a:r>
              <a:rPr lang="en-US" sz="2400"/>
              <a:t>asymmetry </a:t>
            </a:r>
            <a:r>
              <a:rPr lang="en-US" sz="2400" smtClean="0"/>
              <a:t>remains </a:t>
            </a:r>
            <a:r>
              <a:rPr lang="en-US" sz="2400" dirty="0"/>
              <a:t>obscure; however, in 1967, Andrei Sakharov described some general conditions any such process must satisfy. Sakharov showed that any mechanism that breaks the symmetry between matter and antimatter must also break certain other symmetries, including the symmetry between positive and negative charges and the time-reversal symmetry of physical laws. These broken symmetries should produce measurable effects that could elucidate the mechanisms that gave rise to our matter universe. </a:t>
            </a:r>
            <a:endParaRPr lang="en-US" sz="2400" dirty="0" smtClean="0"/>
          </a:p>
          <a:p>
            <a:r>
              <a:rPr lang="en-US" sz="1200" dirty="0" smtClean="0"/>
              <a:t>	</a:t>
            </a:r>
            <a:r>
              <a:rPr lang="en-US" sz="2400" dirty="0" smtClean="0"/>
              <a:t>I </a:t>
            </a:r>
            <a:r>
              <a:rPr lang="en-US" sz="2400" dirty="0"/>
              <a:t>will describe a physics experiment at Harvard that investigates one such effect by measuring the spherical symmetry of the electron with unprecedented precision [1]. The results of this experiment have set stringent limits on many theories attempting to explain the matter-antimatter asymmetry, deepening the mystery surrounding the early moments of creation.</a:t>
            </a:r>
          </a:p>
        </p:txBody>
      </p:sp>
      <p:sp>
        <p:nvSpPr>
          <p:cNvPr id="13" name="Rounded Rectangle 12"/>
          <p:cNvSpPr/>
          <p:nvPr/>
        </p:nvSpPr>
        <p:spPr>
          <a:xfrm>
            <a:off x="640080" y="7597671"/>
            <a:ext cx="17300448"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entury Schoolbook" panose="02040604050505020304" pitchFamily="18" charset="0"/>
              </a:rPr>
              <a:t>Electron EDM Search: Motivation &amp; History</a:t>
            </a:r>
            <a:endParaRPr lang="en-US" sz="4400" dirty="0">
              <a:solidFill>
                <a:schemeClr val="tx1"/>
              </a:solidFill>
              <a:latin typeface="Century Schoolbook" panose="02040604050505020304" pitchFamily="18" charset="0"/>
            </a:endParaRPr>
          </a:p>
        </p:txBody>
      </p:sp>
      <p:sp>
        <p:nvSpPr>
          <p:cNvPr id="15" name="Rounded Rectangle 14"/>
          <p:cNvSpPr/>
          <p:nvPr/>
        </p:nvSpPr>
        <p:spPr>
          <a:xfrm>
            <a:off x="18635472" y="7597671"/>
            <a:ext cx="24615648"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entury Schoolbook" panose="02040604050505020304" pitchFamily="18" charset="0"/>
              </a:rPr>
              <a:t>ACME Experiment: Apparatus &amp; Method</a:t>
            </a:r>
            <a:endParaRPr lang="en-US" sz="4400" dirty="0">
              <a:solidFill>
                <a:schemeClr val="tx1"/>
              </a:solidFill>
              <a:latin typeface="Century Schoolbook" panose="02040604050505020304" pitchFamily="18" charset="0"/>
            </a:endParaRPr>
          </a:p>
        </p:txBody>
      </p:sp>
      <p:sp>
        <p:nvSpPr>
          <p:cNvPr id="17" name="Rounded Rectangle 16"/>
          <p:cNvSpPr/>
          <p:nvPr/>
        </p:nvSpPr>
        <p:spPr>
          <a:xfrm>
            <a:off x="18635472" y="19072860"/>
            <a:ext cx="24615648"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entury Schoolbook" panose="02040604050505020304" pitchFamily="18" charset="0"/>
              </a:rPr>
              <a:t>Results &amp; Interpretation</a:t>
            </a:r>
            <a:endParaRPr lang="en-US" sz="4400" dirty="0">
              <a:solidFill>
                <a:schemeClr val="tx1"/>
              </a:solidFill>
              <a:latin typeface="Century Schoolbook" panose="02040604050505020304" pitchFamily="18" charset="0"/>
            </a:endParaRPr>
          </a:p>
        </p:txBody>
      </p:sp>
      <p:sp>
        <p:nvSpPr>
          <p:cNvPr id="18" name="Rounded Rectangle 17"/>
          <p:cNvSpPr/>
          <p:nvPr/>
        </p:nvSpPr>
        <p:spPr>
          <a:xfrm>
            <a:off x="34319121" y="25167898"/>
            <a:ext cx="8907588" cy="73152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Century Schoolbook" panose="02040604050505020304" pitchFamily="18" charset="0"/>
              </a:rPr>
              <a:t>Conclusions &amp; Future</a:t>
            </a:r>
            <a:endParaRPr lang="en-US" sz="4400" dirty="0">
              <a:solidFill>
                <a:schemeClr val="tx1"/>
              </a:solidFill>
              <a:latin typeface="Century Schoolbook" panose="02040604050505020304" pitchFamily="18" charset="0"/>
            </a:endParaRPr>
          </a:p>
        </p:txBody>
      </p:sp>
      <p:sp>
        <p:nvSpPr>
          <p:cNvPr id="128" name="Rectangle 127"/>
          <p:cNvSpPr/>
          <p:nvPr/>
        </p:nvSpPr>
        <p:spPr>
          <a:xfrm>
            <a:off x="457199" y="30861884"/>
            <a:ext cx="42976800" cy="1600200"/>
          </a:xfrm>
          <a:prstGeom prst="rect">
            <a:avLst/>
          </a:prstGeom>
          <a:solidFill>
            <a:srgbClr val="C9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latin typeface="Century Schoolbook" panose="02040604050505020304" pitchFamily="18" charset="0"/>
            </a:endParaRPr>
          </a:p>
        </p:txBody>
      </p:sp>
      <p:sp>
        <p:nvSpPr>
          <p:cNvPr id="35" name="TextBox 34"/>
          <p:cNvSpPr txBox="1"/>
          <p:nvPr/>
        </p:nvSpPr>
        <p:spPr>
          <a:xfrm>
            <a:off x="2442464" y="31284544"/>
            <a:ext cx="13398668" cy="1200329"/>
          </a:xfrm>
          <a:prstGeom prst="rect">
            <a:avLst/>
          </a:prstGeom>
          <a:noFill/>
        </p:spPr>
        <p:txBody>
          <a:bodyPr wrap="none" rtlCol="0">
            <a:spAutoFit/>
          </a:bodyPr>
          <a:lstStyle/>
          <a:p>
            <a:r>
              <a:rPr lang="en-US" sz="2400" dirty="0" smtClean="0">
                <a:solidFill>
                  <a:schemeClr val="bg1"/>
                </a:solidFill>
              </a:rPr>
              <a:t>[1] ACME Collaboration et al., </a:t>
            </a:r>
            <a:r>
              <a:rPr lang="en-US" sz="2400" i="1" dirty="0" smtClean="0">
                <a:solidFill>
                  <a:schemeClr val="bg1"/>
                </a:solidFill>
              </a:rPr>
              <a:t>Nature</a:t>
            </a:r>
            <a:r>
              <a:rPr lang="en-US" sz="2400" dirty="0" smtClean="0">
                <a:solidFill>
                  <a:schemeClr val="bg1"/>
                </a:solidFill>
              </a:rPr>
              <a:t> </a:t>
            </a:r>
            <a:r>
              <a:rPr lang="en-US" sz="2400" b="1" dirty="0" smtClean="0">
                <a:solidFill>
                  <a:schemeClr val="bg1"/>
                </a:solidFill>
              </a:rPr>
              <a:t>562</a:t>
            </a:r>
            <a:r>
              <a:rPr lang="en-US" sz="2400" dirty="0" smtClean="0">
                <a:solidFill>
                  <a:schemeClr val="bg1"/>
                </a:solidFill>
              </a:rPr>
              <a:t>, 355 (</a:t>
            </a:r>
            <a:r>
              <a:rPr lang="en-US" sz="2400" dirty="0">
                <a:solidFill>
                  <a:schemeClr val="bg1"/>
                </a:solidFill>
              </a:rPr>
              <a:t>2018), </a:t>
            </a:r>
            <a:r>
              <a:rPr lang="en-US" sz="2400" dirty="0">
                <a:solidFill>
                  <a:schemeClr val="bg1"/>
                </a:solidFill>
                <a:hlinkClick r:id="rId7"/>
              </a:rPr>
              <a:t>https://</a:t>
            </a:r>
            <a:r>
              <a:rPr lang="en-US" sz="2400" dirty="0" smtClean="0">
                <a:solidFill>
                  <a:schemeClr val="bg1"/>
                </a:solidFill>
                <a:hlinkClick r:id="rId7"/>
              </a:rPr>
              <a:t>doi.org/10.1038/s41586-018-0599-8</a:t>
            </a:r>
            <a:r>
              <a:rPr lang="en-US" sz="2400" dirty="0" smtClean="0">
                <a:solidFill>
                  <a:schemeClr val="bg1"/>
                </a:solidFill>
              </a:rPr>
              <a:t>.</a:t>
            </a:r>
          </a:p>
          <a:p>
            <a:r>
              <a:rPr lang="en-US" sz="2400" dirty="0" smtClean="0">
                <a:solidFill>
                  <a:schemeClr val="bg1"/>
                </a:solidFill>
              </a:rPr>
              <a:t>[2] ACME Collaboration et al., </a:t>
            </a:r>
            <a:r>
              <a:rPr lang="en-US" sz="2400" i="1" dirty="0" smtClean="0">
                <a:solidFill>
                  <a:schemeClr val="bg1"/>
                </a:solidFill>
              </a:rPr>
              <a:t>Science </a:t>
            </a:r>
            <a:r>
              <a:rPr lang="en-US" sz="2400" dirty="0" smtClean="0">
                <a:solidFill>
                  <a:schemeClr val="bg1"/>
                </a:solidFill>
              </a:rPr>
              <a:t> </a:t>
            </a:r>
            <a:r>
              <a:rPr lang="en-US" sz="2400" b="1" dirty="0" smtClean="0">
                <a:solidFill>
                  <a:schemeClr val="bg1"/>
                </a:solidFill>
              </a:rPr>
              <a:t>343</a:t>
            </a:r>
            <a:r>
              <a:rPr lang="en-US" sz="2400" dirty="0" smtClean="0">
                <a:solidFill>
                  <a:schemeClr val="bg1"/>
                </a:solidFill>
              </a:rPr>
              <a:t>, 33 (2014), </a:t>
            </a:r>
            <a:r>
              <a:rPr lang="en-US" sz="2400" dirty="0" smtClean="0">
                <a:solidFill>
                  <a:schemeClr val="bg1"/>
                </a:solidFill>
                <a:hlinkClick r:id="rId8"/>
              </a:rPr>
              <a:t>https</a:t>
            </a:r>
            <a:r>
              <a:rPr lang="en-US" sz="2400" dirty="0">
                <a:solidFill>
                  <a:schemeClr val="bg1"/>
                </a:solidFill>
                <a:hlinkClick r:id="rId8"/>
              </a:rPr>
              <a:t>://</a:t>
            </a:r>
            <a:r>
              <a:rPr lang="en-US" sz="2400" dirty="0" smtClean="0">
                <a:solidFill>
                  <a:schemeClr val="bg1"/>
                </a:solidFill>
                <a:hlinkClick r:id="rId8"/>
              </a:rPr>
              <a:t>doi.org/10.1126/science.1248213</a:t>
            </a:r>
            <a:r>
              <a:rPr lang="en-US" sz="2400" dirty="0" smtClean="0">
                <a:solidFill>
                  <a:schemeClr val="bg1"/>
                </a:solidFill>
              </a:rPr>
              <a:t>. </a:t>
            </a:r>
          </a:p>
          <a:p>
            <a:r>
              <a:rPr lang="en-US" sz="2400" dirty="0" smtClean="0">
                <a:solidFill>
                  <a:schemeClr val="bg1"/>
                </a:solidFill>
              </a:rPr>
              <a:t>[3] ACME Collaboration et al., </a:t>
            </a:r>
            <a:r>
              <a:rPr lang="en-US" sz="2400" i="1" dirty="0" smtClean="0">
                <a:solidFill>
                  <a:schemeClr val="bg1"/>
                </a:solidFill>
              </a:rPr>
              <a:t>New J. Phys. </a:t>
            </a:r>
            <a:r>
              <a:rPr lang="en-US" sz="2400" b="1" dirty="0" smtClean="0">
                <a:solidFill>
                  <a:schemeClr val="bg1"/>
                </a:solidFill>
              </a:rPr>
              <a:t>19</a:t>
            </a:r>
            <a:r>
              <a:rPr lang="en-US" sz="2400" dirty="0" smtClean="0">
                <a:solidFill>
                  <a:schemeClr val="bg1"/>
                </a:solidFill>
              </a:rPr>
              <a:t>, 073029 (2017</a:t>
            </a:r>
            <a:r>
              <a:rPr lang="en-US" sz="2400" dirty="0">
                <a:solidFill>
                  <a:schemeClr val="bg1"/>
                </a:solidFill>
              </a:rPr>
              <a:t>), </a:t>
            </a:r>
            <a:r>
              <a:rPr lang="en-US" sz="2400" dirty="0">
                <a:solidFill>
                  <a:schemeClr val="bg1"/>
                </a:solidFill>
                <a:hlinkClick r:id="rId9"/>
              </a:rPr>
              <a:t>https://</a:t>
            </a:r>
            <a:r>
              <a:rPr lang="en-US" sz="2400" dirty="0" smtClean="0">
                <a:solidFill>
                  <a:schemeClr val="bg1"/>
                </a:solidFill>
                <a:hlinkClick r:id="rId9"/>
              </a:rPr>
              <a:t>doi.org/10.1088/1367-2630/aa708e</a:t>
            </a:r>
            <a:r>
              <a:rPr lang="en-US" sz="2400" dirty="0" smtClean="0">
                <a:solidFill>
                  <a:schemeClr val="bg1"/>
                </a:solidFill>
              </a:rPr>
              <a:t>.</a:t>
            </a:r>
          </a:p>
        </p:txBody>
      </p:sp>
      <p:sp>
        <p:nvSpPr>
          <p:cNvPr id="134" name="TextBox 133"/>
          <p:cNvSpPr txBox="1"/>
          <p:nvPr/>
        </p:nvSpPr>
        <p:spPr>
          <a:xfrm>
            <a:off x="633817" y="31284544"/>
            <a:ext cx="1760290" cy="461665"/>
          </a:xfrm>
          <a:prstGeom prst="rect">
            <a:avLst/>
          </a:prstGeom>
          <a:noFill/>
        </p:spPr>
        <p:txBody>
          <a:bodyPr wrap="none" rtlCol="0">
            <a:spAutoFit/>
          </a:bodyPr>
          <a:lstStyle/>
          <a:p>
            <a:r>
              <a:rPr lang="en-US" sz="2400" b="1" dirty="0" smtClean="0">
                <a:solidFill>
                  <a:schemeClr val="bg1"/>
                </a:solidFill>
              </a:rPr>
              <a:t>References:</a:t>
            </a:r>
            <a:r>
              <a:rPr lang="en-US" sz="2400" dirty="0" smtClean="0">
                <a:solidFill>
                  <a:schemeClr val="bg1"/>
                </a:solidFill>
              </a:rPr>
              <a:t>  </a:t>
            </a:r>
            <a:endParaRPr lang="en-US" sz="2400" dirty="0">
              <a:solidFill>
                <a:schemeClr val="bg1"/>
              </a:solidFill>
            </a:endParaRPr>
          </a:p>
        </p:txBody>
      </p:sp>
      <p:sp>
        <p:nvSpPr>
          <p:cNvPr id="53" name="Rounded Rectangle 52"/>
          <p:cNvSpPr/>
          <p:nvPr/>
        </p:nvSpPr>
        <p:spPr>
          <a:xfrm>
            <a:off x="457199" y="7409556"/>
            <a:ext cx="17662955" cy="23222843"/>
          </a:xfrm>
          <a:prstGeom prst="roundRect">
            <a:avLst>
              <a:gd name="adj" fmla="val 2079"/>
            </a:avLst>
          </a:prstGeom>
          <a:noFill/>
          <a:ln w="76200">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18453028" y="7409557"/>
            <a:ext cx="24980970" cy="11145144"/>
          </a:xfrm>
          <a:prstGeom prst="roundRect">
            <a:avLst>
              <a:gd name="adj" fmla="val 3155"/>
            </a:avLst>
          </a:prstGeom>
          <a:noFill/>
          <a:ln w="76200">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18671458" y="12277961"/>
            <a:ext cx="12151442" cy="6001643"/>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Electron EDM testbed: polar molecular radical </a:t>
            </a:r>
            <a:r>
              <a:rPr lang="en-US" sz="3200" b="1" dirty="0" smtClean="0"/>
              <a:t>thorium monoxide (</a:t>
            </a:r>
            <a:r>
              <a:rPr lang="en-US" sz="3200" b="1" dirty="0" err="1" smtClean="0"/>
              <a:t>ThO</a:t>
            </a:r>
            <a:r>
              <a:rPr lang="en-US" sz="3200" b="1" dirty="0" smtClean="0"/>
              <a:t>)</a:t>
            </a:r>
          </a:p>
          <a:p>
            <a:pPr marL="800100" lvl="1" indent="-342900">
              <a:buFont typeface="Arial" panose="020B0604020202020204" pitchFamily="34" charset="0"/>
              <a:buChar char="•"/>
            </a:pPr>
            <a:r>
              <a:rPr lang="en-US" sz="3200" dirty="0" smtClean="0"/>
              <a:t>Strong (80 GV/cm) internal electric field</a:t>
            </a:r>
          </a:p>
          <a:p>
            <a:pPr marL="342900" indent="-342900">
              <a:buFont typeface="Arial" panose="020B0604020202020204" pitchFamily="34" charset="0"/>
              <a:buChar char="•"/>
            </a:pPr>
            <a:r>
              <a:rPr lang="en-US" sz="3200" b="1" dirty="0" smtClean="0"/>
              <a:t>Different energy shifts for electric dipole moment aligned vs. anti-aligned </a:t>
            </a:r>
            <a:r>
              <a:rPr lang="en-US" sz="3200" dirty="0" smtClean="0"/>
              <a:t>with internal E-field (Fig. G)</a:t>
            </a:r>
          </a:p>
          <a:p>
            <a:pPr marL="342900" indent="-342900">
              <a:buFont typeface="Arial" panose="020B0604020202020204" pitchFamily="34" charset="0"/>
              <a:buChar char="•"/>
            </a:pPr>
            <a:r>
              <a:rPr lang="en-US" sz="3200" dirty="0" smtClean="0"/>
              <a:t>Measure energy shifts using </a:t>
            </a:r>
            <a:r>
              <a:rPr lang="en-US" sz="3200" b="1" dirty="0" smtClean="0"/>
              <a:t>Ramsey spin-precession experiment </a:t>
            </a:r>
            <a:r>
              <a:rPr lang="en-US" sz="3200" dirty="0" smtClean="0"/>
              <a:t>with a cold molecular beam (Norman Ramsey 1916 – 2011, Nobel Prize 1989)</a:t>
            </a:r>
          </a:p>
          <a:p>
            <a:pPr marL="342900" indent="-342900">
              <a:buFont typeface="Arial" panose="020B0604020202020204" pitchFamily="34" charset="0"/>
              <a:buChar char="•"/>
            </a:pPr>
            <a:r>
              <a:rPr lang="en-US" sz="3200" dirty="0" smtClean="0"/>
              <a:t>Apparatus (Fig. I,K; Ref. [1 – 3]):</a:t>
            </a:r>
          </a:p>
          <a:p>
            <a:pPr marL="800100" lvl="1" indent="-342900">
              <a:buFont typeface="Arial" panose="020B0604020202020204" pitchFamily="34" charset="0"/>
              <a:buChar char="•"/>
            </a:pPr>
            <a:r>
              <a:rPr lang="en-US" sz="3200" dirty="0" smtClean="0"/>
              <a:t>Cryogenic buffer gas beam of </a:t>
            </a:r>
            <a:r>
              <a:rPr lang="en-US" sz="3200" dirty="0" err="1" smtClean="0"/>
              <a:t>ThO</a:t>
            </a:r>
            <a:r>
              <a:rPr lang="en-US" sz="3200" dirty="0" smtClean="0"/>
              <a:t> (Fig. H)</a:t>
            </a:r>
          </a:p>
          <a:p>
            <a:pPr marL="800100" lvl="1" indent="-342900">
              <a:buFont typeface="Arial" panose="020B0604020202020204" pitchFamily="34" charset="0"/>
              <a:buChar char="•"/>
            </a:pPr>
            <a:r>
              <a:rPr lang="en-US" sz="3200" dirty="0" smtClean="0"/>
              <a:t>Magnetically shielded interaction region with uniform electric and magnetic fields (Fig. J)</a:t>
            </a:r>
          </a:p>
          <a:p>
            <a:pPr marL="800100" lvl="1" indent="-342900">
              <a:buFont typeface="Arial" panose="020B0604020202020204" pitchFamily="34" charset="0"/>
              <a:buChar char="•"/>
            </a:pPr>
            <a:r>
              <a:rPr lang="en-US" sz="3200" dirty="0"/>
              <a:t>State preparation and readout lasers and photon </a:t>
            </a:r>
            <a:r>
              <a:rPr lang="en-US" sz="3200" dirty="0" smtClean="0"/>
              <a:t>detectors</a:t>
            </a:r>
          </a:p>
          <a:p>
            <a:pPr marL="342900" indent="-342900">
              <a:buFont typeface="Arial" panose="020B0604020202020204" pitchFamily="34" charset="0"/>
              <a:buChar char="•"/>
            </a:pPr>
            <a:r>
              <a:rPr lang="en-US" sz="3200" dirty="0" smtClean="0"/>
              <a:t>Total budget &lt; annual electricity budget of Large Hadron Collider (LHC)</a:t>
            </a:r>
            <a:endParaRPr lang="en-US" sz="3200" dirty="0"/>
          </a:p>
        </p:txBody>
      </p:sp>
      <p:sp>
        <p:nvSpPr>
          <p:cNvPr id="338" name="TextBox 337"/>
          <p:cNvSpPr txBox="1"/>
          <p:nvPr/>
        </p:nvSpPr>
        <p:spPr>
          <a:xfrm>
            <a:off x="18700955" y="20036984"/>
            <a:ext cx="8298256"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ACME II (2018)</a:t>
            </a:r>
            <a:r>
              <a:rPr lang="en-US" sz="3200" dirty="0" smtClean="0"/>
              <a:t> [1]:</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a:t>≈</a:t>
            </a:r>
            <a:r>
              <a:rPr lang="en-US" sz="3200" dirty="0" smtClean="0"/>
              <a:t>4×10</a:t>
            </a:r>
            <a:r>
              <a:rPr lang="en-US" sz="3200" baseline="30000" dirty="0" smtClean="0"/>
              <a:t>-17</a:t>
            </a:r>
            <a:r>
              <a:rPr lang="en-US" sz="3200" dirty="0" smtClean="0"/>
              <a:t> of classical electron radius (Fig. L)</a:t>
            </a:r>
          </a:p>
          <a:p>
            <a:pPr marL="285750" indent="-285750">
              <a:buFont typeface="Arial" panose="020B0604020202020204" pitchFamily="34" charset="0"/>
              <a:buChar char="•"/>
            </a:pPr>
            <a:r>
              <a:rPr lang="en-US" sz="3200" dirty="0" smtClean="0"/>
              <a:t>Severely constrains many classes of theories beyond the Standard Model (Fig. M) and weak-force-scale </a:t>
            </a:r>
            <a:r>
              <a:rPr lang="en-US" sz="3200" dirty="0" err="1" smtClean="0"/>
              <a:t>baryogenesis</a:t>
            </a:r>
            <a:r>
              <a:rPr lang="en-US" sz="3200" dirty="0" smtClean="0"/>
              <a:t> (Fig. N)</a:t>
            </a:r>
          </a:p>
          <a:p>
            <a:pPr marL="285750" indent="-285750">
              <a:buFont typeface="Arial" panose="020B0604020202020204" pitchFamily="34" charset="0"/>
              <a:buChar char="•"/>
            </a:pPr>
            <a:r>
              <a:rPr lang="en-US" sz="3200" dirty="0" smtClean="0"/>
              <a:t>2-loop level </a:t>
            </a:r>
            <a:r>
              <a:rPr lang="en-US" sz="3200" b="1" dirty="0" smtClean="0"/>
              <a:t>energy reach exceeds that of the LHC </a:t>
            </a:r>
            <a:r>
              <a:rPr lang="en-US" sz="3200" dirty="0" smtClean="0"/>
              <a:t>for CP-violating new physics (Fig. O)</a:t>
            </a:r>
          </a:p>
          <a:p>
            <a:pPr marL="285750" indent="-285750">
              <a:buFont typeface="Arial" panose="020B0604020202020204" pitchFamily="34" charset="0"/>
              <a:buChar char="•"/>
            </a:pPr>
            <a:endParaRPr lang="en-US" sz="3200" dirty="0" smtClean="0"/>
          </a:p>
        </p:txBody>
      </p:sp>
      <p:sp>
        <p:nvSpPr>
          <p:cNvPr id="349" name="TextBox 348"/>
          <p:cNvSpPr txBox="1"/>
          <p:nvPr/>
        </p:nvSpPr>
        <p:spPr>
          <a:xfrm>
            <a:off x="31107190" y="30861884"/>
            <a:ext cx="12326807" cy="1569660"/>
          </a:xfrm>
          <a:prstGeom prst="rect">
            <a:avLst/>
          </a:prstGeom>
          <a:noFill/>
        </p:spPr>
        <p:txBody>
          <a:bodyPr wrap="square" rtlCol="0">
            <a:spAutoFit/>
          </a:bodyPr>
          <a:lstStyle/>
          <a:p>
            <a:r>
              <a:rPr lang="en-US" sz="2400" dirty="0" smtClean="0">
                <a:solidFill>
                  <a:schemeClr val="bg1"/>
                </a:solidFill>
              </a:rPr>
              <a:t>[7] Y. </a:t>
            </a:r>
            <a:r>
              <a:rPr lang="en-US" sz="2400" dirty="0" err="1" smtClean="0">
                <a:solidFill>
                  <a:schemeClr val="bg1"/>
                </a:solidFill>
              </a:rPr>
              <a:t>Nakai</a:t>
            </a:r>
            <a:r>
              <a:rPr lang="en-US" sz="2400" dirty="0" smtClean="0">
                <a:solidFill>
                  <a:schemeClr val="bg1"/>
                </a:solidFill>
              </a:rPr>
              <a:t> and M. Reece, </a:t>
            </a:r>
            <a:r>
              <a:rPr lang="en-US" sz="2400" i="1" dirty="0" smtClean="0">
                <a:solidFill>
                  <a:schemeClr val="bg1"/>
                </a:solidFill>
              </a:rPr>
              <a:t>Physics Today Commentary &amp; Reviews</a:t>
            </a:r>
            <a:r>
              <a:rPr lang="en-US" sz="2400" dirty="0" smtClean="0">
                <a:solidFill>
                  <a:schemeClr val="bg1"/>
                </a:solidFill>
              </a:rPr>
              <a:t>, (Nov. 2018), </a:t>
            </a:r>
            <a:r>
              <a:rPr lang="en-US" sz="2400" dirty="0" smtClean="0">
                <a:solidFill>
                  <a:schemeClr val="bg1"/>
                </a:solidFill>
                <a:hlinkClick r:id="rId10"/>
              </a:rPr>
              <a:t>https</a:t>
            </a:r>
            <a:r>
              <a:rPr lang="en-US" sz="2400" dirty="0">
                <a:solidFill>
                  <a:schemeClr val="bg1"/>
                </a:solidFill>
                <a:hlinkClick r:id="rId10"/>
              </a:rPr>
              <a:t>://</a:t>
            </a:r>
            <a:r>
              <a:rPr lang="en-US" sz="2400" dirty="0" smtClean="0">
                <a:solidFill>
                  <a:schemeClr val="bg1"/>
                </a:solidFill>
                <a:hlinkClick r:id="rId10"/>
              </a:rPr>
              <a:t>doi.org/DOI:10.1063/PT.6.3.20181114a</a:t>
            </a:r>
            <a:r>
              <a:rPr lang="en-US" sz="2400" dirty="0" smtClean="0">
                <a:solidFill>
                  <a:schemeClr val="bg1"/>
                </a:solidFill>
              </a:rPr>
              <a:t>.  </a:t>
            </a:r>
          </a:p>
          <a:p>
            <a:r>
              <a:rPr lang="en-US" sz="2400" dirty="0" smtClean="0">
                <a:solidFill>
                  <a:schemeClr val="bg1"/>
                </a:solidFill>
              </a:rPr>
              <a:t>[8] A. A. </a:t>
            </a:r>
            <a:r>
              <a:rPr lang="en-US" sz="2400" dirty="0" err="1" smtClean="0">
                <a:solidFill>
                  <a:schemeClr val="bg1"/>
                </a:solidFill>
              </a:rPr>
              <a:t>Petrov</a:t>
            </a:r>
            <a:r>
              <a:rPr lang="en-US" sz="2400" dirty="0" smtClean="0">
                <a:solidFill>
                  <a:schemeClr val="bg1"/>
                </a:solidFill>
              </a:rPr>
              <a:t>, </a:t>
            </a:r>
            <a:r>
              <a:rPr lang="en-US" sz="2400" i="1" dirty="0" smtClean="0">
                <a:solidFill>
                  <a:schemeClr val="bg1"/>
                </a:solidFill>
              </a:rPr>
              <a:t>American Scientist</a:t>
            </a:r>
            <a:r>
              <a:rPr lang="en-US" sz="2400" dirty="0" smtClean="0">
                <a:solidFill>
                  <a:schemeClr val="bg1"/>
                </a:solidFill>
              </a:rPr>
              <a:t> </a:t>
            </a:r>
            <a:r>
              <a:rPr lang="en-US" sz="2400" b="1" dirty="0" smtClean="0">
                <a:solidFill>
                  <a:schemeClr val="bg1"/>
                </a:solidFill>
              </a:rPr>
              <a:t>107</a:t>
            </a:r>
            <a:r>
              <a:rPr lang="en-US" sz="2400" dirty="0" smtClean="0">
                <a:solidFill>
                  <a:schemeClr val="bg1"/>
                </a:solidFill>
              </a:rPr>
              <a:t>, 94 (2019</a:t>
            </a:r>
            <a:r>
              <a:rPr lang="en-US" sz="2400" dirty="0">
                <a:solidFill>
                  <a:schemeClr val="bg1"/>
                </a:solidFill>
              </a:rPr>
              <a:t>), </a:t>
            </a:r>
            <a:r>
              <a:rPr lang="en-US" sz="2400" dirty="0">
                <a:solidFill>
                  <a:schemeClr val="bg1"/>
                </a:solidFill>
                <a:hlinkClick r:id="rId11"/>
              </a:rPr>
              <a:t>https://</a:t>
            </a:r>
            <a:r>
              <a:rPr lang="en-US" sz="2400" dirty="0" smtClean="0">
                <a:solidFill>
                  <a:schemeClr val="bg1"/>
                </a:solidFill>
                <a:hlinkClick r:id="rId11"/>
              </a:rPr>
              <a:t>doi.org/DOI:10.1511/2019.107.2.94</a:t>
            </a:r>
            <a:r>
              <a:rPr lang="en-US" sz="2400" dirty="0" smtClean="0">
                <a:solidFill>
                  <a:schemeClr val="bg1"/>
                </a:solidFill>
              </a:rPr>
              <a:t>.  </a:t>
            </a:r>
          </a:p>
          <a:p>
            <a:r>
              <a:rPr lang="en-US" sz="2400" dirty="0" smtClean="0">
                <a:solidFill>
                  <a:schemeClr val="bg1"/>
                </a:solidFill>
              </a:rPr>
              <a:t>[</a:t>
            </a:r>
            <a:r>
              <a:rPr lang="en-US" sz="2400" dirty="0">
                <a:solidFill>
                  <a:schemeClr val="bg1"/>
                </a:solidFill>
              </a:rPr>
              <a:t>9</a:t>
            </a:r>
            <a:r>
              <a:rPr lang="en-US" sz="2400" dirty="0" smtClean="0">
                <a:solidFill>
                  <a:schemeClr val="bg1"/>
                </a:solidFill>
              </a:rPr>
              <a:t>] I. B. </a:t>
            </a:r>
            <a:r>
              <a:rPr lang="en-US" sz="2400" dirty="0" err="1" smtClean="0">
                <a:solidFill>
                  <a:schemeClr val="bg1"/>
                </a:solidFill>
              </a:rPr>
              <a:t>Khriplovich</a:t>
            </a:r>
            <a:r>
              <a:rPr lang="en-US" sz="2400" dirty="0" smtClean="0">
                <a:solidFill>
                  <a:schemeClr val="bg1"/>
                </a:solidFill>
              </a:rPr>
              <a:t>, S. </a:t>
            </a:r>
            <a:r>
              <a:rPr lang="en-US" sz="2400" dirty="0" err="1" smtClean="0">
                <a:solidFill>
                  <a:schemeClr val="bg1"/>
                </a:solidFill>
              </a:rPr>
              <a:t>Lamoreaux</a:t>
            </a:r>
            <a:r>
              <a:rPr lang="en-US" sz="2400" dirty="0" smtClean="0">
                <a:solidFill>
                  <a:schemeClr val="bg1"/>
                </a:solidFill>
              </a:rPr>
              <a:t>, </a:t>
            </a:r>
            <a:r>
              <a:rPr lang="en-US" sz="2400" i="1" dirty="0" smtClean="0">
                <a:solidFill>
                  <a:schemeClr val="bg1"/>
                </a:solidFill>
              </a:rPr>
              <a:t>CP Violation Without Strangeness</a:t>
            </a:r>
            <a:r>
              <a:rPr lang="en-US" sz="2400" dirty="0" smtClean="0">
                <a:solidFill>
                  <a:schemeClr val="bg1"/>
                </a:solidFill>
              </a:rPr>
              <a:t> (Springer-</a:t>
            </a:r>
            <a:r>
              <a:rPr lang="en-US" sz="2400" dirty="0" err="1" smtClean="0">
                <a:solidFill>
                  <a:schemeClr val="bg1"/>
                </a:solidFill>
              </a:rPr>
              <a:t>Verlag</a:t>
            </a:r>
            <a:r>
              <a:rPr lang="en-US" sz="2400" dirty="0" smtClean="0">
                <a:solidFill>
                  <a:schemeClr val="bg1"/>
                </a:solidFill>
              </a:rPr>
              <a:t>, Berlin, 1997).</a:t>
            </a:r>
          </a:p>
        </p:txBody>
      </p:sp>
      <p:sp>
        <p:nvSpPr>
          <p:cNvPr id="4" name="Rectangle 3"/>
          <p:cNvSpPr/>
          <p:nvPr/>
        </p:nvSpPr>
        <p:spPr>
          <a:xfrm>
            <a:off x="457200" y="457199"/>
            <a:ext cx="42976800" cy="3657600"/>
          </a:xfrm>
          <a:prstGeom prst="rect">
            <a:avLst/>
          </a:prstGeom>
          <a:solidFill>
            <a:srgbClr val="C90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0" b="1" dirty="0">
                <a:ln>
                  <a:solidFill>
                    <a:schemeClr val="bg1"/>
                  </a:solidFill>
                </a:ln>
                <a:solidFill>
                  <a:schemeClr val="accent3"/>
                </a:solidFill>
                <a:latin typeface="Century Schoolbook" panose="02040604050505020304" pitchFamily="18" charset="0"/>
              </a:rPr>
              <a:t>The Symmetric Electron and the Asymmetric </a:t>
            </a:r>
            <a:r>
              <a:rPr lang="en-US" sz="8500" b="1" dirty="0" smtClean="0">
                <a:ln>
                  <a:solidFill>
                    <a:schemeClr val="bg1"/>
                  </a:solidFill>
                </a:ln>
                <a:solidFill>
                  <a:schemeClr val="accent3"/>
                </a:solidFill>
                <a:latin typeface="Century Schoolbook" panose="02040604050505020304" pitchFamily="18" charset="0"/>
              </a:rPr>
              <a:t>Universe</a:t>
            </a:r>
          </a:p>
          <a:p>
            <a:pPr algn="ctr"/>
            <a:endParaRPr lang="en-US" sz="2000" dirty="0" smtClean="0">
              <a:latin typeface="Century Schoolbook" panose="02040604050505020304" pitchFamily="18" charset="0"/>
            </a:endParaRPr>
          </a:p>
          <a:p>
            <a:pPr algn="ctr"/>
            <a:r>
              <a:rPr lang="en-US" sz="4400" b="1" dirty="0" smtClean="0">
                <a:ln>
                  <a:solidFill>
                    <a:schemeClr val="bg1"/>
                  </a:solidFill>
                </a:ln>
                <a:solidFill>
                  <a:schemeClr val="accent3"/>
                </a:solidFill>
                <a:latin typeface="Century Schoolbook" panose="02040604050505020304" pitchFamily="18" charset="0"/>
              </a:rPr>
              <a:t>ACME II Collaboration: </a:t>
            </a:r>
            <a:r>
              <a:rPr lang="en-US" sz="4400" dirty="0" err="1" smtClean="0">
                <a:latin typeface="Century Schoolbook" panose="02040604050505020304" pitchFamily="18" charset="0"/>
              </a:rPr>
              <a:t>Vitaly</a:t>
            </a:r>
            <a:r>
              <a:rPr lang="en-US" sz="4400" dirty="0" smtClean="0">
                <a:latin typeface="Century Schoolbook" panose="02040604050505020304" pitchFamily="18" charset="0"/>
              </a:rPr>
              <a:t> Andreev, Daniel G. </a:t>
            </a:r>
            <a:r>
              <a:rPr lang="en-US" sz="4400" dirty="0" err="1" smtClean="0">
                <a:latin typeface="Century Schoolbook" panose="02040604050505020304" pitchFamily="18" charset="0"/>
              </a:rPr>
              <a:t>Ang</a:t>
            </a:r>
            <a:r>
              <a:rPr lang="en-US" sz="4400" dirty="0" smtClean="0">
                <a:latin typeface="Century Schoolbook" panose="02040604050505020304" pitchFamily="18" charset="0"/>
              </a:rPr>
              <a:t>, </a:t>
            </a:r>
            <a:r>
              <a:rPr lang="en-US" sz="4400" b="1" dirty="0" smtClean="0">
                <a:latin typeface="Century Schoolbook" panose="02040604050505020304" pitchFamily="18" charset="0"/>
              </a:rPr>
              <a:t>David DeMille, John M. Doyle, Gerald </a:t>
            </a:r>
            <a:r>
              <a:rPr lang="en-US" sz="4400" b="1" dirty="0" err="1" smtClean="0">
                <a:latin typeface="Century Schoolbook" panose="02040604050505020304" pitchFamily="18" charset="0"/>
              </a:rPr>
              <a:t>Gabrielse</a:t>
            </a:r>
            <a:r>
              <a:rPr lang="en-US" sz="4400" b="1" dirty="0" smtClean="0">
                <a:latin typeface="Century Schoolbook" panose="02040604050505020304" pitchFamily="18" charset="0"/>
              </a:rPr>
              <a:t>, </a:t>
            </a:r>
            <a:r>
              <a:rPr lang="en-US" sz="4400" dirty="0" smtClean="0">
                <a:latin typeface="Century Schoolbook" panose="02040604050505020304" pitchFamily="18" charset="0"/>
              </a:rPr>
              <a:t>Jonathan </a:t>
            </a:r>
            <a:r>
              <a:rPr lang="en-US" sz="4400" dirty="0" err="1" smtClean="0">
                <a:latin typeface="Century Schoolbook" panose="02040604050505020304" pitchFamily="18" charset="0"/>
              </a:rPr>
              <a:t>Haefner</a:t>
            </a:r>
            <a:r>
              <a:rPr lang="en-US" sz="4400" dirty="0" smtClean="0">
                <a:latin typeface="Century Schoolbook" panose="02040604050505020304" pitchFamily="18" charset="0"/>
              </a:rPr>
              <a:t>, </a:t>
            </a:r>
          </a:p>
          <a:p>
            <a:pPr algn="ctr"/>
            <a:r>
              <a:rPr lang="en-US" sz="4400" dirty="0" smtClean="0">
                <a:latin typeface="Century Schoolbook" panose="02040604050505020304" pitchFamily="18" charset="0"/>
              </a:rPr>
              <a:t>Nicholas R. </a:t>
            </a:r>
            <a:r>
              <a:rPr lang="en-US" sz="4400" dirty="0" err="1" smtClean="0">
                <a:latin typeface="Century Schoolbook" panose="02040604050505020304" pitchFamily="18" charset="0"/>
              </a:rPr>
              <a:t>Hutzler</a:t>
            </a:r>
            <a:r>
              <a:rPr lang="en-US" sz="4400" dirty="0" smtClean="0">
                <a:latin typeface="Century Schoolbook" panose="02040604050505020304" pitchFamily="18" charset="0"/>
              </a:rPr>
              <a:t>, Zack </a:t>
            </a:r>
            <a:r>
              <a:rPr lang="en-US" sz="4400" dirty="0" err="1" smtClean="0">
                <a:latin typeface="Century Schoolbook" panose="02040604050505020304" pitchFamily="18" charset="0"/>
              </a:rPr>
              <a:t>Lasner</a:t>
            </a:r>
            <a:r>
              <a:rPr lang="en-US" sz="4400" dirty="0" smtClean="0">
                <a:latin typeface="Century Schoolbook" panose="02040604050505020304" pitchFamily="18" charset="0"/>
              </a:rPr>
              <a:t>, Cole </a:t>
            </a:r>
            <a:r>
              <a:rPr lang="en-US" sz="4400" dirty="0" err="1" smtClean="0">
                <a:latin typeface="Century Schoolbook" panose="02040604050505020304" pitchFamily="18" charset="0"/>
              </a:rPr>
              <a:t>Meisenhelder</a:t>
            </a:r>
            <a:r>
              <a:rPr lang="en-US" sz="4400" dirty="0" smtClean="0">
                <a:latin typeface="Century Schoolbook" panose="02040604050505020304" pitchFamily="18" charset="0"/>
              </a:rPr>
              <a:t>, Brendon R. O’Leary, Cristian D. Panda, Adam D. </a:t>
            </a:r>
            <a:r>
              <a:rPr lang="en-US" sz="4400" dirty="0">
                <a:latin typeface="Century Schoolbook" panose="02040604050505020304" pitchFamily="18" charset="0"/>
              </a:rPr>
              <a:t>West, Elizabeth </a:t>
            </a:r>
            <a:r>
              <a:rPr lang="en-US" sz="4400" dirty="0" smtClean="0">
                <a:latin typeface="Century Schoolbook" panose="02040604050505020304" pitchFamily="18" charset="0"/>
              </a:rPr>
              <a:t>P. West,* Xing Wu</a:t>
            </a:r>
          </a:p>
        </p:txBody>
      </p:sp>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473636" y="4242733"/>
            <a:ext cx="2716677" cy="2730877"/>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1290" y="4209510"/>
            <a:ext cx="2832729" cy="2764100"/>
          </a:xfrm>
          <a:prstGeom prst="rect">
            <a:avLst/>
          </a:prstGeom>
        </p:spPr>
      </p:pic>
      <p:pic>
        <p:nvPicPr>
          <p:cNvPr id="40" name="Picture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82124" y="4458506"/>
            <a:ext cx="2261754" cy="2374842"/>
          </a:xfrm>
          <a:prstGeom prst="rect">
            <a:avLst/>
          </a:prstGeom>
        </p:spPr>
      </p:pic>
      <p:grpSp>
        <p:nvGrpSpPr>
          <p:cNvPr id="57" name="Group 56"/>
          <p:cNvGrpSpPr/>
          <p:nvPr/>
        </p:nvGrpSpPr>
        <p:grpSpPr>
          <a:xfrm>
            <a:off x="37605527" y="4458506"/>
            <a:ext cx="2374238" cy="2374236"/>
            <a:chOff x="20725058" y="12004268"/>
            <a:chExt cx="8313487" cy="8313484"/>
          </a:xfrm>
        </p:grpSpPr>
        <p:sp>
          <p:nvSpPr>
            <p:cNvPr id="55" name="Oval 54"/>
            <p:cNvSpPr/>
            <p:nvPr/>
          </p:nvSpPr>
          <p:spPr>
            <a:xfrm>
              <a:off x="20726400" y="12006499"/>
              <a:ext cx="8292504" cy="8292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0725058" y="12004268"/>
              <a:ext cx="8313487" cy="8313484"/>
            </a:xfrm>
            <a:prstGeom prst="rect">
              <a:avLst/>
            </a:prstGeom>
          </p:spPr>
        </p:pic>
      </p:grpSp>
      <p:sp>
        <p:nvSpPr>
          <p:cNvPr id="307" name="Rounded Rectangle 306"/>
          <p:cNvSpPr/>
          <p:nvPr/>
        </p:nvSpPr>
        <p:spPr>
          <a:xfrm>
            <a:off x="18453028" y="18889979"/>
            <a:ext cx="24968295" cy="11742419"/>
          </a:xfrm>
          <a:prstGeom prst="roundRect">
            <a:avLst>
              <a:gd name="adj" fmla="val 3135"/>
            </a:avLst>
          </a:prstGeom>
          <a:noFill/>
          <a:ln w="76200">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483754" y="8476045"/>
            <a:ext cx="9485290" cy="646331"/>
          </a:xfrm>
          <a:prstGeom prst="rect">
            <a:avLst/>
          </a:prstGeom>
          <a:noFill/>
        </p:spPr>
        <p:txBody>
          <a:bodyPr wrap="none" rtlCol="0">
            <a:spAutoFit/>
          </a:bodyPr>
          <a:lstStyle/>
          <a:p>
            <a:pPr algn="ctr"/>
            <a:r>
              <a:rPr lang="en-US" sz="3600" u="sng" dirty="0" smtClean="0">
                <a:latin typeface="+mj-lt"/>
              </a:rPr>
              <a:t>Mystery of the Matter-Antimatter Asymmetry</a:t>
            </a:r>
            <a:endParaRPr lang="en-US" sz="3600" u="sng" dirty="0">
              <a:latin typeface="+mj-lt"/>
            </a:endParaRPr>
          </a:p>
        </p:txBody>
      </p:sp>
      <p:sp>
        <p:nvSpPr>
          <p:cNvPr id="399" name="TextBox 398"/>
          <p:cNvSpPr txBox="1"/>
          <p:nvPr/>
        </p:nvSpPr>
        <p:spPr>
          <a:xfrm>
            <a:off x="751969" y="14017365"/>
            <a:ext cx="17155461"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Matter &amp; antimatter </a:t>
            </a:r>
            <a:r>
              <a:rPr lang="en-US" sz="3200" dirty="0" smtClean="0"/>
              <a:t>are identical except for opposite charge</a:t>
            </a:r>
          </a:p>
          <a:p>
            <a:pPr marL="285750" indent="-285750">
              <a:buFont typeface="Arial" panose="020B0604020202020204" pitchFamily="34" charset="0"/>
              <a:buChar char="•"/>
            </a:pPr>
            <a:r>
              <a:rPr lang="en-US" sz="3200" b="1" dirty="0" smtClean="0"/>
              <a:t>Universe is made of matter </a:t>
            </a:r>
            <a:r>
              <a:rPr lang="en-US" sz="3200" dirty="0" smtClean="0"/>
              <a:t>(Fig. A), rather than antimatter or an equal mixture of both – </a:t>
            </a:r>
            <a:r>
              <a:rPr lang="en-US" sz="3200" i="1" dirty="0" smtClean="0"/>
              <a:t>why?</a:t>
            </a:r>
            <a:endParaRPr lang="en-US" sz="3200" dirty="0" smtClean="0"/>
          </a:p>
          <a:p>
            <a:pPr marL="285750" indent="-285750">
              <a:buFont typeface="Arial" panose="020B0604020202020204" pitchFamily="34" charset="0"/>
              <a:buChar char="•"/>
            </a:pPr>
            <a:r>
              <a:rPr lang="en-US" sz="3200" b="1" dirty="0" err="1" smtClean="0"/>
              <a:t>Baryogenesis</a:t>
            </a:r>
            <a:r>
              <a:rPr lang="en-US" sz="3200" b="1" dirty="0" smtClean="0"/>
              <a:t> hypothesis: </a:t>
            </a:r>
            <a:r>
              <a:rPr lang="en-US" sz="3200" dirty="0" smtClean="0"/>
              <a:t>For every billion matter-antimatter partners produced in the big bang, one matter particle survived annihilation – </a:t>
            </a:r>
            <a:r>
              <a:rPr lang="en-US" sz="3200" i="1" dirty="0" smtClean="0"/>
              <a:t>how?</a:t>
            </a:r>
            <a:endParaRPr lang="en-US" sz="3200" dirty="0" smtClean="0"/>
          </a:p>
          <a:p>
            <a:pPr marL="285750" indent="-285750">
              <a:buFont typeface="Arial" panose="020B0604020202020204" pitchFamily="34" charset="0"/>
              <a:buChar char="•"/>
            </a:pPr>
            <a:r>
              <a:rPr lang="en-US" sz="3200" b="1" dirty="0" smtClean="0"/>
              <a:t>Sakharov conditions </a:t>
            </a:r>
            <a:r>
              <a:rPr lang="en-US" sz="3200" dirty="0" smtClean="0"/>
              <a:t>(Fig. B, 1967): Matter-favoring mechanism must violate charge reversal × parity (reflection) = </a:t>
            </a:r>
            <a:r>
              <a:rPr lang="en-US" sz="3200" b="1" dirty="0" smtClean="0"/>
              <a:t>CP symmetry </a:t>
            </a:r>
            <a:r>
              <a:rPr lang="en-US" sz="3200" dirty="0" smtClean="0"/>
              <a:t>(Fig. C)</a:t>
            </a:r>
          </a:p>
        </p:txBody>
      </p:sp>
      <p:sp>
        <p:nvSpPr>
          <p:cNvPr id="461" name="TextBox 460"/>
          <p:cNvSpPr txBox="1"/>
          <p:nvPr/>
        </p:nvSpPr>
        <p:spPr>
          <a:xfrm>
            <a:off x="646650" y="22622518"/>
            <a:ext cx="8497259" cy="7971413"/>
          </a:xfrm>
          <a:prstGeom prst="rect">
            <a:avLst/>
          </a:prstGeom>
          <a:noFill/>
        </p:spPr>
        <p:txBody>
          <a:bodyPr wrap="square" rtlCol="0">
            <a:spAutoFit/>
          </a:bodyPr>
          <a:lstStyle/>
          <a:p>
            <a:pPr marL="285750" indent="-285750">
              <a:buFont typeface="Arial" panose="020B0604020202020204" pitchFamily="34" charset="0"/>
              <a:buChar char="•"/>
            </a:pPr>
            <a:r>
              <a:rPr lang="en-US" sz="3200" dirty="0"/>
              <a:t>Not enough CP violation in the </a:t>
            </a:r>
            <a:r>
              <a:rPr lang="en-US" sz="3200" b="1" dirty="0"/>
              <a:t>Standard Model</a:t>
            </a:r>
            <a:r>
              <a:rPr lang="en-US" sz="3200" dirty="0"/>
              <a:t> </a:t>
            </a:r>
            <a:r>
              <a:rPr lang="en-US" sz="3200" dirty="0" smtClean="0"/>
              <a:t>of </a:t>
            </a:r>
            <a:r>
              <a:rPr lang="en-US" sz="3200" dirty="0"/>
              <a:t>particle physics (SM) to produce necessary part-per-billion matter </a:t>
            </a:r>
            <a:r>
              <a:rPr lang="en-US" sz="3200" dirty="0" smtClean="0"/>
              <a:t>excess</a:t>
            </a:r>
            <a:endParaRPr lang="en-US" sz="3200" b="1" dirty="0" smtClean="0"/>
          </a:p>
          <a:p>
            <a:pPr marL="285750" indent="-285750">
              <a:buFont typeface="Arial" panose="020B0604020202020204" pitchFamily="34" charset="0"/>
              <a:buChar char="•"/>
            </a:pPr>
            <a:r>
              <a:rPr lang="en-US" sz="3200" dirty="0" smtClean="0"/>
              <a:t>Need </a:t>
            </a:r>
            <a:r>
              <a:rPr lang="en-US" sz="3200" b="1" dirty="0"/>
              <a:t>new types of particles </a:t>
            </a:r>
            <a:r>
              <a:rPr lang="en-US" sz="3200" dirty="0"/>
              <a:t>and </a:t>
            </a:r>
            <a:r>
              <a:rPr lang="en-US" sz="3200" b="1" dirty="0"/>
              <a:t>new interactions</a:t>
            </a:r>
            <a:r>
              <a:rPr lang="en-US" sz="3200" dirty="0"/>
              <a:t> (Fig. D) to account for existence of the universe</a:t>
            </a:r>
            <a:r>
              <a:rPr lang="en-US" sz="3200" dirty="0" smtClean="0"/>
              <a:t>!</a:t>
            </a:r>
            <a:endParaRPr lang="en-US" sz="3200" b="1" dirty="0" smtClean="0"/>
          </a:p>
          <a:p>
            <a:pPr marL="285750" indent="-285750">
              <a:buFont typeface="Arial" panose="020B0604020202020204" pitchFamily="34" charset="0"/>
              <a:buChar char="•"/>
            </a:pPr>
            <a:r>
              <a:rPr lang="en-US" sz="3200" b="1" dirty="0" smtClean="0"/>
              <a:t>CPT</a:t>
            </a:r>
            <a:r>
              <a:rPr lang="en-US" sz="3200" dirty="0" smtClean="0"/>
              <a:t> </a:t>
            </a:r>
            <a:r>
              <a:rPr lang="en-US" sz="3200" dirty="0" smtClean="0">
                <a:sym typeface="Wingdings" panose="05000000000000000000" pitchFamily="2" charset="2"/>
              </a:rPr>
              <a:t> </a:t>
            </a:r>
            <a:r>
              <a:rPr lang="en-US" sz="3200" b="1" dirty="0" smtClean="0">
                <a:sym typeface="Wingdings" panose="05000000000000000000" pitchFamily="2" charset="2"/>
              </a:rPr>
              <a:t>CP ≡ T</a:t>
            </a:r>
            <a:r>
              <a:rPr lang="en-US" sz="3200" dirty="0" smtClean="0">
                <a:sym typeface="Wingdings" panose="05000000000000000000" pitchFamily="2" charset="2"/>
              </a:rPr>
              <a:t>: Charge</a:t>
            </a:r>
            <a:r>
              <a:rPr lang="en-US" sz="3200" dirty="0"/>
              <a:t> × </a:t>
            </a:r>
            <a:r>
              <a:rPr lang="en-US" sz="3200" dirty="0" smtClean="0"/>
              <a:t>parity </a:t>
            </a:r>
            <a:r>
              <a:rPr lang="en-US" sz="3200" dirty="0"/>
              <a:t>× </a:t>
            </a:r>
            <a:r>
              <a:rPr lang="en-US" sz="3200" dirty="0" smtClean="0"/>
              <a:t>time-reversal symmetry is conserved, so CP violation implies T-violation</a:t>
            </a:r>
          </a:p>
          <a:p>
            <a:pPr marL="285750" indent="-285750">
              <a:buFont typeface="Arial" panose="020B0604020202020204" pitchFamily="34" charset="0"/>
              <a:buChar char="•"/>
            </a:pPr>
            <a:r>
              <a:rPr lang="en-US" sz="3200" dirty="0" smtClean="0"/>
              <a:t>A charge asymmetry (</a:t>
            </a:r>
            <a:r>
              <a:rPr lang="en-US" sz="3200" b="1" dirty="0" smtClean="0"/>
              <a:t>EDM = electric dipole moment</a:t>
            </a:r>
            <a:r>
              <a:rPr lang="en-US" sz="3200" dirty="0" smtClean="0"/>
              <a:t>) of a fundamental particle would violate T</a:t>
            </a:r>
            <a:r>
              <a:rPr lang="en-US" sz="3200" b="1" dirty="0">
                <a:sym typeface="Wingdings" panose="05000000000000000000" pitchFamily="2" charset="2"/>
              </a:rPr>
              <a:t> </a:t>
            </a:r>
            <a:r>
              <a:rPr lang="en-US" sz="3200" dirty="0" smtClean="0">
                <a:sym typeface="Wingdings" panose="05000000000000000000" pitchFamily="2" charset="2"/>
              </a:rPr>
              <a:t>≡ CP (Fig. E)</a:t>
            </a:r>
          </a:p>
          <a:p>
            <a:pPr marL="742950" lvl="1" indent="-285750">
              <a:buFont typeface="Arial" panose="020B0604020202020204" pitchFamily="34" charset="0"/>
              <a:buChar char="•"/>
            </a:pPr>
            <a:r>
              <a:rPr lang="en-US" sz="3200" b="1" dirty="0" smtClean="0">
                <a:sym typeface="Wingdings" panose="05000000000000000000" pitchFamily="2" charset="2"/>
              </a:rPr>
              <a:t>Signature of CP-violating new physics!</a:t>
            </a:r>
          </a:p>
          <a:p>
            <a:pPr marL="742950" lvl="1" indent="-285750">
              <a:buFont typeface="Arial" panose="020B0604020202020204" pitchFamily="34" charset="0"/>
              <a:buChar char="•"/>
            </a:pPr>
            <a:r>
              <a:rPr lang="en-US" sz="3200" b="1" dirty="0" smtClean="0">
                <a:sym typeface="Wingdings" panose="05000000000000000000" pitchFamily="2" charset="2"/>
              </a:rPr>
              <a:t>Evidence for </a:t>
            </a:r>
            <a:r>
              <a:rPr lang="en-US" sz="3200" b="1" dirty="0" err="1" smtClean="0">
                <a:sym typeface="Wingdings" panose="05000000000000000000" pitchFamily="2" charset="2"/>
              </a:rPr>
              <a:t>baryogenesis</a:t>
            </a:r>
            <a:endParaRPr lang="en-US" sz="3200" b="1" dirty="0" smtClean="0">
              <a:sym typeface="Wingdings" panose="05000000000000000000" pitchFamily="2" charset="2"/>
            </a:endParaRPr>
          </a:p>
          <a:p>
            <a:pPr marL="742950" lvl="1" indent="-285750">
              <a:buFont typeface="Arial" panose="020B0604020202020204" pitchFamily="34" charset="0"/>
              <a:buChar char="•"/>
            </a:pPr>
            <a:r>
              <a:rPr lang="en-US" sz="3200" dirty="0">
                <a:sym typeface="Wingdings" panose="05000000000000000000" pitchFamily="2" charset="2"/>
              </a:rPr>
              <a:t>Electron EDM  Standard Model </a:t>
            </a:r>
            <a:r>
              <a:rPr lang="en-US" sz="3200" dirty="0" smtClean="0">
                <a:sym typeface="Wingdings" panose="05000000000000000000" pitchFamily="2" charset="2"/>
              </a:rPr>
              <a:t>background-free</a:t>
            </a:r>
          </a:p>
          <a:p>
            <a:pPr marL="742950" lvl="1" indent="-285750">
              <a:buFont typeface="Arial" panose="020B0604020202020204" pitchFamily="34" charset="0"/>
              <a:buChar char="•"/>
            </a:pPr>
            <a:r>
              <a:rPr lang="en-US" sz="3200" b="1" dirty="0" smtClean="0">
                <a:sym typeface="Wingdings" panose="05000000000000000000" pitchFamily="2" charset="2"/>
              </a:rPr>
              <a:t>No EDM yet observed </a:t>
            </a:r>
            <a:r>
              <a:rPr lang="en-US" sz="3200" dirty="0" smtClean="0">
                <a:sym typeface="Wingdings" panose="05000000000000000000" pitchFamily="2" charset="2"/>
              </a:rPr>
              <a:t>(Fig. F)</a:t>
            </a:r>
            <a:endParaRPr lang="en-US" sz="3200" dirty="0" smtClean="0"/>
          </a:p>
        </p:txBody>
      </p:sp>
      <p:grpSp>
        <p:nvGrpSpPr>
          <p:cNvPr id="633" name="Group 632"/>
          <p:cNvGrpSpPr/>
          <p:nvPr/>
        </p:nvGrpSpPr>
        <p:grpSpPr>
          <a:xfrm>
            <a:off x="547663" y="9203281"/>
            <a:ext cx="8356453" cy="4693705"/>
            <a:chOff x="585763" y="9241381"/>
            <a:chExt cx="8356453" cy="4693705"/>
          </a:xfrm>
        </p:grpSpPr>
        <p:grpSp>
          <p:nvGrpSpPr>
            <p:cNvPr id="149" name="Group 148"/>
            <p:cNvGrpSpPr/>
            <p:nvPr/>
          </p:nvGrpSpPr>
          <p:grpSpPr>
            <a:xfrm>
              <a:off x="585763" y="9466802"/>
              <a:ext cx="8356453" cy="4468284"/>
              <a:chOff x="471463" y="10017408"/>
              <a:chExt cx="8356453" cy="4468284"/>
            </a:xfrm>
          </p:grpSpPr>
          <p:grpSp>
            <p:nvGrpSpPr>
              <p:cNvPr id="146" name="Group 145"/>
              <p:cNvGrpSpPr/>
              <p:nvPr/>
            </p:nvGrpSpPr>
            <p:grpSpPr>
              <a:xfrm>
                <a:off x="471463" y="10017408"/>
                <a:ext cx="8356453" cy="4468284"/>
                <a:chOff x="547663" y="10017408"/>
                <a:chExt cx="8356453" cy="4468284"/>
              </a:xfrm>
            </p:grpSpPr>
            <p:grpSp>
              <p:nvGrpSpPr>
                <p:cNvPr id="140" name="Group 139"/>
                <p:cNvGrpSpPr/>
                <p:nvPr/>
              </p:nvGrpSpPr>
              <p:grpSpPr>
                <a:xfrm>
                  <a:off x="547663" y="10017408"/>
                  <a:ext cx="8356453" cy="4234752"/>
                  <a:chOff x="706053" y="9922711"/>
                  <a:chExt cx="10145407" cy="5141330"/>
                </a:xfrm>
              </p:grpSpPr>
              <p:grpSp>
                <p:nvGrpSpPr>
                  <p:cNvPr id="366" name="Group 365"/>
                  <p:cNvGrpSpPr/>
                  <p:nvPr/>
                </p:nvGrpSpPr>
                <p:grpSpPr>
                  <a:xfrm>
                    <a:off x="903163" y="9922711"/>
                    <a:ext cx="9948297" cy="5141330"/>
                    <a:chOff x="7252869" y="1377396"/>
                    <a:chExt cx="4806076" cy="2483804"/>
                  </a:xfrm>
                </p:grpSpPr>
                <p:grpSp>
                  <p:nvGrpSpPr>
                    <p:cNvPr id="374" name="Group 373"/>
                    <p:cNvGrpSpPr/>
                    <p:nvPr/>
                  </p:nvGrpSpPr>
                  <p:grpSpPr>
                    <a:xfrm>
                      <a:off x="7252869" y="1377396"/>
                      <a:ext cx="4806076" cy="2295963"/>
                      <a:chOff x="7262394" y="1434351"/>
                      <a:chExt cx="4806076" cy="2295963"/>
                    </a:xfrm>
                  </p:grpSpPr>
                  <p:pic>
                    <p:nvPicPr>
                      <p:cNvPr id="397" name="Picture 396"/>
                      <p:cNvPicPr>
                        <a:picLocks noChangeAspect="1"/>
                      </p:cNvPicPr>
                      <p:nvPr/>
                    </p:nvPicPr>
                    <p:blipFill rotWithShape="1">
                      <a:blip r:embed="rId16" cstate="print">
                        <a:extLst>
                          <a:ext uri="{28A0092B-C50C-407E-A947-70E740481C1C}">
                            <a14:useLocalDpi xmlns:a14="http://schemas.microsoft.com/office/drawing/2010/main" val="0"/>
                          </a:ext>
                        </a:extLst>
                      </a:blip>
                      <a:srcRect t="-494" b="369"/>
                      <a:stretch/>
                    </p:blipFill>
                    <p:spPr>
                      <a:xfrm>
                        <a:off x="7262394" y="1434351"/>
                        <a:ext cx="2510894" cy="2295963"/>
                      </a:xfrm>
                      <a:prstGeom prst="ellipse">
                        <a:avLst/>
                      </a:prstGeom>
                      <a:effectLst>
                        <a:softEdge rad="31750"/>
                      </a:effectLst>
                    </p:spPr>
                  </p:pic>
                  <p:pic>
                    <p:nvPicPr>
                      <p:cNvPr id="398" name="Picture 397"/>
                      <p:cNvPicPr>
                        <a:picLocks noChangeAspect="1"/>
                      </p:cNvPicPr>
                      <p:nvPr/>
                    </p:nvPicPr>
                    <p:blipFill rotWithShape="1">
                      <a:blip r:embed="rId17" cstate="print">
                        <a:extLst>
                          <a:ext uri="{BEBA8EAE-BF5A-486C-A8C5-ECC9F3942E4B}">
                            <a14:imgProps xmlns:a14="http://schemas.microsoft.com/office/drawing/2010/main">
                              <a14:imgLayer r:embed="rId18">
                                <a14:imgEffect>
                                  <a14:artisticPlasticWrap/>
                                </a14:imgEffect>
                                <a14:imgEffect>
                                  <a14:brightnessContrast bright="20000" contrast="40000"/>
                                </a14:imgEffect>
                              </a14:imgLayer>
                            </a14:imgProps>
                          </a:ext>
                          <a:ext uri="{28A0092B-C50C-407E-A947-70E740481C1C}">
                            <a14:useLocalDpi xmlns:a14="http://schemas.microsoft.com/office/drawing/2010/main" val="0"/>
                          </a:ext>
                        </a:extLst>
                      </a:blip>
                      <a:srcRect t="-494" b="369"/>
                      <a:stretch/>
                    </p:blipFill>
                    <p:spPr>
                      <a:xfrm>
                        <a:off x="9557576" y="1434351"/>
                        <a:ext cx="2510894" cy="2295963"/>
                      </a:xfrm>
                      <a:prstGeom prst="ellipse">
                        <a:avLst/>
                      </a:prstGeom>
                      <a:effectLst>
                        <a:softEdge rad="31750"/>
                      </a:effectLst>
                    </p:spPr>
                  </p:pic>
                </p:grpSp>
                <p:grpSp>
                  <p:nvGrpSpPr>
                    <p:cNvPr id="380" name="Group 379"/>
                    <p:cNvGrpSpPr/>
                    <p:nvPr/>
                  </p:nvGrpSpPr>
                  <p:grpSpPr>
                    <a:xfrm rot="21209759">
                      <a:off x="9682481" y="2785311"/>
                      <a:ext cx="162563" cy="1075889"/>
                      <a:chOff x="5562600" y="3533774"/>
                      <a:chExt cx="216837" cy="1435090"/>
                    </a:xfrm>
                  </p:grpSpPr>
                  <p:grpSp>
                    <p:nvGrpSpPr>
                      <p:cNvPr id="383" name="Group 382"/>
                      <p:cNvGrpSpPr/>
                      <p:nvPr/>
                    </p:nvGrpSpPr>
                    <p:grpSpPr>
                      <a:xfrm>
                        <a:off x="5562600" y="3533774"/>
                        <a:ext cx="192929" cy="717545"/>
                        <a:chOff x="5562600" y="3533774"/>
                        <a:chExt cx="192929" cy="717545"/>
                      </a:xfrm>
                    </p:grpSpPr>
                    <p:grpSp>
                      <p:nvGrpSpPr>
                        <p:cNvPr id="391" name="Group 390"/>
                        <p:cNvGrpSpPr/>
                        <p:nvPr/>
                      </p:nvGrpSpPr>
                      <p:grpSpPr>
                        <a:xfrm>
                          <a:off x="5562600" y="3533774"/>
                          <a:ext cx="180975" cy="358772"/>
                          <a:chOff x="5562600" y="3533774"/>
                          <a:chExt cx="180975" cy="358772"/>
                        </a:xfrm>
                      </p:grpSpPr>
                      <p:cxnSp>
                        <p:nvCxnSpPr>
                          <p:cNvPr id="395" name="Curved Connector 394"/>
                          <p:cNvCxnSpPr/>
                          <p:nvPr/>
                        </p:nvCxnSpPr>
                        <p:spPr>
                          <a:xfrm rot="16200000" flipH="1">
                            <a:off x="5562600" y="3533774"/>
                            <a:ext cx="180975" cy="180975"/>
                          </a:xfrm>
                          <a:prstGeom prst="curvedConnector3">
                            <a:avLst/>
                          </a:prstGeom>
                          <a:ln w="38100">
                            <a:solidFill>
                              <a:schemeClr val="accent4">
                                <a:lumMod val="75000"/>
                              </a:schemeClr>
                            </a:solidFill>
                            <a:headEnd type="diamond"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96" name="Curved Connector 395"/>
                          <p:cNvCxnSpPr/>
                          <p:nvPr/>
                        </p:nvCxnSpPr>
                        <p:spPr>
                          <a:xfrm rot="5400000">
                            <a:off x="5570166" y="3719138"/>
                            <a:ext cx="177797" cy="169020"/>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2" name="Group 391"/>
                        <p:cNvGrpSpPr/>
                        <p:nvPr/>
                      </p:nvGrpSpPr>
                      <p:grpSpPr>
                        <a:xfrm>
                          <a:off x="5574554" y="3892547"/>
                          <a:ext cx="180975" cy="358772"/>
                          <a:chOff x="5562600" y="3533774"/>
                          <a:chExt cx="180975" cy="358772"/>
                        </a:xfrm>
                      </p:grpSpPr>
                      <p:cxnSp>
                        <p:nvCxnSpPr>
                          <p:cNvPr id="393" name="Curved Connector 392"/>
                          <p:cNvCxnSpPr/>
                          <p:nvPr/>
                        </p:nvCxnSpPr>
                        <p:spPr>
                          <a:xfrm rot="16200000" flipH="1">
                            <a:off x="5562600" y="3533774"/>
                            <a:ext cx="180975" cy="180975"/>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4" name="Curved Connector 393"/>
                          <p:cNvCxnSpPr/>
                          <p:nvPr/>
                        </p:nvCxnSpPr>
                        <p:spPr>
                          <a:xfrm rot="5400000">
                            <a:off x="5570166" y="3719138"/>
                            <a:ext cx="177797" cy="169020"/>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4" name="Group 383"/>
                      <p:cNvGrpSpPr/>
                      <p:nvPr/>
                    </p:nvGrpSpPr>
                    <p:grpSpPr>
                      <a:xfrm>
                        <a:off x="5586508" y="4251319"/>
                        <a:ext cx="192929" cy="717545"/>
                        <a:chOff x="5562600" y="3533774"/>
                        <a:chExt cx="192929" cy="717545"/>
                      </a:xfrm>
                    </p:grpSpPr>
                    <p:grpSp>
                      <p:nvGrpSpPr>
                        <p:cNvPr id="385" name="Group 384"/>
                        <p:cNvGrpSpPr/>
                        <p:nvPr/>
                      </p:nvGrpSpPr>
                      <p:grpSpPr>
                        <a:xfrm>
                          <a:off x="5562600" y="3533774"/>
                          <a:ext cx="180975" cy="358772"/>
                          <a:chOff x="5562600" y="3533774"/>
                          <a:chExt cx="180975" cy="358772"/>
                        </a:xfrm>
                      </p:grpSpPr>
                      <p:cxnSp>
                        <p:nvCxnSpPr>
                          <p:cNvPr id="389" name="Curved Connector 388"/>
                          <p:cNvCxnSpPr/>
                          <p:nvPr/>
                        </p:nvCxnSpPr>
                        <p:spPr>
                          <a:xfrm rot="16200000" flipH="1">
                            <a:off x="5562600" y="3533774"/>
                            <a:ext cx="180975" cy="180975"/>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0" name="Curved Connector 389"/>
                          <p:cNvCxnSpPr/>
                          <p:nvPr/>
                        </p:nvCxnSpPr>
                        <p:spPr>
                          <a:xfrm rot="5400000">
                            <a:off x="5570166" y="3719138"/>
                            <a:ext cx="177797" cy="169020"/>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6" name="Group 385"/>
                        <p:cNvGrpSpPr/>
                        <p:nvPr/>
                      </p:nvGrpSpPr>
                      <p:grpSpPr>
                        <a:xfrm>
                          <a:off x="5574554" y="3892547"/>
                          <a:ext cx="180975" cy="358772"/>
                          <a:chOff x="5562600" y="3533774"/>
                          <a:chExt cx="180975" cy="358772"/>
                        </a:xfrm>
                      </p:grpSpPr>
                      <p:cxnSp>
                        <p:nvCxnSpPr>
                          <p:cNvPr id="387" name="Curved Connector 386"/>
                          <p:cNvCxnSpPr/>
                          <p:nvPr/>
                        </p:nvCxnSpPr>
                        <p:spPr>
                          <a:xfrm rot="16200000" flipH="1">
                            <a:off x="5562600" y="3533774"/>
                            <a:ext cx="180975" cy="180975"/>
                          </a:xfrm>
                          <a:prstGeom prst="curvedConnector3">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8" name="Curved Connector 387"/>
                          <p:cNvCxnSpPr/>
                          <p:nvPr/>
                        </p:nvCxnSpPr>
                        <p:spPr>
                          <a:xfrm rot="5400000">
                            <a:off x="5570166" y="3719138"/>
                            <a:ext cx="177797" cy="169020"/>
                          </a:xfrm>
                          <a:prstGeom prst="curvedConnector3">
                            <a:avLst/>
                          </a:prstGeom>
                          <a:ln w="38100">
                            <a:solidFill>
                              <a:schemeClr val="accent4">
                                <a:lumMod val="75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grpSp>
                <p:sp>
                  <p:nvSpPr>
                    <p:cNvPr id="381" name="TextBox 380"/>
                    <p:cNvSpPr txBox="1"/>
                    <p:nvPr/>
                  </p:nvSpPr>
                  <p:spPr>
                    <a:xfrm>
                      <a:off x="9125414" y="3372335"/>
                      <a:ext cx="646299" cy="460934"/>
                    </a:xfrm>
                    <a:prstGeom prst="rect">
                      <a:avLst/>
                    </a:prstGeom>
                    <a:noFill/>
                    <a:ln>
                      <a:noFill/>
                    </a:ln>
                  </p:spPr>
                  <p:txBody>
                    <a:bodyPr wrap="none" rtlCol="0">
                      <a:spAutoFit/>
                    </a:bodyPr>
                    <a:lstStyle/>
                    <a:p>
                      <a:pPr algn="ctr"/>
                      <a:r>
                        <a:rPr lang="el-GR" sz="2800" dirty="0">
                          <a:solidFill>
                            <a:schemeClr val="accent4">
                              <a:lumMod val="75000"/>
                            </a:schemeClr>
                          </a:solidFill>
                        </a:rPr>
                        <a:t>γ</a:t>
                      </a:r>
                      <a:r>
                        <a:rPr lang="en-US" sz="2800" dirty="0">
                          <a:solidFill>
                            <a:schemeClr val="accent4">
                              <a:lumMod val="75000"/>
                            </a:schemeClr>
                          </a:solidFill>
                        </a:rPr>
                        <a:t/>
                      </a:r>
                      <a:br>
                        <a:rPr lang="en-US" sz="2800" dirty="0">
                          <a:solidFill>
                            <a:schemeClr val="accent4">
                              <a:lumMod val="75000"/>
                            </a:schemeClr>
                          </a:solidFill>
                        </a:rPr>
                      </a:br>
                      <a:r>
                        <a:rPr lang="en-US" sz="2800" dirty="0">
                          <a:solidFill>
                            <a:schemeClr val="accent4">
                              <a:lumMod val="75000"/>
                            </a:schemeClr>
                          </a:solidFill>
                        </a:rPr>
                        <a:t>511 </a:t>
                      </a:r>
                      <a:r>
                        <a:rPr lang="en-US" sz="2800" dirty="0" err="1">
                          <a:solidFill>
                            <a:schemeClr val="accent4">
                              <a:lumMod val="75000"/>
                            </a:schemeClr>
                          </a:solidFill>
                        </a:rPr>
                        <a:t>keV</a:t>
                      </a:r>
                      <a:endParaRPr lang="en-US" sz="2800" dirty="0">
                        <a:solidFill>
                          <a:schemeClr val="accent4">
                            <a:lumMod val="75000"/>
                          </a:schemeClr>
                        </a:solidFill>
                      </a:endParaRPr>
                    </a:p>
                  </p:txBody>
                </p:sp>
              </p:grpSp>
              <p:grpSp>
                <p:nvGrpSpPr>
                  <p:cNvPr id="75" name="Group 74"/>
                  <p:cNvGrpSpPr/>
                  <p:nvPr/>
                </p:nvGrpSpPr>
                <p:grpSpPr>
                  <a:xfrm>
                    <a:off x="706053" y="11089884"/>
                    <a:ext cx="4737896" cy="3485269"/>
                    <a:chOff x="663733" y="9336270"/>
                    <a:chExt cx="5129344" cy="3773224"/>
                  </a:xfrm>
                </p:grpSpPr>
                <p:pic>
                  <p:nvPicPr>
                    <p:cNvPr id="359" name="Picture 358"/>
                    <p:cNvPicPr>
                      <a:picLocks noChangeAspect="1"/>
                    </p:cNvPicPr>
                    <p:nvPr/>
                  </p:nvPicPr>
                  <p:blipFill rotWithShape="1">
                    <a:blip r:embed="rId19">
                      <a:clrChange>
                        <a:clrFrom>
                          <a:srgbClr val="111C24"/>
                        </a:clrFrom>
                        <a:clrTo>
                          <a:srgbClr val="111C24">
                            <a:alpha val="0"/>
                          </a:srgbClr>
                        </a:clrTo>
                      </a:clrChange>
                      <a:extLst>
                        <a:ext uri="{28A0092B-C50C-407E-A947-70E740481C1C}">
                          <a14:useLocalDpi xmlns:a14="http://schemas.microsoft.com/office/drawing/2010/main" val="0"/>
                        </a:ext>
                      </a:extLst>
                    </a:blip>
                    <a:srcRect l="3195" t="4809" r="6024" b="6151"/>
                    <a:stretch/>
                  </p:blipFill>
                  <p:spPr>
                    <a:xfrm>
                      <a:off x="663733" y="9336270"/>
                      <a:ext cx="5129344" cy="3773224"/>
                    </a:xfrm>
                    <a:prstGeom prst="rect">
                      <a:avLst/>
                    </a:prstGeom>
                  </p:spPr>
                </p:pic>
                <p:sp>
                  <p:nvSpPr>
                    <p:cNvPr id="362" name="TextBox 361"/>
                    <p:cNvSpPr txBox="1"/>
                    <p:nvPr/>
                  </p:nvSpPr>
                  <p:spPr>
                    <a:xfrm>
                      <a:off x="2056919" y="12580834"/>
                      <a:ext cx="3283340" cy="364084"/>
                    </a:xfrm>
                    <a:prstGeom prst="rect">
                      <a:avLst/>
                    </a:prstGeom>
                    <a:noFill/>
                  </p:spPr>
                  <p:txBody>
                    <a:bodyPr wrap="square" rtlCol="0">
                      <a:spAutoFit/>
                    </a:bodyPr>
                    <a:lstStyle/>
                    <a:p>
                      <a:pPr algn="ctr"/>
                      <a:r>
                        <a:rPr lang="en-US" sz="1200" dirty="0" smtClean="0">
                          <a:solidFill>
                            <a:schemeClr val="bg1"/>
                          </a:solidFill>
                        </a:rPr>
                        <a:t>Whale image credit: </a:t>
                      </a:r>
                      <a:r>
                        <a:rPr lang="en-US" sz="1200" dirty="0" err="1" smtClean="0">
                          <a:solidFill>
                            <a:schemeClr val="bg1"/>
                          </a:solidFill>
                        </a:rPr>
                        <a:t>Shirt.Woot</a:t>
                      </a:r>
                      <a:endParaRPr lang="en-US" sz="1200" dirty="0">
                        <a:solidFill>
                          <a:schemeClr val="bg1"/>
                        </a:solidFill>
                      </a:endParaRPr>
                    </a:p>
                  </p:txBody>
                </p:sp>
              </p:grpSp>
            </p:grpSp>
            <p:sp>
              <p:nvSpPr>
                <p:cNvPr id="145" name="TextBox 144"/>
                <p:cNvSpPr txBox="1"/>
                <p:nvPr/>
              </p:nvSpPr>
              <p:spPr>
                <a:xfrm>
                  <a:off x="2188125" y="13893171"/>
                  <a:ext cx="1324722" cy="584775"/>
                </a:xfrm>
                <a:prstGeom prst="rect">
                  <a:avLst/>
                </a:prstGeom>
                <a:noFill/>
              </p:spPr>
              <p:txBody>
                <a:bodyPr wrap="none" rtlCol="0">
                  <a:spAutoFit/>
                </a:bodyPr>
                <a:lstStyle/>
                <a:p>
                  <a:pPr algn="ctr"/>
                  <a:r>
                    <a:rPr lang="en-US" sz="3200" u="sng" dirty="0" smtClean="0"/>
                    <a:t>Matter</a:t>
                  </a:r>
                  <a:endParaRPr lang="en-US" sz="3200" u="sng" dirty="0"/>
                </a:p>
              </p:txBody>
            </p:sp>
            <p:sp>
              <p:nvSpPr>
                <p:cNvPr id="457" name="TextBox 456"/>
                <p:cNvSpPr txBox="1"/>
                <p:nvPr/>
              </p:nvSpPr>
              <p:spPr>
                <a:xfrm>
                  <a:off x="5778697" y="13900917"/>
                  <a:ext cx="1969899" cy="584775"/>
                </a:xfrm>
                <a:prstGeom prst="rect">
                  <a:avLst/>
                </a:prstGeom>
                <a:noFill/>
              </p:spPr>
              <p:txBody>
                <a:bodyPr wrap="none" rtlCol="0">
                  <a:spAutoFit/>
                </a:bodyPr>
                <a:lstStyle/>
                <a:p>
                  <a:pPr algn="ctr"/>
                  <a:r>
                    <a:rPr lang="en-US" sz="3200" u="sng" dirty="0" smtClean="0"/>
                    <a:t>Antimatter</a:t>
                  </a:r>
                  <a:endParaRPr lang="en-US" sz="3200" u="sng" dirty="0"/>
                </a:p>
              </p:txBody>
            </p:sp>
          </p:grpSp>
          <p:sp>
            <p:nvSpPr>
              <p:cNvPr id="458" name="&quot;No&quot; Symbol 457"/>
              <p:cNvSpPr/>
              <p:nvPr/>
            </p:nvSpPr>
            <p:spPr>
              <a:xfrm>
                <a:off x="4656054" y="10115550"/>
                <a:ext cx="4060781" cy="3659378"/>
              </a:xfrm>
              <a:prstGeom prst="noSmoking">
                <a:avLst>
                  <a:gd name="adj" fmla="val 4151"/>
                </a:avLst>
              </a:prstGeom>
              <a:solidFill>
                <a:srgbClr val="FF0000">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9" name="TextBox 468"/>
            <p:cNvSpPr txBox="1"/>
            <p:nvPr/>
          </p:nvSpPr>
          <p:spPr>
            <a:xfrm>
              <a:off x="792856" y="9241381"/>
              <a:ext cx="768159" cy="584775"/>
            </a:xfrm>
            <a:prstGeom prst="rect">
              <a:avLst/>
            </a:prstGeom>
            <a:noFill/>
          </p:spPr>
          <p:txBody>
            <a:bodyPr wrap="none" rtlCol="0">
              <a:spAutoFit/>
            </a:bodyPr>
            <a:lstStyle/>
            <a:p>
              <a:pPr algn="ctr"/>
              <a:r>
                <a:rPr lang="en-US" sz="3200" dirty="0" smtClean="0">
                  <a:latin typeface="+mj-lt"/>
                </a:rPr>
                <a:t>(A)</a:t>
              </a:r>
              <a:endParaRPr lang="en-US" sz="3200" dirty="0">
                <a:latin typeface="+mj-lt"/>
              </a:endParaRPr>
            </a:p>
          </p:txBody>
        </p:sp>
      </p:grpSp>
      <p:grpSp>
        <p:nvGrpSpPr>
          <p:cNvPr id="632" name="Group 631"/>
          <p:cNvGrpSpPr/>
          <p:nvPr/>
        </p:nvGrpSpPr>
        <p:grpSpPr>
          <a:xfrm>
            <a:off x="12181259" y="9213007"/>
            <a:ext cx="5861220" cy="4690952"/>
            <a:chOff x="12105059" y="9251107"/>
            <a:chExt cx="5861220" cy="4690952"/>
          </a:xfrm>
        </p:grpSpPr>
        <p:grpSp>
          <p:nvGrpSpPr>
            <p:cNvPr id="147" name="Group 146"/>
            <p:cNvGrpSpPr/>
            <p:nvPr/>
          </p:nvGrpSpPr>
          <p:grpSpPr>
            <a:xfrm>
              <a:off x="12105059" y="9599158"/>
              <a:ext cx="5861220" cy="4342901"/>
              <a:chOff x="8230550" y="10557081"/>
              <a:chExt cx="5246515" cy="3887432"/>
            </a:xfrm>
          </p:grpSpPr>
          <p:grpSp>
            <p:nvGrpSpPr>
              <p:cNvPr id="401" name="Group 400"/>
              <p:cNvGrpSpPr/>
              <p:nvPr/>
            </p:nvGrpSpPr>
            <p:grpSpPr>
              <a:xfrm>
                <a:off x="9224989" y="10557081"/>
                <a:ext cx="3756697" cy="3016462"/>
                <a:chOff x="4302119" y="4298275"/>
                <a:chExt cx="2715891" cy="2180744"/>
              </a:xfrm>
            </p:grpSpPr>
            <p:cxnSp>
              <p:nvCxnSpPr>
                <p:cNvPr id="402" name="Straight Connector 401"/>
                <p:cNvCxnSpPr/>
                <p:nvPr/>
              </p:nvCxnSpPr>
              <p:spPr>
                <a:xfrm rot="10800000" flipV="1">
                  <a:off x="4302119" y="5558187"/>
                  <a:ext cx="896977" cy="8969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3" name="Group 402"/>
                <p:cNvGrpSpPr/>
                <p:nvPr/>
              </p:nvGrpSpPr>
              <p:grpSpPr>
                <a:xfrm rot="19375831">
                  <a:off x="4673541" y="4298275"/>
                  <a:ext cx="250287" cy="1387060"/>
                  <a:chOff x="5082247" y="4157612"/>
                  <a:chExt cx="250287" cy="1387060"/>
                </a:xfrm>
              </p:grpSpPr>
              <p:grpSp>
                <p:nvGrpSpPr>
                  <p:cNvPr id="436" name="Group 435"/>
                  <p:cNvGrpSpPr/>
                  <p:nvPr/>
                </p:nvGrpSpPr>
                <p:grpSpPr>
                  <a:xfrm rot="10800000">
                    <a:off x="5082247" y="5084464"/>
                    <a:ext cx="233852" cy="460208"/>
                    <a:chOff x="4802282" y="4626211"/>
                    <a:chExt cx="181563" cy="357306"/>
                  </a:xfrm>
                </p:grpSpPr>
                <p:grpSp>
                  <p:nvGrpSpPr>
                    <p:cNvPr id="451" name="Group 450"/>
                    <p:cNvGrpSpPr/>
                    <p:nvPr/>
                  </p:nvGrpSpPr>
                  <p:grpSpPr>
                    <a:xfrm>
                      <a:off x="4802282" y="4626211"/>
                      <a:ext cx="178653" cy="178653"/>
                      <a:chOff x="4802282" y="4626211"/>
                      <a:chExt cx="178653" cy="178653"/>
                    </a:xfrm>
                  </p:grpSpPr>
                  <p:sp>
                    <p:nvSpPr>
                      <p:cNvPr id="455" name="Arc 454"/>
                      <p:cNvSpPr/>
                      <p:nvPr/>
                    </p:nvSpPr>
                    <p:spPr>
                      <a:xfrm>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Arc 455"/>
                      <p:cNvSpPr/>
                      <p:nvPr/>
                    </p:nvSpPr>
                    <p:spPr>
                      <a:xfrm rot="5400000">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Group 451"/>
                    <p:cNvGrpSpPr/>
                    <p:nvPr/>
                  </p:nvGrpSpPr>
                  <p:grpSpPr>
                    <a:xfrm rot="10800000">
                      <a:off x="4805192" y="4804864"/>
                      <a:ext cx="178653" cy="178653"/>
                      <a:chOff x="4954682" y="4778611"/>
                      <a:chExt cx="178653" cy="178653"/>
                    </a:xfrm>
                  </p:grpSpPr>
                  <p:sp>
                    <p:nvSpPr>
                      <p:cNvPr id="453" name="Arc 452"/>
                      <p:cNvSpPr/>
                      <p:nvPr/>
                    </p:nvSpPr>
                    <p:spPr>
                      <a:xfrm>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Arc 453"/>
                      <p:cNvSpPr/>
                      <p:nvPr/>
                    </p:nvSpPr>
                    <p:spPr>
                      <a:xfrm rot="5400000">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37" name="Group 436"/>
                  <p:cNvGrpSpPr/>
                  <p:nvPr/>
                </p:nvGrpSpPr>
                <p:grpSpPr>
                  <a:xfrm rot="10800000">
                    <a:off x="5090504" y="4616754"/>
                    <a:ext cx="242030" cy="468388"/>
                    <a:chOff x="4795932" y="4619860"/>
                    <a:chExt cx="187913" cy="363657"/>
                  </a:xfrm>
                </p:grpSpPr>
                <p:grpSp>
                  <p:nvGrpSpPr>
                    <p:cNvPr id="445" name="Group 444"/>
                    <p:cNvGrpSpPr/>
                    <p:nvPr/>
                  </p:nvGrpSpPr>
                  <p:grpSpPr>
                    <a:xfrm>
                      <a:off x="4795932" y="4619860"/>
                      <a:ext cx="178654" cy="178654"/>
                      <a:chOff x="4795932" y="4619860"/>
                      <a:chExt cx="178654" cy="178654"/>
                    </a:xfrm>
                  </p:grpSpPr>
                  <p:sp>
                    <p:nvSpPr>
                      <p:cNvPr id="449" name="Arc 448"/>
                      <p:cNvSpPr/>
                      <p:nvPr/>
                    </p:nvSpPr>
                    <p:spPr>
                      <a:xfrm>
                        <a:off x="4795932" y="461986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Arc 449"/>
                      <p:cNvSpPr/>
                      <p:nvPr/>
                    </p:nvSpPr>
                    <p:spPr>
                      <a:xfrm rot="5400000">
                        <a:off x="4795932" y="4619860"/>
                        <a:ext cx="178654" cy="178654"/>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6" name="Group 445"/>
                    <p:cNvGrpSpPr/>
                    <p:nvPr/>
                  </p:nvGrpSpPr>
                  <p:grpSpPr>
                    <a:xfrm rot="10800000">
                      <a:off x="4805184" y="4804863"/>
                      <a:ext cx="178661" cy="178654"/>
                      <a:chOff x="4954682" y="4778611"/>
                      <a:chExt cx="178661" cy="178654"/>
                    </a:xfrm>
                  </p:grpSpPr>
                  <p:sp>
                    <p:nvSpPr>
                      <p:cNvPr id="447" name="Arc 446"/>
                      <p:cNvSpPr/>
                      <p:nvPr/>
                    </p:nvSpPr>
                    <p:spPr>
                      <a:xfrm>
                        <a:off x="4954690" y="4778612"/>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Arc 447"/>
                      <p:cNvSpPr/>
                      <p:nvPr/>
                    </p:nvSpPr>
                    <p:spPr>
                      <a:xfrm rot="5400000">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38" name="Group 437"/>
                  <p:cNvGrpSpPr/>
                  <p:nvPr/>
                </p:nvGrpSpPr>
                <p:grpSpPr>
                  <a:xfrm rot="10800000">
                    <a:off x="5090518" y="4157612"/>
                    <a:ext cx="233854" cy="460231"/>
                    <a:chOff x="4802282" y="4626194"/>
                    <a:chExt cx="181565" cy="357323"/>
                  </a:xfrm>
                </p:grpSpPr>
                <p:grpSp>
                  <p:nvGrpSpPr>
                    <p:cNvPr id="439" name="Group 438"/>
                    <p:cNvGrpSpPr/>
                    <p:nvPr/>
                  </p:nvGrpSpPr>
                  <p:grpSpPr>
                    <a:xfrm>
                      <a:off x="4802282" y="4626194"/>
                      <a:ext cx="178665" cy="178670"/>
                      <a:chOff x="4802282" y="4626194"/>
                      <a:chExt cx="178665" cy="178670"/>
                    </a:xfrm>
                  </p:grpSpPr>
                  <p:sp>
                    <p:nvSpPr>
                      <p:cNvPr id="443" name="Arc 442"/>
                      <p:cNvSpPr/>
                      <p:nvPr/>
                    </p:nvSpPr>
                    <p:spPr>
                      <a:xfrm>
                        <a:off x="4802293" y="4626194"/>
                        <a:ext cx="178654"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Arc 443"/>
                      <p:cNvSpPr/>
                      <p:nvPr/>
                    </p:nvSpPr>
                    <p:spPr>
                      <a:xfrm rot="5400000">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0" name="Group 439"/>
                    <p:cNvGrpSpPr/>
                    <p:nvPr/>
                  </p:nvGrpSpPr>
                  <p:grpSpPr>
                    <a:xfrm rot="10800000">
                      <a:off x="4805192" y="4804852"/>
                      <a:ext cx="178655" cy="178665"/>
                      <a:chOff x="4954680" y="4778611"/>
                      <a:chExt cx="178655" cy="178665"/>
                    </a:xfrm>
                  </p:grpSpPr>
                  <p:sp>
                    <p:nvSpPr>
                      <p:cNvPr id="441" name="Arc 440"/>
                      <p:cNvSpPr/>
                      <p:nvPr/>
                    </p:nvSpPr>
                    <p:spPr>
                      <a:xfrm>
                        <a:off x="4954680" y="4778624"/>
                        <a:ext cx="178653" cy="17865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Arc 441"/>
                      <p:cNvSpPr/>
                      <p:nvPr/>
                    </p:nvSpPr>
                    <p:spPr>
                      <a:xfrm rot="5400000">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404" name="Rectangle 403"/>
                <p:cNvSpPr/>
                <p:nvPr/>
              </p:nvSpPr>
              <p:spPr>
                <a:xfrm>
                  <a:off x="5710847" y="5903626"/>
                  <a:ext cx="569658" cy="502777"/>
                </a:xfrm>
                <a:prstGeom prst="rect">
                  <a:avLst/>
                </a:prstGeom>
                <a:ln w="28575">
                  <a:noFill/>
                </a:ln>
              </p:spPr>
              <p:txBody>
                <a:bodyPr wrap="square">
                  <a:spAutoFit/>
                </a:bodyPr>
                <a:lstStyle/>
                <a:p>
                  <a:r>
                    <a:rPr lang="en-US" sz="3200" dirty="0" err="1"/>
                    <a:t>e</a:t>
                  </a:r>
                  <a:r>
                    <a:rPr lang="en-US" sz="3200" baseline="30000" dirty="0" err="1"/>
                    <a:t>+</a:t>
                  </a:r>
                  <a:r>
                    <a:rPr lang="en-US" sz="3200" baseline="-25000" dirty="0" err="1"/>
                    <a:t>L</a:t>
                  </a:r>
                  <a:endParaRPr lang="en-US" sz="3200" dirty="0"/>
                </a:p>
              </p:txBody>
            </p:sp>
            <p:sp>
              <p:nvSpPr>
                <p:cNvPr id="405" name="Rectangle 404"/>
                <p:cNvSpPr/>
                <p:nvPr/>
              </p:nvSpPr>
              <p:spPr>
                <a:xfrm>
                  <a:off x="4738689" y="5898742"/>
                  <a:ext cx="466341" cy="378424"/>
                </a:xfrm>
                <a:prstGeom prst="rect">
                  <a:avLst/>
                </a:prstGeom>
                <a:ln w="28575">
                  <a:noFill/>
                </a:ln>
              </p:spPr>
              <p:txBody>
                <a:bodyPr wrap="square">
                  <a:spAutoFit/>
                </a:bodyPr>
                <a:lstStyle/>
                <a:p>
                  <a:r>
                    <a:rPr lang="en-US" sz="3200" dirty="0"/>
                    <a:t>e</a:t>
                  </a:r>
                  <a:r>
                    <a:rPr lang="en-US" sz="3200" baseline="30000" dirty="0"/>
                    <a:t>-</a:t>
                  </a:r>
                  <a:r>
                    <a:rPr lang="en-US" sz="3200" baseline="-25000" dirty="0"/>
                    <a:t>R</a:t>
                  </a:r>
                  <a:endParaRPr lang="en-US" sz="3200" dirty="0"/>
                </a:p>
              </p:txBody>
            </p:sp>
            <p:sp>
              <p:nvSpPr>
                <p:cNvPr id="406" name="Rectangle 405"/>
                <p:cNvSpPr/>
                <p:nvPr/>
              </p:nvSpPr>
              <p:spPr>
                <a:xfrm>
                  <a:off x="4960336" y="4397278"/>
                  <a:ext cx="1076420" cy="778772"/>
                </a:xfrm>
                <a:prstGeom prst="rect">
                  <a:avLst/>
                </a:prstGeom>
                <a:ln w="28575">
                  <a:noFill/>
                </a:ln>
              </p:spPr>
              <p:txBody>
                <a:bodyPr wrap="none">
                  <a:spAutoFit/>
                </a:bodyPr>
                <a:lstStyle/>
                <a:p>
                  <a:pPr algn="ctr"/>
                  <a:r>
                    <a:rPr lang="el-GR" sz="3200" i="1" dirty="0" smtClean="0">
                      <a:ea typeface="Cambria Math" panose="02040503050406030204" pitchFamily="18" charset="0"/>
                    </a:rPr>
                    <a:t>γ</a:t>
                  </a:r>
                  <a:endParaRPr lang="en-US" sz="3200" i="1" dirty="0">
                    <a:ea typeface="Cambria Math" panose="02040503050406030204" pitchFamily="18" charset="0"/>
                  </a:endParaRPr>
                </a:p>
                <a:p>
                  <a:pPr algn="ctr"/>
                  <a:r>
                    <a:rPr lang="en-US" sz="3200" dirty="0" smtClean="0">
                      <a:ea typeface="Cambria Math" panose="02040503050406030204" pitchFamily="18" charset="0"/>
                    </a:rPr>
                    <a:t>511 </a:t>
                  </a:r>
                  <a:r>
                    <a:rPr lang="en-US" sz="3200" dirty="0" err="1" smtClean="0">
                      <a:ea typeface="Cambria Math" panose="02040503050406030204" pitchFamily="18" charset="0"/>
                    </a:rPr>
                    <a:t>keV</a:t>
                  </a:r>
                  <a:endParaRPr lang="en-US" sz="3200" dirty="0">
                    <a:ea typeface="Cambria Math" panose="02040503050406030204" pitchFamily="18" charset="0"/>
                  </a:endParaRPr>
                </a:p>
              </p:txBody>
            </p:sp>
            <p:cxnSp>
              <p:nvCxnSpPr>
                <p:cNvPr id="407" name="Straight Arrow Connector 406"/>
                <p:cNvCxnSpPr/>
                <p:nvPr/>
              </p:nvCxnSpPr>
              <p:spPr>
                <a:xfrm flipV="1">
                  <a:off x="4717282" y="5956331"/>
                  <a:ext cx="95796" cy="9579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p:nvPr/>
              </p:nvCxnSpPr>
              <p:spPr>
                <a:xfrm flipV="1">
                  <a:off x="6896356" y="4801484"/>
                  <a:ext cx="0" cy="13928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9" name="Rectangle 408"/>
                <p:cNvSpPr/>
                <p:nvPr/>
              </p:nvSpPr>
              <p:spPr>
                <a:xfrm>
                  <a:off x="6210094" y="5294132"/>
                  <a:ext cx="807916" cy="502777"/>
                </a:xfrm>
                <a:prstGeom prst="rect">
                  <a:avLst/>
                </a:prstGeom>
                <a:ln w="28575">
                  <a:noFill/>
                </a:ln>
              </p:spPr>
              <p:txBody>
                <a:bodyPr wrap="none">
                  <a:spAutoFit/>
                </a:bodyPr>
                <a:lstStyle/>
                <a:p>
                  <a:r>
                    <a:rPr lang="en-US" sz="3200" dirty="0"/>
                    <a:t>time</a:t>
                  </a:r>
                </a:p>
              </p:txBody>
            </p:sp>
            <p:grpSp>
              <p:nvGrpSpPr>
                <p:cNvPr id="410" name="Group 409"/>
                <p:cNvGrpSpPr/>
                <p:nvPr/>
              </p:nvGrpSpPr>
              <p:grpSpPr>
                <a:xfrm rot="2168433">
                  <a:off x="6077382" y="4341229"/>
                  <a:ext cx="250287" cy="1387056"/>
                  <a:chOff x="5082247" y="4157616"/>
                  <a:chExt cx="250287" cy="1387056"/>
                </a:xfrm>
              </p:grpSpPr>
              <p:grpSp>
                <p:nvGrpSpPr>
                  <p:cNvPr id="415" name="Group 414"/>
                  <p:cNvGrpSpPr/>
                  <p:nvPr/>
                </p:nvGrpSpPr>
                <p:grpSpPr>
                  <a:xfrm rot="10800000">
                    <a:off x="5082247" y="5084464"/>
                    <a:ext cx="233852" cy="460208"/>
                    <a:chOff x="4802282" y="4626211"/>
                    <a:chExt cx="181563" cy="357306"/>
                  </a:xfrm>
                </p:grpSpPr>
                <p:grpSp>
                  <p:nvGrpSpPr>
                    <p:cNvPr id="430" name="Group 429"/>
                    <p:cNvGrpSpPr/>
                    <p:nvPr/>
                  </p:nvGrpSpPr>
                  <p:grpSpPr>
                    <a:xfrm>
                      <a:off x="4802282" y="4626211"/>
                      <a:ext cx="178653" cy="178653"/>
                      <a:chOff x="4802282" y="4626211"/>
                      <a:chExt cx="178653" cy="178653"/>
                    </a:xfrm>
                  </p:grpSpPr>
                  <p:sp>
                    <p:nvSpPr>
                      <p:cNvPr id="434" name="Arc 433"/>
                      <p:cNvSpPr/>
                      <p:nvPr/>
                    </p:nvSpPr>
                    <p:spPr>
                      <a:xfrm>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Arc 434"/>
                      <p:cNvSpPr/>
                      <p:nvPr/>
                    </p:nvSpPr>
                    <p:spPr>
                      <a:xfrm rot="5400000">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1" name="Group 430"/>
                    <p:cNvGrpSpPr/>
                    <p:nvPr/>
                  </p:nvGrpSpPr>
                  <p:grpSpPr>
                    <a:xfrm rot="10800000">
                      <a:off x="4805192" y="4804864"/>
                      <a:ext cx="178653" cy="178653"/>
                      <a:chOff x="4954682" y="4778611"/>
                      <a:chExt cx="178653" cy="178653"/>
                    </a:xfrm>
                  </p:grpSpPr>
                  <p:sp>
                    <p:nvSpPr>
                      <p:cNvPr id="432" name="Arc 431"/>
                      <p:cNvSpPr/>
                      <p:nvPr/>
                    </p:nvSpPr>
                    <p:spPr>
                      <a:xfrm>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Arc 432"/>
                      <p:cNvSpPr/>
                      <p:nvPr/>
                    </p:nvSpPr>
                    <p:spPr>
                      <a:xfrm rot="5400000">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16" name="Group 415"/>
                  <p:cNvGrpSpPr/>
                  <p:nvPr/>
                </p:nvGrpSpPr>
                <p:grpSpPr>
                  <a:xfrm rot="10800000">
                    <a:off x="5090504" y="4616750"/>
                    <a:ext cx="242030" cy="468387"/>
                    <a:chOff x="4795932" y="4619861"/>
                    <a:chExt cx="187913" cy="363656"/>
                  </a:xfrm>
                </p:grpSpPr>
                <p:grpSp>
                  <p:nvGrpSpPr>
                    <p:cNvPr id="424" name="Group 423"/>
                    <p:cNvGrpSpPr/>
                    <p:nvPr/>
                  </p:nvGrpSpPr>
                  <p:grpSpPr>
                    <a:xfrm>
                      <a:off x="4795932" y="4619861"/>
                      <a:ext cx="178653" cy="178653"/>
                      <a:chOff x="4795932" y="4619861"/>
                      <a:chExt cx="178653" cy="178653"/>
                    </a:xfrm>
                  </p:grpSpPr>
                  <p:sp>
                    <p:nvSpPr>
                      <p:cNvPr id="428" name="Arc 427"/>
                      <p:cNvSpPr/>
                      <p:nvPr/>
                    </p:nvSpPr>
                    <p:spPr>
                      <a:xfrm>
                        <a:off x="4795932" y="461986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Arc 428"/>
                      <p:cNvSpPr/>
                      <p:nvPr/>
                    </p:nvSpPr>
                    <p:spPr>
                      <a:xfrm rot="5400000">
                        <a:off x="4795932" y="4619861"/>
                        <a:ext cx="178653" cy="178653"/>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Group 424"/>
                    <p:cNvGrpSpPr/>
                    <p:nvPr/>
                  </p:nvGrpSpPr>
                  <p:grpSpPr>
                    <a:xfrm rot="10800000">
                      <a:off x="4805185" y="4804864"/>
                      <a:ext cx="178660" cy="178653"/>
                      <a:chOff x="4954682" y="4778611"/>
                      <a:chExt cx="178660" cy="178653"/>
                    </a:xfrm>
                  </p:grpSpPr>
                  <p:sp>
                    <p:nvSpPr>
                      <p:cNvPr id="426" name="Arc 425"/>
                      <p:cNvSpPr/>
                      <p:nvPr/>
                    </p:nvSpPr>
                    <p:spPr>
                      <a:xfrm>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Arc 426"/>
                      <p:cNvSpPr/>
                      <p:nvPr/>
                    </p:nvSpPr>
                    <p:spPr>
                      <a:xfrm rot="5400000">
                        <a:off x="4954689" y="4778612"/>
                        <a:ext cx="178653" cy="17865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17" name="Group 416"/>
                  <p:cNvGrpSpPr/>
                  <p:nvPr/>
                </p:nvGrpSpPr>
                <p:grpSpPr>
                  <a:xfrm rot="10800000">
                    <a:off x="5090470" y="4157616"/>
                    <a:ext cx="233879" cy="460214"/>
                    <a:chOff x="4802262" y="4626207"/>
                    <a:chExt cx="181583" cy="357310"/>
                  </a:xfrm>
                </p:grpSpPr>
                <p:grpSp>
                  <p:nvGrpSpPr>
                    <p:cNvPr id="418" name="Group 417"/>
                    <p:cNvGrpSpPr/>
                    <p:nvPr/>
                  </p:nvGrpSpPr>
                  <p:grpSpPr>
                    <a:xfrm>
                      <a:off x="4802262" y="4626207"/>
                      <a:ext cx="178673" cy="178657"/>
                      <a:chOff x="4802262" y="4626207"/>
                      <a:chExt cx="178673" cy="178657"/>
                    </a:xfrm>
                  </p:grpSpPr>
                  <p:sp>
                    <p:nvSpPr>
                      <p:cNvPr id="422" name="Arc 421"/>
                      <p:cNvSpPr/>
                      <p:nvPr/>
                    </p:nvSpPr>
                    <p:spPr>
                      <a:xfrm>
                        <a:off x="4802282" y="46262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Arc 422"/>
                      <p:cNvSpPr/>
                      <p:nvPr/>
                    </p:nvSpPr>
                    <p:spPr>
                      <a:xfrm rot="5400000">
                        <a:off x="4802261" y="4626208"/>
                        <a:ext cx="178653" cy="17865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9" name="Group 418"/>
                    <p:cNvGrpSpPr/>
                    <p:nvPr/>
                  </p:nvGrpSpPr>
                  <p:grpSpPr>
                    <a:xfrm rot="10800000">
                      <a:off x="4805176" y="4804860"/>
                      <a:ext cx="178669" cy="178657"/>
                      <a:chOff x="4954682" y="4778611"/>
                      <a:chExt cx="178669" cy="178657"/>
                    </a:xfrm>
                  </p:grpSpPr>
                  <p:sp>
                    <p:nvSpPr>
                      <p:cNvPr id="420" name="Arc 419"/>
                      <p:cNvSpPr/>
                      <p:nvPr/>
                    </p:nvSpPr>
                    <p:spPr>
                      <a:xfrm>
                        <a:off x="4954682" y="4778611"/>
                        <a:ext cx="178653" cy="17865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Arc 420"/>
                      <p:cNvSpPr/>
                      <p:nvPr/>
                    </p:nvSpPr>
                    <p:spPr>
                      <a:xfrm rot="5400000">
                        <a:off x="4954698" y="4778616"/>
                        <a:ext cx="178653" cy="17865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cxnSp>
              <p:nvCxnSpPr>
                <p:cNvPr id="411" name="Straight Connector 410"/>
                <p:cNvCxnSpPr/>
                <p:nvPr/>
              </p:nvCxnSpPr>
              <p:spPr>
                <a:xfrm rot="10800000">
                  <a:off x="5745371" y="5550008"/>
                  <a:ext cx="929009" cy="929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Straight Arrow Connector 411"/>
                <p:cNvCxnSpPr/>
                <p:nvPr/>
              </p:nvCxnSpPr>
              <p:spPr>
                <a:xfrm>
                  <a:off x="6047872" y="5841621"/>
                  <a:ext cx="172669" cy="1726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p:cNvCxnSpPr/>
                <p:nvPr/>
              </p:nvCxnSpPr>
              <p:spPr>
                <a:xfrm>
                  <a:off x="5343503" y="5558145"/>
                  <a:ext cx="2700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5194815" y="5556181"/>
                  <a:ext cx="5511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9" name="TextBox 458"/>
              <p:cNvSpPr txBox="1"/>
              <p:nvPr/>
            </p:nvSpPr>
            <p:spPr>
              <a:xfrm>
                <a:off x="8230550" y="13921067"/>
                <a:ext cx="5246515" cy="523446"/>
              </a:xfrm>
              <a:prstGeom prst="rect">
                <a:avLst/>
              </a:prstGeom>
              <a:noFill/>
            </p:spPr>
            <p:txBody>
              <a:bodyPr wrap="none" rtlCol="0">
                <a:spAutoFit/>
              </a:bodyPr>
              <a:lstStyle/>
              <a:p>
                <a:pPr algn="ctr"/>
                <a:r>
                  <a:rPr lang="en-US" sz="3200" u="sng" dirty="0" smtClean="0"/>
                  <a:t>Electron/anti-electron annihilation</a:t>
                </a:r>
                <a:endParaRPr lang="en-US" sz="3200" u="sng" dirty="0"/>
              </a:p>
            </p:txBody>
          </p:sp>
        </p:grpSp>
        <p:sp>
          <p:nvSpPr>
            <p:cNvPr id="470" name="TextBox 469"/>
            <p:cNvSpPr txBox="1"/>
            <p:nvPr/>
          </p:nvSpPr>
          <p:spPr>
            <a:xfrm>
              <a:off x="12500382" y="9251107"/>
              <a:ext cx="760143" cy="584775"/>
            </a:xfrm>
            <a:prstGeom prst="rect">
              <a:avLst/>
            </a:prstGeom>
            <a:noFill/>
          </p:spPr>
          <p:txBody>
            <a:bodyPr wrap="none" rtlCol="0">
              <a:spAutoFit/>
            </a:bodyPr>
            <a:lstStyle/>
            <a:p>
              <a:pPr algn="ctr"/>
              <a:r>
                <a:rPr lang="en-US" sz="3200" dirty="0" smtClean="0">
                  <a:latin typeface="+mj-lt"/>
                </a:rPr>
                <a:t>(C)</a:t>
              </a:r>
              <a:endParaRPr lang="en-US" sz="3200" dirty="0">
                <a:latin typeface="+mj-lt"/>
              </a:endParaRPr>
            </a:p>
          </p:txBody>
        </p:sp>
      </p:grpSp>
      <p:grpSp>
        <p:nvGrpSpPr>
          <p:cNvPr id="168" name="Group 167"/>
          <p:cNvGrpSpPr/>
          <p:nvPr/>
        </p:nvGrpSpPr>
        <p:grpSpPr>
          <a:xfrm>
            <a:off x="706204" y="18082865"/>
            <a:ext cx="11035381" cy="4266903"/>
            <a:chOff x="630004" y="18718274"/>
            <a:chExt cx="11035381" cy="4266903"/>
          </a:xfrm>
        </p:grpSpPr>
        <p:grpSp>
          <p:nvGrpSpPr>
            <p:cNvPr id="85" name="Group 84"/>
            <p:cNvGrpSpPr/>
            <p:nvPr/>
          </p:nvGrpSpPr>
          <p:grpSpPr>
            <a:xfrm>
              <a:off x="630004" y="18718274"/>
              <a:ext cx="11035381" cy="4266903"/>
              <a:chOff x="1701082" y="18454723"/>
              <a:chExt cx="11485091" cy="4440787"/>
            </a:xfrm>
          </p:grpSpPr>
          <p:sp>
            <p:nvSpPr>
              <p:cNvPr id="334" name="TextBox 333"/>
              <p:cNvSpPr txBox="1"/>
              <p:nvPr/>
            </p:nvSpPr>
            <p:spPr>
              <a:xfrm>
                <a:off x="9142348" y="19441110"/>
                <a:ext cx="2965358" cy="307777"/>
              </a:xfrm>
              <a:prstGeom prst="rect">
                <a:avLst/>
              </a:prstGeom>
              <a:noFill/>
            </p:spPr>
            <p:txBody>
              <a:bodyPr wrap="square" rtlCol="0">
                <a:spAutoFit/>
              </a:bodyPr>
              <a:lstStyle/>
              <a:p>
                <a:pPr algn="ctr"/>
                <a:r>
                  <a:rPr lang="en-US" sz="1400" b="1" dirty="0" smtClean="0">
                    <a:solidFill>
                      <a:schemeClr val="bg1"/>
                    </a:solidFill>
                  </a:rPr>
                  <a:t>Hinds – Electron EDM Experiment</a:t>
                </a:r>
                <a:endParaRPr lang="en-US" sz="1400" b="1" dirty="0">
                  <a:solidFill>
                    <a:schemeClr val="bg1"/>
                  </a:solidFill>
                </a:endParaRPr>
              </a:p>
            </p:txBody>
          </p:sp>
          <p:pic>
            <p:nvPicPr>
              <p:cNvPr id="340" name="Picture 3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701082" y="19441110"/>
                <a:ext cx="4603412" cy="3454400"/>
              </a:xfrm>
              <a:prstGeom prst="rect">
                <a:avLst/>
              </a:prstGeom>
            </p:spPr>
          </p:pic>
          <p:pic>
            <p:nvPicPr>
              <p:cNvPr id="341" name="Picture 34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76093" y="19517782"/>
                <a:ext cx="6010080" cy="3377728"/>
              </a:xfrm>
              <a:prstGeom prst="rect">
                <a:avLst/>
              </a:prstGeom>
            </p:spPr>
          </p:pic>
          <p:cxnSp>
            <p:nvCxnSpPr>
              <p:cNvPr id="354" name="Straight Arrow Connector 353"/>
              <p:cNvCxnSpPr/>
              <p:nvPr/>
            </p:nvCxnSpPr>
            <p:spPr>
              <a:xfrm flipV="1">
                <a:off x="4571283" y="18889214"/>
                <a:ext cx="1075267" cy="4741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5" name="Straight Arrow Connector 354"/>
              <p:cNvCxnSpPr/>
              <p:nvPr/>
            </p:nvCxnSpPr>
            <p:spPr>
              <a:xfrm>
                <a:off x="8600210" y="18887173"/>
                <a:ext cx="881740" cy="553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6" name="TextBox 355"/>
              <p:cNvSpPr txBox="1"/>
              <p:nvPr/>
            </p:nvSpPr>
            <p:spPr>
              <a:xfrm>
                <a:off x="5809682" y="18454723"/>
                <a:ext cx="2589170" cy="646331"/>
              </a:xfrm>
              <a:prstGeom prst="rect">
                <a:avLst/>
              </a:prstGeom>
              <a:noFill/>
            </p:spPr>
            <p:txBody>
              <a:bodyPr wrap="none" rtlCol="0">
                <a:spAutoFit/>
              </a:bodyPr>
              <a:lstStyle/>
              <a:p>
                <a:r>
                  <a:rPr lang="en-US" sz="4000" dirty="0" smtClean="0">
                    <a:solidFill>
                      <a:srgbClr val="00B0F0"/>
                    </a:solidFill>
                    <a:latin typeface="Berlin Sans FB Demi" panose="020E0802020502020306" pitchFamily="34" charset="0"/>
                  </a:rPr>
                  <a:t>Incomplete!</a:t>
                </a:r>
                <a:endParaRPr lang="en-US" sz="4000" dirty="0">
                  <a:solidFill>
                    <a:srgbClr val="00B0F0"/>
                  </a:solidFill>
                  <a:latin typeface="Berlin Sans FB Demi" panose="020E0802020502020306" pitchFamily="34" charset="0"/>
                </a:endParaRPr>
              </a:p>
            </p:txBody>
          </p:sp>
        </p:grpSp>
        <p:sp>
          <p:nvSpPr>
            <p:cNvPr id="472" name="TextBox 471"/>
            <p:cNvSpPr txBox="1"/>
            <p:nvPr/>
          </p:nvSpPr>
          <p:spPr>
            <a:xfrm>
              <a:off x="709739" y="18841403"/>
              <a:ext cx="800219" cy="584775"/>
            </a:xfrm>
            <a:prstGeom prst="rect">
              <a:avLst/>
            </a:prstGeom>
            <a:noFill/>
          </p:spPr>
          <p:txBody>
            <a:bodyPr wrap="none" rtlCol="0">
              <a:spAutoFit/>
            </a:bodyPr>
            <a:lstStyle/>
            <a:p>
              <a:pPr algn="ctr"/>
              <a:r>
                <a:rPr lang="en-US" sz="3200" dirty="0" smtClean="0">
                  <a:latin typeface="+mj-lt"/>
                </a:rPr>
                <a:t>(D)</a:t>
              </a:r>
              <a:endParaRPr lang="en-US" sz="3200" dirty="0">
                <a:latin typeface="+mj-lt"/>
              </a:endParaRPr>
            </a:p>
          </p:txBody>
        </p:sp>
      </p:grpSp>
      <p:grpSp>
        <p:nvGrpSpPr>
          <p:cNvPr id="169" name="Group 168"/>
          <p:cNvGrpSpPr/>
          <p:nvPr/>
        </p:nvGrpSpPr>
        <p:grpSpPr>
          <a:xfrm>
            <a:off x="11127175" y="17927235"/>
            <a:ext cx="6818355" cy="4850983"/>
            <a:chOff x="11089075" y="18562644"/>
            <a:chExt cx="6818355" cy="4850983"/>
          </a:xfrm>
        </p:grpSpPr>
        <p:grpSp>
          <p:nvGrpSpPr>
            <p:cNvPr id="167" name="Group 166"/>
            <p:cNvGrpSpPr/>
            <p:nvPr/>
          </p:nvGrpSpPr>
          <p:grpSpPr>
            <a:xfrm>
              <a:off x="11276954" y="18562644"/>
              <a:ext cx="6630476" cy="4850983"/>
              <a:chOff x="11276954" y="18267674"/>
              <a:chExt cx="6630476" cy="4850983"/>
            </a:xfrm>
          </p:grpSpPr>
          <p:grpSp>
            <p:nvGrpSpPr>
              <p:cNvPr id="161" name="Group 160"/>
              <p:cNvGrpSpPr/>
              <p:nvPr/>
            </p:nvGrpSpPr>
            <p:grpSpPr>
              <a:xfrm>
                <a:off x="11276954" y="18267674"/>
                <a:ext cx="6630476" cy="4850983"/>
                <a:chOff x="11276954" y="18267674"/>
                <a:chExt cx="6630476" cy="4850983"/>
              </a:xfrm>
            </p:grpSpPr>
            <p:pic>
              <p:nvPicPr>
                <p:cNvPr id="463" name="Picture 462"/>
                <p:cNvPicPr>
                  <a:picLocks noChangeAspect="1"/>
                </p:cNvPicPr>
                <p:nvPr/>
              </p:nvPicPr>
              <p:blipFill rotWithShape="1">
                <a:blip r:embed="rId22">
                  <a:extLst>
                    <a:ext uri="{28A0092B-C50C-407E-A947-70E740481C1C}">
                      <a14:useLocalDpi xmlns:a14="http://schemas.microsoft.com/office/drawing/2010/main" val="0"/>
                    </a:ext>
                  </a:extLst>
                </a:blip>
                <a:srcRect r="72017"/>
                <a:stretch/>
              </p:blipFill>
              <p:spPr>
                <a:xfrm>
                  <a:off x="11276954" y="18267674"/>
                  <a:ext cx="2497103" cy="3612738"/>
                </a:xfrm>
                <a:prstGeom prst="rect">
                  <a:avLst/>
                </a:prstGeom>
              </p:spPr>
            </p:pic>
            <p:pic>
              <p:nvPicPr>
                <p:cNvPr id="464" name="Picture 463"/>
                <p:cNvPicPr>
                  <a:picLocks noChangeAspect="1"/>
                </p:cNvPicPr>
                <p:nvPr/>
              </p:nvPicPr>
              <p:blipFill rotWithShape="1">
                <a:blip r:embed="rId22">
                  <a:extLst>
                    <a:ext uri="{28A0092B-C50C-407E-A947-70E740481C1C}">
                      <a14:useLocalDpi xmlns:a14="http://schemas.microsoft.com/office/drawing/2010/main" val="0"/>
                    </a:ext>
                  </a:extLst>
                </a:blip>
                <a:srcRect l="74714" r="451"/>
                <a:stretch/>
              </p:blipFill>
              <p:spPr>
                <a:xfrm>
                  <a:off x="15564984" y="18283777"/>
                  <a:ext cx="2342446" cy="3818589"/>
                </a:xfrm>
                <a:prstGeom prst="rect">
                  <a:avLst/>
                </a:prstGeom>
              </p:spPr>
            </p:pic>
            <p:cxnSp>
              <p:nvCxnSpPr>
                <p:cNvPr id="465" name="Straight Arrow Connector 464"/>
                <p:cNvCxnSpPr/>
                <p:nvPr/>
              </p:nvCxnSpPr>
              <p:spPr>
                <a:xfrm flipV="1">
                  <a:off x="13822243" y="20132367"/>
                  <a:ext cx="1808843" cy="13219"/>
                </a:xfrm>
                <a:prstGeom prst="straightConnector1">
                  <a:avLst/>
                </a:prstGeom>
                <a:ln w="5715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sp>
              <p:nvSpPr>
                <p:cNvPr id="466" name="TextBox 465"/>
                <p:cNvSpPr txBox="1"/>
                <p:nvPr/>
              </p:nvSpPr>
              <p:spPr>
                <a:xfrm>
                  <a:off x="11841830" y="22041439"/>
                  <a:ext cx="5701310" cy="1077218"/>
                </a:xfrm>
                <a:prstGeom prst="rect">
                  <a:avLst/>
                </a:prstGeom>
                <a:noFill/>
              </p:spPr>
              <p:txBody>
                <a:bodyPr wrap="square" rtlCol="0">
                  <a:spAutoFit/>
                </a:bodyPr>
                <a:lstStyle/>
                <a:p>
                  <a:pPr algn="ctr"/>
                  <a:r>
                    <a:rPr lang="en-US" sz="3200" u="sng" dirty="0" smtClean="0"/>
                    <a:t>Electron with Spin and </a:t>
                  </a:r>
                  <a:r>
                    <a:rPr lang="en-US" sz="3200" u="sng" dirty="0" smtClean="0">
                      <a:solidFill>
                        <a:srgbClr val="00B0F0"/>
                      </a:solidFill>
                    </a:rPr>
                    <a:t>EDM</a:t>
                  </a:r>
                  <a:r>
                    <a:rPr lang="en-US" sz="3200" u="sng" dirty="0" smtClean="0"/>
                    <a:t> Under Time Reversal</a:t>
                  </a:r>
                  <a:endParaRPr lang="en-US" sz="3200" u="sng" dirty="0"/>
                </a:p>
              </p:txBody>
            </p:sp>
            <p:sp>
              <p:nvSpPr>
                <p:cNvPr id="467" name="TextBox 466"/>
                <p:cNvSpPr txBox="1"/>
                <p:nvPr/>
              </p:nvSpPr>
              <p:spPr>
                <a:xfrm>
                  <a:off x="11654285" y="19383370"/>
                  <a:ext cx="5874237" cy="584775"/>
                </a:xfrm>
                <a:prstGeom prst="rect">
                  <a:avLst/>
                </a:prstGeom>
                <a:noFill/>
              </p:spPr>
              <p:txBody>
                <a:bodyPr wrap="square" rtlCol="0">
                  <a:spAutoFit/>
                </a:bodyPr>
                <a:lstStyle/>
                <a:p>
                  <a:pPr algn="ctr"/>
                  <a:r>
                    <a:rPr lang="en-US" sz="3200" dirty="0" smtClean="0">
                      <a:latin typeface="+mj-lt"/>
                    </a:rPr>
                    <a:t>T-reversal</a:t>
                  </a:r>
                  <a:endParaRPr lang="en-US" sz="3200" dirty="0">
                    <a:latin typeface="+mj-lt"/>
                  </a:endParaRPr>
                </a:p>
              </p:txBody>
            </p:sp>
            <p:sp>
              <p:nvSpPr>
                <p:cNvPr id="468" name="TextBox 467"/>
                <p:cNvSpPr txBox="1"/>
                <p:nvPr/>
              </p:nvSpPr>
              <p:spPr>
                <a:xfrm>
                  <a:off x="11654285" y="20298377"/>
                  <a:ext cx="5874237" cy="584775"/>
                </a:xfrm>
                <a:prstGeom prst="rect">
                  <a:avLst/>
                </a:prstGeom>
                <a:noFill/>
              </p:spPr>
              <p:txBody>
                <a:bodyPr wrap="square" rtlCol="0">
                  <a:spAutoFit/>
                </a:bodyPr>
                <a:lstStyle/>
                <a:p>
                  <a:pPr algn="ctr"/>
                  <a:r>
                    <a:rPr lang="en-US" sz="3200" dirty="0" smtClean="0">
                      <a:latin typeface="+mj-lt"/>
                    </a:rPr>
                    <a:t>(rewind)</a:t>
                  </a:r>
                  <a:endParaRPr lang="en-US" sz="3200" dirty="0">
                    <a:latin typeface="+mj-lt"/>
                  </a:endParaRPr>
                </a:p>
              </p:txBody>
            </p:sp>
            <p:sp>
              <p:nvSpPr>
                <p:cNvPr id="156" name="Arc 155"/>
                <p:cNvSpPr/>
                <p:nvPr/>
              </p:nvSpPr>
              <p:spPr>
                <a:xfrm>
                  <a:off x="16224103" y="21124068"/>
                  <a:ext cx="1537468" cy="1244275"/>
                </a:xfrm>
                <a:prstGeom prst="arc">
                  <a:avLst>
                    <a:gd name="adj1" fmla="val 16200000"/>
                    <a:gd name="adj2" fmla="val 5412425"/>
                  </a:avLst>
                </a:prstGeom>
                <a:ln w="38100">
                  <a:solidFill>
                    <a:srgbClr val="00B0F0"/>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6" name="Rectangle 165"/>
              <p:cNvSpPr/>
              <p:nvPr/>
            </p:nvSpPr>
            <p:spPr>
              <a:xfrm>
                <a:off x="17257448" y="21339118"/>
                <a:ext cx="445956" cy="769441"/>
              </a:xfrm>
              <a:prstGeom prst="rect">
                <a:avLst/>
              </a:prstGeom>
            </p:spPr>
            <p:txBody>
              <a:bodyPr wrap="none">
                <a:spAutoFit/>
              </a:bodyPr>
              <a:lstStyle/>
              <a:p>
                <a:r>
                  <a:rPr lang="en-US" sz="4400" dirty="0" smtClean="0">
                    <a:solidFill>
                      <a:srgbClr val="00B0F0"/>
                    </a:solidFill>
                  </a:rPr>
                  <a:t>?</a:t>
                </a:r>
                <a:endParaRPr lang="en-US" sz="4400" dirty="0"/>
              </a:p>
            </p:txBody>
          </p:sp>
        </p:grpSp>
        <p:sp>
          <p:nvSpPr>
            <p:cNvPr id="473" name="TextBox 472"/>
            <p:cNvSpPr txBox="1"/>
            <p:nvPr/>
          </p:nvSpPr>
          <p:spPr>
            <a:xfrm>
              <a:off x="11089075" y="18871987"/>
              <a:ext cx="760144" cy="584775"/>
            </a:xfrm>
            <a:prstGeom prst="rect">
              <a:avLst/>
            </a:prstGeom>
            <a:noFill/>
          </p:spPr>
          <p:txBody>
            <a:bodyPr wrap="none" rtlCol="0">
              <a:spAutoFit/>
            </a:bodyPr>
            <a:lstStyle/>
            <a:p>
              <a:pPr algn="ctr"/>
              <a:r>
                <a:rPr lang="en-US" sz="3200" dirty="0" smtClean="0">
                  <a:latin typeface="+mj-lt"/>
                </a:rPr>
                <a:t>(E)</a:t>
              </a:r>
              <a:endParaRPr lang="en-US" sz="3200" dirty="0">
                <a:latin typeface="+mj-lt"/>
              </a:endParaRPr>
            </a:p>
          </p:txBody>
        </p:sp>
      </p:grpSp>
      <p:sp>
        <p:nvSpPr>
          <p:cNvPr id="509" name="TextBox 508"/>
          <p:cNvSpPr txBox="1"/>
          <p:nvPr/>
        </p:nvSpPr>
        <p:spPr>
          <a:xfrm>
            <a:off x="1369920" y="17334614"/>
            <a:ext cx="15712956" cy="646331"/>
          </a:xfrm>
          <a:prstGeom prst="rect">
            <a:avLst/>
          </a:prstGeom>
          <a:noFill/>
        </p:spPr>
        <p:txBody>
          <a:bodyPr wrap="none" rtlCol="0">
            <a:spAutoFit/>
          </a:bodyPr>
          <a:lstStyle/>
          <a:p>
            <a:pPr algn="ctr"/>
            <a:r>
              <a:rPr lang="en-US" sz="3600" u="sng" dirty="0" smtClean="0">
                <a:latin typeface="+mj-lt"/>
              </a:rPr>
              <a:t>Connection to Electron Asymmetry &amp; Search for the Electric Dipole Moment</a:t>
            </a:r>
            <a:endParaRPr lang="en-US" sz="3600" u="sng" dirty="0">
              <a:latin typeface="+mj-lt"/>
            </a:endParaRPr>
          </a:p>
        </p:txBody>
      </p:sp>
      <p:pic>
        <p:nvPicPr>
          <p:cNvPr id="551" name="Content Placeholder 3 2"/>
          <p:cNvPicPr>
            <a:picLocks noChangeAspect="1"/>
          </p:cNvPicPr>
          <p:nvPr/>
        </p:nvPicPr>
        <p:blipFill rotWithShape="1">
          <a:blip r:embed="rId23">
            <a:clrChange>
              <a:clrFrom>
                <a:srgbClr val="000000"/>
              </a:clrFrom>
              <a:clrTo>
                <a:srgbClr val="000000">
                  <a:alpha val="0"/>
                </a:srgbClr>
              </a:clrTo>
            </a:clrChange>
            <a:extLst>
              <a:ext uri="{28A0092B-C50C-407E-A947-70E740481C1C}">
                <a14:useLocalDpi xmlns:a14="http://schemas.microsoft.com/office/drawing/2010/main" val="0"/>
              </a:ext>
            </a:extLst>
          </a:blip>
          <a:srcRect l="1" r="304"/>
          <a:stretch/>
        </p:blipFill>
        <p:spPr>
          <a:xfrm>
            <a:off x="31357580" y="13154174"/>
            <a:ext cx="11813909" cy="5032889"/>
          </a:xfrm>
          <a:prstGeom prst="rect">
            <a:avLst/>
          </a:prstGeom>
        </p:spPr>
      </p:pic>
      <p:sp>
        <p:nvSpPr>
          <p:cNvPr id="552" name="TextBox 551"/>
          <p:cNvSpPr txBox="1"/>
          <p:nvPr/>
        </p:nvSpPr>
        <p:spPr>
          <a:xfrm>
            <a:off x="34319121" y="26037357"/>
            <a:ext cx="9086470"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t>ACME III: </a:t>
            </a:r>
            <a:r>
              <a:rPr lang="en-US" sz="3200" dirty="0" smtClean="0"/>
              <a:t>Plans to improve signal-to-noise by 100× </a:t>
            </a:r>
            <a:r>
              <a:rPr lang="en-US" sz="3200" dirty="0" smtClean="0">
                <a:sym typeface="Wingdings" panose="05000000000000000000" pitchFamily="2" charset="2"/>
              </a:rPr>
              <a:t> sensitive to EDM at 10</a:t>
            </a:r>
            <a:r>
              <a:rPr lang="en-US" sz="3200" baseline="30000" dirty="0" smtClean="0">
                <a:sym typeface="Wingdings" panose="05000000000000000000" pitchFamily="2" charset="2"/>
              </a:rPr>
              <a:t>-30</a:t>
            </a:r>
            <a:r>
              <a:rPr lang="en-US" sz="3200" dirty="0" smtClean="0">
                <a:sym typeface="Wingdings" panose="05000000000000000000" pitchFamily="2" charset="2"/>
              </a:rPr>
              <a:t> </a:t>
            </a:r>
            <a:r>
              <a:rPr lang="en-US" sz="3200" i="1" dirty="0" smtClean="0">
                <a:sym typeface="Wingdings" panose="05000000000000000000" pitchFamily="2" charset="2"/>
              </a:rPr>
              <a:t>e</a:t>
            </a:r>
            <a:r>
              <a:rPr lang="en-US" sz="3200" dirty="0" smtClean="0">
                <a:sym typeface="Wingdings" panose="05000000000000000000" pitchFamily="2" charset="2"/>
              </a:rPr>
              <a:t> cm</a:t>
            </a:r>
            <a:endParaRPr lang="en-US" sz="1400" dirty="0"/>
          </a:p>
          <a:p>
            <a:pPr marL="285750" indent="-285750">
              <a:buFont typeface="Arial" panose="020B0604020202020204" pitchFamily="34" charset="0"/>
              <a:buChar char="•"/>
            </a:pPr>
            <a:r>
              <a:rPr lang="en-US" sz="3200" dirty="0" smtClean="0"/>
              <a:t>Other electron EDM searches competing with ACME: JILA, </a:t>
            </a:r>
            <a:r>
              <a:rPr lang="en-US" sz="3200" dirty="0"/>
              <a:t>Imperial, EDM</a:t>
            </a:r>
            <a:r>
              <a:rPr lang="en-US" sz="3200" baseline="30000" dirty="0" smtClean="0"/>
              <a:t>3</a:t>
            </a:r>
            <a:r>
              <a:rPr lang="en-US" sz="3200" dirty="0" smtClean="0"/>
              <a:t>, </a:t>
            </a:r>
            <a:r>
              <a:rPr lang="en-US" sz="3200" dirty="0" err="1" smtClean="0"/>
              <a:t>PolyEDM</a:t>
            </a:r>
            <a:r>
              <a:rPr lang="en-US" sz="3200" dirty="0" smtClean="0"/>
              <a:t>…</a:t>
            </a:r>
            <a:endParaRPr lang="en-US" sz="1200" dirty="0" smtClean="0"/>
          </a:p>
          <a:p>
            <a:pPr marL="285750" indent="-285750">
              <a:buFont typeface="Arial" panose="020B0604020202020204" pitchFamily="34" charset="0"/>
              <a:buChar char="•"/>
            </a:pPr>
            <a:r>
              <a:rPr lang="en-US" sz="3200" dirty="0" smtClean="0"/>
              <a:t>Complementary </a:t>
            </a:r>
            <a:r>
              <a:rPr lang="en-US" sz="3200" dirty="0" smtClean="0"/>
              <a:t>nucleon/diamagnetic </a:t>
            </a:r>
            <a:r>
              <a:rPr lang="en-US" sz="3200" dirty="0" smtClean="0"/>
              <a:t>EDM searches</a:t>
            </a:r>
          </a:p>
          <a:p>
            <a:pPr marL="285750" indent="-285750">
              <a:buFont typeface="Arial" panose="020B0604020202020204" pitchFamily="34" charset="0"/>
              <a:buChar char="•"/>
            </a:pPr>
            <a:r>
              <a:rPr lang="en-US" sz="3200" b="1" dirty="0" smtClean="0"/>
              <a:t>New fundamental physics awaits discovery</a:t>
            </a:r>
            <a:r>
              <a:rPr lang="en-US" sz="3200" dirty="0" smtClean="0"/>
              <a:t>: Revealing its nature requires a multi-pronged approach including colliders, astrophysical observation, and precision measurements like ACME.</a:t>
            </a:r>
          </a:p>
        </p:txBody>
      </p:sp>
      <p:grpSp>
        <p:nvGrpSpPr>
          <p:cNvPr id="179" name="Group 178"/>
          <p:cNvGrpSpPr/>
          <p:nvPr/>
        </p:nvGrpSpPr>
        <p:grpSpPr>
          <a:xfrm>
            <a:off x="18640351" y="8899166"/>
            <a:ext cx="6464362" cy="3419604"/>
            <a:chOff x="25220970" y="15456387"/>
            <a:chExt cx="5188165" cy="2744504"/>
          </a:xfrm>
        </p:grpSpPr>
        <p:pic>
          <p:nvPicPr>
            <p:cNvPr id="553" name="Picture 552"/>
            <p:cNvPicPr>
              <a:picLocks noChangeAspect="1"/>
            </p:cNvPicPr>
            <p:nvPr/>
          </p:nvPicPr>
          <p:blipFill rotWithShape="1">
            <a:blip r:embed="rId24" cstate="print">
              <a:extLst>
                <a:ext uri="{BEBA8EAE-BF5A-486C-A8C5-ECC9F3942E4B}">
                  <a14:imgProps xmlns:a14="http://schemas.microsoft.com/office/drawing/2010/main">
                    <a14:imgLayer r:embed="rId25">
                      <a14:imgEffect>
                        <a14:saturation sat="66000"/>
                      </a14:imgEffect>
                    </a14:imgLayer>
                  </a14:imgProps>
                </a:ext>
                <a:ext uri="{28A0092B-C50C-407E-A947-70E740481C1C}">
                  <a14:useLocalDpi xmlns:a14="http://schemas.microsoft.com/office/drawing/2010/main" val="0"/>
                </a:ext>
              </a:extLst>
            </a:blip>
            <a:srcRect l="-532" t="-1114" r="15470" b="2744"/>
            <a:stretch/>
          </p:blipFill>
          <p:spPr>
            <a:xfrm>
              <a:off x="25220970" y="15456387"/>
              <a:ext cx="4361779" cy="2452881"/>
            </a:xfrm>
            <a:prstGeom prst="rect">
              <a:avLst/>
            </a:prstGeom>
          </p:spPr>
        </p:pic>
        <p:pic>
          <p:nvPicPr>
            <p:cNvPr id="554" name="Picture 553"/>
            <p:cNvPicPr>
              <a:picLocks noChangeAspect="1"/>
            </p:cNvPicPr>
            <p:nvPr/>
          </p:nvPicPr>
          <p:blipFill rotWithShape="1">
            <a:blip r:embed="rId24" cstate="print">
              <a:extLst>
                <a:ext uri="{BEBA8EAE-BF5A-486C-A8C5-ECC9F3942E4B}">
                  <a14:imgProps xmlns:a14="http://schemas.microsoft.com/office/drawing/2010/main">
                    <a14:imgLayer r:embed="rId25">
                      <a14:imgEffect>
                        <a14:saturation sat="66000"/>
                      </a14:imgEffect>
                    </a14:imgLayer>
                  </a14:imgProps>
                </a:ext>
                <a:ext uri="{28A0092B-C50C-407E-A947-70E740481C1C}">
                  <a14:useLocalDpi xmlns:a14="http://schemas.microsoft.com/office/drawing/2010/main" val="0"/>
                </a:ext>
              </a:extLst>
            </a:blip>
            <a:srcRect l="84530" t="-1114" b="2744"/>
            <a:stretch/>
          </p:blipFill>
          <p:spPr>
            <a:xfrm rot="10800000">
              <a:off x="29615895" y="15748010"/>
              <a:ext cx="793240" cy="2452881"/>
            </a:xfrm>
            <a:prstGeom prst="rect">
              <a:avLst/>
            </a:prstGeom>
          </p:spPr>
        </p:pic>
      </p:grpSp>
      <p:pic>
        <p:nvPicPr>
          <p:cNvPr id="555" name="Content Placeholder 4" descr="Assembly_chamber_east_1_20140728.JPG"/>
          <p:cNvPicPr>
            <a:picLocks noChangeAspect="1"/>
          </p:cNvPicPr>
          <p:nvPr/>
        </p:nvPicPr>
        <p:blipFill rotWithShape="1">
          <a:blip r:embed="rId26" cstate="print"/>
          <a:srcRect l="9863" t="16175" r="13659"/>
          <a:stretch/>
        </p:blipFill>
        <p:spPr>
          <a:xfrm>
            <a:off x="25575099" y="8760315"/>
            <a:ext cx="4029976" cy="3272570"/>
          </a:xfrm>
          <a:prstGeom prst="rect">
            <a:avLst/>
          </a:prstGeom>
        </p:spPr>
      </p:pic>
      <p:pic>
        <p:nvPicPr>
          <p:cNvPr id="556" name="Picture 2 1"/>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6269"/>
          <a:stretch/>
        </p:blipFill>
        <p:spPr bwMode="auto">
          <a:xfrm>
            <a:off x="39147750" y="8771595"/>
            <a:ext cx="4075784" cy="326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 name="TextBox 556"/>
          <p:cNvSpPr txBox="1"/>
          <p:nvPr/>
        </p:nvSpPr>
        <p:spPr>
          <a:xfrm>
            <a:off x="18810118" y="8628232"/>
            <a:ext cx="790602" cy="584775"/>
          </a:xfrm>
          <a:prstGeom prst="rect">
            <a:avLst/>
          </a:prstGeom>
          <a:noFill/>
        </p:spPr>
        <p:txBody>
          <a:bodyPr wrap="none" rtlCol="0">
            <a:spAutoFit/>
          </a:bodyPr>
          <a:lstStyle/>
          <a:p>
            <a:pPr algn="ctr"/>
            <a:r>
              <a:rPr lang="en-US" sz="3200" dirty="0" smtClean="0">
                <a:latin typeface="+mj-lt"/>
              </a:rPr>
              <a:t>(G)</a:t>
            </a:r>
            <a:endParaRPr lang="en-US" sz="3200" dirty="0">
              <a:latin typeface="+mj-lt"/>
            </a:endParaRPr>
          </a:p>
        </p:txBody>
      </p:sp>
      <p:sp>
        <p:nvSpPr>
          <p:cNvPr id="558" name="TextBox 557"/>
          <p:cNvSpPr txBox="1"/>
          <p:nvPr/>
        </p:nvSpPr>
        <p:spPr>
          <a:xfrm>
            <a:off x="24732222" y="8642381"/>
            <a:ext cx="827471" cy="584775"/>
          </a:xfrm>
          <a:prstGeom prst="rect">
            <a:avLst/>
          </a:prstGeom>
          <a:noFill/>
        </p:spPr>
        <p:txBody>
          <a:bodyPr wrap="none" rtlCol="0">
            <a:spAutoFit/>
          </a:bodyPr>
          <a:lstStyle/>
          <a:p>
            <a:pPr algn="ctr"/>
            <a:r>
              <a:rPr lang="en-US" sz="3200" dirty="0" smtClean="0">
                <a:latin typeface="+mj-lt"/>
              </a:rPr>
              <a:t>(H)</a:t>
            </a:r>
            <a:endParaRPr lang="en-US" sz="3200" dirty="0">
              <a:latin typeface="+mj-lt"/>
            </a:endParaRPr>
          </a:p>
        </p:txBody>
      </p:sp>
      <p:sp>
        <p:nvSpPr>
          <p:cNvPr id="559" name="TextBox 558"/>
          <p:cNvSpPr txBox="1"/>
          <p:nvPr/>
        </p:nvSpPr>
        <p:spPr>
          <a:xfrm>
            <a:off x="29810686" y="8633264"/>
            <a:ext cx="652743" cy="584775"/>
          </a:xfrm>
          <a:prstGeom prst="rect">
            <a:avLst/>
          </a:prstGeom>
          <a:noFill/>
        </p:spPr>
        <p:txBody>
          <a:bodyPr wrap="none" rtlCol="0">
            <a:spAutoFit/>
          </a:bodyPr>
          <a:lstStyle/>
          <a:p>
            <a:pPr algn="ctr"/>
            <a:r>
              <a:rPr lang="en-US" sz="3200" dirty="0" smtClean="0">
                <a:latin typeface="+mj-lt"/>
              </a:rPr>
              <a:t>(I)</a:t>
            </a:r>
            <a:endParaRPr lang="en-US" sz="3200" dirty="0">
              <a:latin typeface="+mj-lt"/>
            </a:endParaRPr>
          </a:p>
        </p:txBody>
      </p:sp>
      <p:sp>
        <p:nvSpPr>
          <p:cNvPr id="560" name="TextBox 559"/>
          <p:cNvSpPr txBox="1"/>
          <p:nvPr/>
        </p:nvSpPr>
        <p:spPr>
          <a:xfrm>
            <a:off x="38432937" y="8616403"/>
            <a:ext cx="705642" cy="584775"/>
          </a:xfrm>
          <a:prstGeom prst="rect">
            <a:avLst/>
          </a:prstGeom>
          <a:noFill/>
        </p:spPr>
        <p:txBody>
          <a:bodyPr wrap="none" rtlCol="0">
            <a:spAutoFit/>
          </a:bodyPr>
          <a:lstStyle/>
          <a:p>
            <a:pPr algn="ctr"/>
            <a:r>
              <a:rPr lang="en-US" sz="3200" dirty="0" smtClean="0">
                <a:latin typeface="+mj-lt"/>
              </a:rPr>
              <a:t>(J)</a:t>
            </a:r>
            <a:endParaRPr lang="en-US" sz="3200" dirty="0">
              <a:latin typeface="+mj-lt"/>
            </a:endParaRPr>
          </a:p>
        </p:txBody>
      </p:sp>
      <p:sp>
        <p:nvSpPr>
          <p:cNvPr id="561" name="TextBox 560"/>
          <p:cNvSpPr txBox="1"/>
          <p:nvPr/>
        </p:nvSpPr>
        <p:spPr>
          <a:xfrm>
            <a:off x="31249358" y="12483796"/>
            <a:ext cx="777777" cy="584775"/>
          </a:xfrm>
          <a:prstGeom prst="rect">
            <a:avLst/>
          </a:prstGeom>
          <a:noFill/>
        </p:spPr>
        <p:txBody>
          <a:bodyPr wrap="none" rtlCol="0">
            <a:spAutoFit/>
          </a:bodyPr>
          <a:lstStyle/>
          <a:p>
            <a:pPr algn="ctr"/>
            <a:r>
              <a:rPr lang="en-US" sz="3200" dirty="0" smtClean="0">
                <a:latin typeface="+mj-lt"/>
              </a:rPr>
              <a:t>(K)</a:t>
            </a:r>
            <a:endParaRPr lang="en-US" sz="3200" dirty="0">
              <a:latin typeface="+mj-lt"/>
            </a:endParaRPr>
          </a:p>
        </p:txBody>
      </p:sp>
      <p:sp>
        <p:nvSpPr>
          <p:cNvPr id="562" name="TextBox 561"/>
          <p:cNvSpPr txBox="1"/>
          <p:nvPr/>
        </p:nvSpPr>
        <p:spPr>
          <a:xfrm>
            <a:off x="25575099" y="11406859"/>
            <a:ext cx="4029976" cy="584775"/>
          </a:xfrm>
          <a:prstGeom prst="rect">
            <a:avLst/>
          </a:prstGeom>
          <a:noFill/>
        </p:spPr>
        <p:txBody>
          <a:bodyPr wrap="square" rtlCol="0">
            <a:spAutoFit/>
          </a:bodyPr>
          <a:lstStyle/>
          <a:p>
            <a:pPr algn="ctr"/>
            <a:r>
              <a:rPr lang="en-US" sz="3200" b="1" u="sng" dirty="0" err="1" smtClean="0">
                <a:solidFill>
                  <a:schemeClr val="bg1"/>
                </a:solidFill>
              </a:rPr>
              <a:t>ThO</a:t>
            </a:r>
            <a:r>
              <a:rPr lang="en-US" sz="3200" b="1" u="sng" dirty="0" smtClean="0">
                <a:solidFill>
                  <a:schemeClr val="bg1"/>
                </a:solidFill>
              </a:rPr>
              <a:t> Beam Source</a:t>
            </a:r>
            <a:endParaRPr lang="en-US" sz="3200" b="1" u="sng" dirty="0">
              <a:solidFill>
                <a:schemeClr val="bg1"/>
              </a:solidFill>
            </a:endParaRPr>
          </a:p>
        </p:txBody>
      </p:sp>
      <p:sp>
        <p:nvSpPr>
          <p:cNvPr id="563" name="TextBox 562"/>
          <p:cNvSpPr txBox="1"/>
          <p:nvPr/>
        </p:nvSpPr>
        <p:spPr>
          <a:xfrm>
            <a:off x="39054887" y="12028723"/>
            <a:ext cx="4261510" cy="1077218"/>
          </a:xfrm>
          <a:prstGeom prst="rect">
            <a:avLst/>
          </a:prstGeom>
          <a:noFill/>
        </p:spPr>
        <p:txBody>
          <a:bodyPr wrap="square" rtlCol="0">
            <a:spAutoFit/>
          </a:bodyPr>
          <a:lstStyle/>
          <a:p>
            <a:pPr algn="ctr"/>
            <a:r>
              <a:rPr lang="en-US" sz="3200" u="sng" dirty="0" smtClean="0"/>
              <a:t>Electric Field Plates &amp;</a:t>
            </a:r>
          </a:p>
          <a:p>
            <a:pPr algn="ctr"/>
            <a:r>
              <a:rPr lang="en-US" sz="3200" u="sng" dirty="0" smtClean="0"/>
              <a:t>Light Collection Lenses</a:t>
            </a:r>
          </a:p>
        </p:txBody>
      </p:sp>
      <p:cxnSp>
        <p:nvCxnSpPr>
          <p:cNvPr id="189" name="Straight Arrow Connector 188"/>
          <p:cNvCxnSpPr/>
          <p:nvPr/>
        </p:nvCxnSpPr>
        <p:spPr>
          <a:xfrm>
            <a:off x="28590531" y="10148539"/>
            <a:ext cx="2500467" cy="399995"/>
          </a:xfrm>
          <a:prstGeom prst="straightConnector1">
            <a:avLst/>
          </a:prstGeom>
          <a:ln w="3810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64" name="Straight Arrow Connector 563"/>
          <p:cNvCxnSpPr/>
          <p:nvPr/>
        </p:nvCxnSpPr>
        <p:spPr>
          <a:xfrm flipH="1">
            <a:off x="37433250" y="10658466"/>
            <a:ext cx="2342256" cy="77885"/>
          </a:xfrm>
          <a:prstGeom prst="straightConnector1">
            <a:avLst/>
          </a:prstGeom>
          <a:ln w="3810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1" name="Straight Arrow Connector 570"/>
          <p:cNvCxnSpPr/>
          <p:nvPr/>
        </p:nvCxnSpPr>
        <p:spPr>
          <a:xfrm flipH="1" flipV="1">
            <a:off x="31423872" y="11663688"/>
            <a:ext cx="1877660" cy="3262068"/>
          </a:xfrm>
          <a:prstGeom prst="straightConnector1">
            <a:avLst/>
          </a:prstGeom>
          <a:ln w="3810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3" name="Straight Arrow Connector 572"/>
          <p:cNvCxnSpPr/>
          <p:nvPr/>
        </p:nvCxnSpPr>
        <p:spPr>
          <a:xfrm flipH="1" flipV="1">
            <a:off x="36766501" y="11844514"/>
            <a:ext cx="3313133" cy="3148298"/>
          </a:xfrm>
          <a:prstGeom prst="straightConnector1">
            <a:avLst/>
          </a:prstGeom>
          <a:ln w="3810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sp>
        <p:nvSpPr>
          <p:cNvPr id="576" name="TextBox 575"/>
          <p:cNvSpPr txBox="1"/>
          <p:nvPr/>
        </p:nvSpPr>
        <p:spPr>
          <a:xfrm>
            <a:off x="35247510" y="17504761"/>
            <a:ext cx="4029976" cy="584775"/>
          </a:xfrm>
          <a:prstGeom prst="rect">
            <a:avLst/>
          </a:prstGeom>
          <a:noFill/>
        </p:spPr>
        <p:txBody>
          <a:bodyPr wrap="square" rtlCol="0">
            <a:spAutoFit/>
          </a:bodyPr>
          <a:lstStyle/>
          <a:p>
            <a:pPr algn="ctr"/>
            <a:r>
              <a:rPr lang="en-US" sz="3200" b="1" u="sng" dirty="0" smtClean="0">
                <a:solidFill>
                  <a:schemeClr val="bg1"/>
                </a:solidFill>
              </a:rPr>
              <a:t>Whole Apparatus</a:t>
            </a:r>
            <a:endParaRPr lang="en-US" sz="3200" b="1" u="sng" dirty="0">
              <a:solidFill>
                <a:schemeClr val="bg1"/>
              </a:solidFill>
            </a:endParaRPr>
          </a:p>
        </p:txBody>
      </p:sp>
      <p:cxnSp>
        <p:nvCxnSpPr>
          <p:cNvPr id="208" name="Straight Arrow Connector 207"/>
          <p:cNvCxnSpPr/>
          <p:nvPr/>
        </p:nvCxnSpPr>
        <p:spPr>
          <a:xfrm>
            <a:off x="32200941" y="16627064"/>
            <a:ext cx="10648804" cy="0"/>
          </a:xfrm>
          <a:prstGeom prst="straightConnector1">
            <a:avLst/>
          </a:prstGeom>
          <a:ln w="381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77" name="TextBox 576"/>
          <p:cNvSpPr txBox="1"/>
          <p:nvPr/>
        </p:nvSpPr>
        <p:spPr>
          <a:xfrm>
            <a:off x="35176593" y="16018172"/>
            <a:ext cx="4029976" cy="584775"/>
          </a:xfrm>
          <a:prstGeom prst="rect">
            <a:avLst/>
          </a:prstGeom>
          <a:noFill/>
        </p:spPr>
        <p:txBody>
          <a:bodyPr wrap="square" rtlCol="0">
            <a:spAutoFit/>
          </a:bodyPr>
          <a:lstStyle/>
          <a:p>
            <a:pPr algn="ctr"/>
            <a:r>
              <a:rPr lang="en-US" sz="3200" b="1" dirty="0" smtClean="0">
                <a:solidFill>
                  <a:schemeClr val="bg1"/>
                </a:solidFill>
              </a:rPr>
              <a:t>3 m</a:t>
            </a:r>
            <a:endParaRPr lang="en-US" sz="3200" b="1" dirty="0">
              <a:solidFill>
                <a:schemeClr val="bg1"/>
              </a:solidFill>
            </a:endParaRPr>
          </a:p>
        </p:txBody>
      </p:sp>
      <p:grpSp>
        <p:nvGrpSpPr>
          <p:cNvPr id="627" name="Group 626"/>
          <p:cNvGrpSpPr/>
          <p:nvPr/>
        </p:nvGrpSpPr>
        <p:grpSpPr>
          <a:xfrm>
            <a:off x="34712765" y="19901402"/>
            <a:ext cx="8375037" cy="5057342"/>
            <a:chOff x="34712765" y="20007099"/>
            <a:chExt cx="8375037" cy="5057342"/>
          </a:xfrm>
        </p:grpSpPr>
        <p:grpSp>
          <p:nvGrpSpPr>
            <p:cNvPr id="617" name="Group 616"/>
            <p:cNvGrpSpPr/>
            <p:nvPr/>
          </p:nvGrpSpPr>
          <p:grpSpPr>
            <a:xfrm>
              <a:off x="34712765" y="20007099"/>
              <a:ext cx="8375037" cy="5057342"/>
              <a:chOff x="34499025" y="20114032"/>
              <a:chExt cx="8817377" cy="5324453"/>
            </a:xfrm>
          </p:grpSpPr>
          <p:grpSp>
            <p:nvGrpSpPr>
              <p:cNvPr id="178" name="Group 177"/>
              <p:cNvGrpSpPr/>
              <p:nvPr/>
            </p:nvGrpSpPr>
            <p:grpSpPr>
              <a:xfrm>
                <a:off x="34499025" y="20114032"/>
                <a:ext cx="8817377" cy="5324453"/>
                <a:chOff x="18535330" y="25710405"/>
                <a:chExt cx="7733145" cy="4669730"/>
              </a:xfrm>
            </p:grpSpPr>
            <p:grpSp>
              <p:nvGrpSpPr>
                <p:cNvPr id="529" name="Group 528"/>
                <p:cNvGrpSpPr/>
                <p:nvPr/>
              </p:nvGrpSpPr>
              <p:grpSpPr>
                <a:xfrm>
                  <a:off x="22361185" y="26693730"/>
                  <a:ext cx="3907290" cy="3686405"/>
                  <a:chOff x="4810265" y="778061"/>
                  <a:chExt cx="3907290" cy="3686405"/>
                </a:xfrm>
              </p:grpSpPr>
              <p:pic>
                <p:nvPicPr>
                  <p:cNvPr id="530" name="Picture 529"/>
                  <p:cNvPicPr>
                    <a:picLocks noChangeAspect="1"/>
                  </p:cNvPicPr>
                  <p:nvPr/>
                </p:nvPicPr>
                <p:blipFill>
                  <a:blip r:embed="rId28"/>
                  <a:stretch>
                    <a:fillRect/>
                  </a:stretch>
                </p:blipFill>
                <p:spPr>
                  <a:xfrm>
                    <a:off x="4810265" y="778061"/>
                    <a:ext cx="3907290" cy="3581023"/>
                  </a:xfrm>
                  <a:prstGeom prst="rect">
                    <a:avLst/>
                  </a:prstGeom>
                </p:spPr>
              </p:pic>
              <p:sp>
                <p:nvSpPr>
                  <p:cNvPr id="531" name="TextBox 530"/>
                  <p:cNvSpPr txBox="1"/>
                  <p:nvPr/>
                </p:nvSpPr>
                <p:spPr>
                  <a:xfrm>
                    <a:off x="6010827" y="4113556"/>
                    <a:ext cx="1981200" cy="350910"/>
                  </a:xfrm>
                  <a:prstGeom prst="rect">
                    <a:avLst/>
                  </a:prstGeom>
                  <a:solidFill>
                    <a:schemeClr val="bg1"/>
                  </a:solidFill>
                </p:spPr>
                <p:txBody>
                  <a:bodyPr wrap="square" rtlCol="0">
                    <a:spAutoFit/>
                  </a:bodyPr>
                  <a:lstStyle/>
                  <a:p>
                    <a:pPr algn="ctr"/>
                    <a:r>
                      <a:rPr lang="en-US" sz="2000" dirty="0" err="1"/>
                      <a:t>Bino</a:t>
                    </a:r>
                    <a:r>
                      <a:rPr lang="en-US" sz="2000" dirty="0"/>
                      <a:t> Mass (GeV)</a:t>
                    </a:r>
                    <a:endParaRPr lang="en-GB" sz="2000" dirty="0"/>
                  </a:p>
                </p:txBody>
              </p:sp>
              <p:sp>
                <p:nvSpPr>
                  <p:cNvPr id="532" name="TextBox 531"/>
                  <p:cNvSpPr txBox="1"/>
                  <p:nvPr/>
                </p:nvSpPr>
                <p:spPr>
                  <a:xfrm rot="16200000">
                    <a:off x="4283140" y="2111040"/>
                    <a:ext cx="1428860" cy="350910"/>
                  </a:xfrm>
                  <a:prstGeom prst="rect">
                    <a:avLst/>
                  </a:prstGeom>
                  <a:solidFill>
                    <a:schemeClr val="bg1"/>
                  </a:solidFill>
                </p:spPr>
                <p:txBody>
                  <a:bodyPr wrap="square" rtlCol="0">
                    <a:spAutoFit/>
                  </a:bodyPr>
                  <a:lstStyle/>
                  <a:p>
                    <a:pPr algn="ctr"/>
                    <a:r>
                      <a:rPr lang="en-US" sz="2000" dirty="0" err="1"/>
                      <a:t>Bino</a:t>
                    </a:r>
                    <a:r>
                      <a:rPr lang="en-US" sz="2000" dirty="0"/>
                      <a:t> Phase</a:t>
                    </a:r>
                    <a:endParaRPr lang="en-GB" sz="2000" dirty="0"/>
                  </a:p>
                </p:txBody>
              </p:sp>
              <p:sp>
                <p:nvSpPr>
                  <p:cNvPr id="533" name="TextBox 532"/>
                  <p:cNvSpPr txBox="1"/>
                  <p:nvPr/>
                </p:nvSpPr>
                <p:spPr>
                  <a:xfrm>
                    <a:off x="5410200" y="3380152"/>
                    <a:ext cx="2286600" cy="369332"/>
                  </a:xfrm>
                  <a:prstGeom prst="rect">
                    <a:avLst/>
                  </a:prstGeom>
                  <a:noFill/>
                </p:spPr>
                <p:txBody>
                  <a:bodyPr wrap="square" rtlCol="0">
                    <a:spAutoFit/>
                  </a:bodyPr>
                  <a:lstStyle/>
                  <a:p>
                    <a:r>
                      <a:rPr lang="en-US" dirty="0">
                        <a:solidFill>
                          <a:srgbClr val="FF0000"/>
                        </a:solidFill>
                        <a:latin typeface="cmr10" panose="020B0500000000000000" pitchFamily="34" charset="0"/>
                      </a:rPr>
                      <a:t>ACME II</a:t>
                    </a:r>
                    <a:endParaRPr lang="en-GB" dirty="0">
                      <a:solidFill>
                        <a:srgbClr val="FF0000"/>
                      </a:solidFill>
                      <a:latin typeface="cmr10" panose="020B0500000000000000" pitchFamily="34" charset="0"/>
                    </a:endParaRPr>
                  </a:p>
                </p:txBody>
              </p:sp>
              <p:cxnSp>
                <p:nvCxnSpPr>
                  <p:cNvPr id="534" name="Straight Arrow Connector 533"/>
                  <p:cNvCxnSpPr/>
                  <p:nvPr/>
                </p:nvCxnSpPr>
                <p:spPr>
                  <a:xfrm flipV="1">
                    <a:off x="5945588" y="3000925"/>
                    <a:ext cx="15523" cy="379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5" name="Group 534"/>
                <p:cNvGrpSpPr/>
                <p:nvPr/>
              </p:nvGrpSpPr>
              <p:grpSpPr>
                <a:xfrm>
                  <a:off x="18535330" y="26691638"/>
                  <a:ext cx="3838138" cy="3683068"/>
                  <a:chOff x="217015" y="740560"/>
                  <a:chExt cx="3838138" cy="3683068"/>
                </a:xfrm>
              </p:grpSpPr>
              <p:pic>
                <p:nvPicPr>
                  <p:cNvPr id="536" name="Picture 535"/>
                  <p:cNvPicPr>
                    <a:picLocks noChangeAspect="1"/>
                  </p:cNvPicPr>
                  <p:nvPr/>
                </p:nvPicPr>
                <p:blipFill>
                  <a:blip r:embed="rId29"/>
                  <a:stretch>
                    <a:fillRect/>
                  </a:stretch>
                </p:blipFill>
                <p:spPr>
                  <a:xfrm>
                    <a:off x="277142" y="740560"/>
                    <a:ext cx="3778011" cy="3556408"/>
                  </a:xfrm>
                  <a:prstGeom prst="rect">
                    <a:avLst/>
                  </a:prstGeom>
                </p:spPr>
              </p:pic>
              <p:sp>
                <p:nvSpPr>
                  <p:cNvPr id="537" name="TextBox 536"/>
                  <p:cNvSpPr txBox="1"/>
                  <p:nvPr/>
                </p:nvSpPr>
                <p:spPr>
                  <a:xfrm>
                    <a:off x="1182511" y="3139884"/>
                    <a:ext cx="2286600" cy="369332"/>
                  </a:xfrm>
                  <a:prstGeom prst="rect">
                    <a:avLst/>
                  </a:prstGeom>
                  <a:noFill/>
                </p:spPr>
                <p:txBody>
                  <a:bodyPr wrap="square" rtlCol="0">
                    <a:spAutoFit/>
                  </a:bodyPr>
                  <a:lstStyle/>
                  <a:p>
                    <a:r>
                      <a:rPr lang="en-US" dirty="0">
                        <a:solidFill>
                          <a:srgbClr val="FF0000"/>
                        </a:solidFill>
                        <a:latin typeface="cmr10" panose="020B0500000000000000" pitchFamily="34" charset="0"/>
                      </a:rPr>
                      <a:t>ACME II x100</a:t>
                    </a:r>
                    <a:endParaRPr lang="en-GB" dirty="0">
                      <a:solidFill>
                        <a:srgbClr val="FF0000"/>
                      </a:solidFill>
                      <a:latin typeface="cmr10" panose="020B0500000000000000" pitchFamily="34" charset="0"/>
                    </a:endParaRPr>
                  </a:p>
                </p:txBody>
              </p:sp>
              <p:cxnSp>
                <p:nvCxnSpPr>
                  <p:cNvPr id="538" name="Straight Arrow Connector 537"/>
                  <p:cNvCxnSpPr/>
                  <p:nvPr/>
                </p:nvCxnSpPr>
                <p:spPr>
                  <a:xfrm flipH="1" flipV="1">
                    <a:off x="1494131" y="2716896"/>
                    <a:ext cx="69980" cy="4229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9" name="TextBox 538"/>
                  <p:cNvSpPr txBox="1"/>
                  <p:nvPr/>
                </p:nvSpPr>
                <p:spPr>
                  <a:xfrm>
                    <a:off x="1336142" y="4072718"/>
                    <a:ext cx="1981200" cy="350910"/>
                  </a:xfrm>
                  <a:prstGeom prst="rect">
                    <a:avLst/>
                  </a:prstGeom>
                  <a:solidFill>
                    <a:schemeClr val="bg1"/>
                  </a:solidFill>
                </p:spPr>
                <p:txBody>
                  <a:bodyPr wrap="square" rtlCol="0">
                    <a:spAutoFit/>
                  </a:bodyPr>
                  <a:lstStyle/>
                  <a:p>
                    <a:pPr algn="ctr"/>
                    <a:r>
                      <a:rPr lang="en-US" sz="2000" dirty="0"/>
                      <a:t>Wino Mass (GeV)</a:t>
                    </a:r>
                    <a:endParaRPr lang="en-GB" sz="2000" dirty="0"/>
                  </a:p>
                </p:txBody>
              </p:sp>
              <p:sp>
                <p:nvSpPr>
                  <p:cNvPr id="540" name="TextBox 539"/>
                  <p:cNvSpPr txBox="1"/>
                  <p:nvPr/>
                </p:nvSpPr>
                <p:spPr>
                  <a:xfrm rot="16200000">
                    <a:off x="-372357" y="2060643"/>
                    <a:ext cx="1529654" cy="350910"/>
                  </a:xfrm>
                  <a:prstGeom prst="rect">
                    <a:avLst/>
                  </a:prstGeom>
                  <a:solidFill>
                    <a:schemeClr val="bg1"/>
                  </a:solidFill>
                </p:spPr>
                <p:txBody>
                  <a:bodyPr wrap="square" rtlCol="0">
                    <a:spAutoFit/>
                  </a:bodyPr>
                  <a:lstStyle/>
                  <a:p>
                    <a:pPr algn="ctr"/>
                    <a:r>
                      <a:rPr lang="en-US" sz="2000" dirty="0"/>
                      <a:t>Wino Phase</a:t>
                    </a:r>
                    <a:endParaRPr lang="en-GB" sz="2000" dirty="0"/>
                  </a:p>
                </p:txBody>
              </p:sp>
            </p:grpSp>
            <p:sp>
              <p:nvSpPr>
                <p:cNvPr id="541" name="TextBox 540"/>
                <p:cNvSpPr txBox="1"/>
                <p:nvPr/>
              </p:nvSpPr>
              <p:spPr>
                <a:xfrm>
                  <a:off x="19581356" y="25710405"/>
                  <a:ext cx="5701310" cy="1077218"/>
                </a:xfrm>
                <a:prstGeom prst="rect">
                  <a:avLst/>
                </a:prstGeom>
                <a:noFill/>
              </p:spPr>
              <p:txBody>
                <a:bodyPr wrap="square" rtlCol="0">
                  <a:spAutoFit/>
                </a:bodyPr>
                <a:lstStyle/>
                <a:p>
                  <a:pPr algn="ctr"/>
                  <a:r>
                    <a:rPr lang="en-US" sz="3200" u="sng" dirty="0" smtClean="0"/>
                    <a:t>Constraints on </a:t>
                  </a:r>
                  <a:r>
                    <a:rPr lang="en-US" sz="3200" u="sng" dirty="0" err="1" smtClean="0"/>
                    <a:t>Baryogenesis</a:t>
                  </a:r>
                  <a:r>
                    <a:rPr lang="en-US" sz="3200" u="sng" dirty="0" smtClean="0"/>
                    <a:t> in Minimal Supersymmetry</a:t>
                  </a:r>
                  <a:endParaRPr lang="en-US" sz="3200" u="sng" dirty="0"/>
                </a:p>
              </p:txBody>
            </p:sp>
          </p:grpSp>
          <p:sp>
            <p:nvSpPr>
              <p:cNvPr id="616" name="TextBox 615"/>
              <p:cNvSpPr txBox="1"/>
              <p:nvPr/>
            </p:nvSpPr>
            <p:spPr>
              <a:xfrm>
                <a:off x="34836109" y="20189658"/>
                <a:ext cx="806631" cy="584775"/>
              </a:xfrm>
              <a:prstGeom prst="rect">
                <a:avLst/>
              </a:prstGeom>
              <a:noFill/>
            </p:spPr>
            <p:txBody>
              <a:bodyPr wrap="none" rtlCol="0">
                <a:spAutoFit/>
              </a:bodyPr>
              <a:lstStyle/>
              <a:p>
                <a:pPr algn="ctr"/>
                <a:r>
                  <a:rPr lang="en-US" sz="3200" dirty="0" smtClean="0">
                    <a:latin typeface="+mj-lt"/>
                  </a:rPr>
                  <a:t>(N)</a:t>
                </a:r>
                <a:endParaRPr lang="en-US" sz="3200" dirty="0">
                  <a:latin typeface="+mj-lt"/>
                </a:endParaRPr>
              </a:p>
            </p:txBody>
          </p:sp>
        </p:grpSp>
        <p:sp>
          <p:nvSpPr>
            <p:cNvPr id="209" name="Freeform 208"/>
            <p:cNvSpPr/>
            <p:nvPr/>
          </p:nvSpPr>
          <p:spPr>
            <a:xfrm>
              <a:off x="39483253" y="23321256"/>
              <a:ext cx="3358872" cy="248481"/>
            </a:xfrm>
            <a:custGeom>
              <a:avLst/>
              <a:gdLst>
                <a:gd name="connsiteX0" fmla="*/ 0 w 3568700"/>
                <a:gd name="connsiteY0" fmla="*/ 0 h 260350"/>
                <a:gd name="connsiteX1" fmla="*/ 260350 w 3568700"/>
                <a:gd name="connsiteY1" fmla="*/ 53975 h 260350"/>
                <a:gd name="connsiteX2" fmla="*/ 574675 w 3568700"/>
                <a:gd name="connsiteY2" fmla="*/ 101600 h 260350"/>
                <a:gd name="connsiteX3" fmla="*/ 1000125 w 3568700"/>
                <a:gd name="connsiteY3" fmla="*/ 149225 h 260350"/>
                <a:gd name="connsiteX4" fmla="*/ 1320800 w 3568700"/>
                <a:gd name="connsiteY4" fmla="*/ 174625 h 260350"/>
                <a:gd name="connsiteX5" fmla="*/ 1581150 w 3568700"/>
                <a:gd name="connsiteY5" fmla="*/ 193675 h 260350"/>
                <a:gd name="connsiteX6" fmla="*/ 1920875 w 3568700"/>
                <a:gd name="connsiteY6" fmla="*/ 212725 h 260350"/>
                <a:gd name="connsiteX7" fmla="*/ 2286000 w 3568700"/>
                <a:gd name="connsiteY7" fmla="*/ 225425 h 260350"/>
                <a:gd name="connsiteX8" fmla="*/ 2717800 w 3568700"/>
                <a:gd name="connsiteY8" fmla="*/ 241300 h 260350"/>
                <a:gd name="connsiteX9" fmla="*/ 3140075 w 3568700"/>
                <a:gd name="connsiteY9" fmla="*/ 247650 h 260350"/>
                <a:gd name="connsiteX10" fmla="*/ 3568700 w 3568700"/>
                <a:gd name="connsiteY10" fmla="*/ 26035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68700" h="260350">
                  <a:moveTo>
                    <a:pt x="0" y="0"/>
                  </a:moveTo>
                  <a:cubicBezTo>
                    <a:pt x="82285" y="18521"/>
                    <a:pt x="164571" y="37042"/>
                    <a:pt x="260350" y="53975"/>
                  </a:cubicBezTo>
                  <a:cubicBezTo>
                    <a:pt x="356129" y="70908"/>
                    <a:pt x="451379" y="85725"/>
                    <a:pt x="574675" y="101600"/>
                  </a:cubicBezTo>
                  <a:cubicBezTo>
                    <a:pt x="697971" y="117475"/>
                    <a:pt x="875771" y="137054"/>
                    <a:pt x="1000125" y="149225"/>
                  </a:cubicBezTo>
                  <a:cubicBezTo>
                    <a:pt x="1124479" y="161396"/>
                    <a:pt x="1320800" y="174625"/>
                    <a:pt x="1320800" y="174625"/>
                  </a:cubicBezTo>
                  <a:lnTo>
                    <a:pt x="1581150" y="193675"/>
                  </a:lnTo>
                  <a:lnTo>
                    <a:pt x="1920875" y="212725"/>
                  </a:lnTo>
                  <a:cubicBezTo>
                    <a:pt x="2038350" y="218017"/>
                    <a:pt x="2286000" y="225425"/>
                    <a:pt x="2286000" y="225425"/>
                  </a:cubicBezTo>
                  <a:lnTo>
                    <a:pt x="2717800" y="241300"/>
                  </a:lnTo>
                  <a:cubicBezTo>
                    <a:pt x="2860146" y="245004"/>
                    <a:pt x="3140075" y="247650"/>
                    <a:pt x="3140075" y="247650"/>
                  </a:cubicBezTo>
                  <a:lnTo>
                    <a:pt x="3568700" y="260350"/>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8" name="Straight Arrow Connector 577"/>
            <p:cNvCxnSpPr/>
            <p:nvPr/>
          </p:nvCxnSpPr>
          <p:spPr>
            <a:xfrm flipH="1" flipV="1">
              <a:off x="40126366" y="23108293"/>
              <a:ext cx="49558" cy="277817"/>
            </a:xfrm>
            <a:prstGeom prst="straightConnector1">
              <a:avLst/>
            </a:prstGeom>
            <a:ln w="19050">
              <a:solidFill>
                <a:srgbClr val="FF0000"/>
              </a:solidFill>
              <a:tailEnd type="arrow" w="sm" len="med"/>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39680514" y="22735892"/>
              <a:ext cx="891704" cy="430887"/>
            </a:xfrm>
            <a:prstGeom prst="rect">
              <a:avLst/>
            </a:prstGeom>
            <a:noFill/>
          </p:spPr>
          <p:txBody>
            <a:bodyPr wrap="square" rtlCol="0">
              <a:spAutoFit/>
            </a:bodyPr>
            <a:lstStyle/>
            <a:p>
              <a:pPr algn="ctr"/>
              <a:r>
                <a:rPr lang="en-US" sz="1100" b="1" i="1" dirty="0" smtClean="0">
                  <a:solidFill>
                    <a:srgbClr val="FF0000"/>
                  </a:solidFill>
                  <a:latin typeface="Times New Roman" panose="02020603050405020304" pitchFamily="18" charset="0"/>
                  <a:cs typeface="Times New Roman" panose="02020603050405020304" pitchFamily="18" charset="0"/>
                </a:rPr>
                <a:t>Excluded</a:t>
              </a:r>
            </a:p>
            <a:p>
              <a:pPr algn="ctr"/>
              <a:r>
                <a:rPr lang="en-US" sz="1100" b="1" i="1" dirty="0" smtClean="0">
                  <a:solidFill>
                    <a:srgbClr val="FF0000"/>
                  </a:solidFill>
                  <a:latin typeface="Times New Roman" panose="02020603050405020304" pitchFamily="18" charset="0"/>
                  <a:cs typeface="Times New Roman" panose="02020603050405020304" pitchFamily="18" charset="0"/>
                </a:rPr>
                <a:t>Region</a:t>
              </a:r>
              <a:endParaRPr lang="en-US" sz="1100" b="1" i="1" dirty="0">
                <a:solidFill>
                  <a:srgbClr val="FF0000"/>
                </a:solidFill>
                <a:latin typeface="Times New Roman" panose="02020603050405020304" pitchFamily="18" charset="0"/>
                <a:cs typeface="Times New Roman" panose="02020603050405020304" pitchFamily="18" charset="0"/>
              </a:endParaRPr>
            </a:p>
          </p:txBody>
        </p:sp>
        <p:sp>
          <p:nvSpPr>
            <p:cNvPr id="579" name="TextBox 578"/>
            <p:cNvSpPr txBox="1"/>
            <p:nvPr/>
          </p:nvSpPr>
          <p:spPr>
            <a:xfrm>
              <a:off x="37516180" y="22110192"/>
              <a:ext cx="1063112" cy="261610"/>
            </a:xfrm>
            <a:prstGeom prst="rect">
              <a:avLst/>
            </a:prstGeom>
            <a:noFill/>
          </p:spPr>
          <p:txBody>
            <a:bodyPr wrap="none" rtlCol="0">
              <a:spAutoFit/>
            </a:bodyPr>
            <a:lstStyle/>
            <a:p>
              <a:pPr algn="ctr"/>
              <a:r>
                <a:rPr lang="en-US" sz="1100" b="1" i="1" dirty="0" smtClean="0">
                  <a:solidFill>
                    <a:srgbClr val="FF0000"/>
                  </a:solidFill>
                  <a:latin typeface="Times New Roman" panose="02020603050405020304" pitchFamily="18" charset="0"/>
                  <a:cs typeface="Times New Roman" panose="02020603050405020304" pitchFamily="18" charset="0"/>
                </a:rPr>
                <a:t>Old (Thallium)</a:t>
              </a:r>
              <a:endParaRPr lang="en-US" sz="1100" b="1" i="1" dirty="0">
                <a:solidFill>
                  <a:srgbClr val="FF0000"/>
                </a:solidFill>
                <a:latin typeface="Times New Roman" panose="02020603050405020304" pitchFamily="18" charset="0"/>
                <a:cs typeface="Times New Roman" panose="02020603050405020304" pitchFamily="18" charset="0"/>
              </a:endParaRPr>
            </a:p>
          </p:txBody>
        </p:sp>
      </p:grpSp>
      <p:sp>
        <p:nvSpPr>
          <p:cNvPr id="580" name="TextBox 579"/>
          <p:cNvSpPr txBox="1"/>
          <p:nvPr/>
        </p:nvSpPr>
        <p:spPr>
          <a:xfrm>
            <a:off x="490854" y="30866869"/>
            <a:ext cx="11003081" cy="461665"/>
          </a:xfrm>
          <a:prstGeom prst="rect">
            <a:avLst/>
          </a:prstGeom>
          <a:noFill/>
        </p:spPr>
        <p:txBody>
          <a:bodyPr wrap="square" rtlCol="0">
            <a:spAutoFit/>
          </a:bodyPr>
          <a:lstStyle/>
          <a:p>
            <a:r>
              <a:rPr lang="en-US" sz="2400" b="1" dirty="0" smtClean="0">
                <a:solidFill>
                  <a:schemeClr val="bg1"/>
                </a:solidFill>
              </a:rPr>
              <a:t>*Presenter contact</a:t>
            </a:r>
            <a:r>
              <a:rPr lang="en-US" sz="2400" dirty="0" smtClean="0">
                <a:solidFill>
                  <a:schemeClr val="bg1"/>
                </a:solidFill>
              </a:rPr>
              <a:t>: epwest@physics.ucla.edu</a:t>
            </a:r>
            <a:endParaRPr lang="en-US" sz="2400" dirty="0">
              <a:solidFill>
                <a:schemeClr val="bg1"/>
              </a:solidFill>
            </a:endParaRPr>
          </a:p>
        </p:txBody>
      </p:sp>
      <p:grpSp>
        <p:nvGrpSpPr>
          <p:cNvPr id="615" name="Group 614"/>
          <p:cNvGrpSpPr/>
          <p:nvPr/>
        </p:nvGrpSpPr>
        <p:grpSpPr>
          <a:xfrm>
            <a:off x="24938605" y="25572559"/>
            <a:ext cx="9254105" cy="4964005"/>
            <a:chOff x="26018589" y="26061077"/>
            <a:chExt cx="8414416" cy="4513584"/>
          </a:xfrm>
        </p:grpSpPr>
        <p:grpSp>
          <p:nvGrpSpPr>
            <p:cNvPr id="613" name="Group 612"/>
            <p:cNvGrpSpPr/>
            <p:nvPr/>
          </p:nvGrpSpPr>
          <p:grpSpPr>
            <a:xfrm>
              <a:off x="26280605" y="26061077"/>
              <a:ext cx="8152400" cy="4513584"/>
              <a:chOff x="26280605" y="26061077"/>
              <a:chExt cx="8152400" cy="4513584"/>
            </a:xfrm>
          </p:grpSpPr>
          <p:sp>
            <p:nvSpPr>
              <p:cNvPr id="542" name="TextBox 541"/>
              <p:cNvSpPr txBox="1"/>
              <p:nvPr/>
            </p:nvSpPr>
            <p:spPr>
              <a:xfrm>
                <a:off x="26280605" y="26061077"/>
                <a:ext cx="8152400" cy="584775"/>
              </a:xfrm>
              <a:prstGeom prst="rect">
                <a:avLst/>
              </a:prstGeom>
              <a:noFill/>
            </p:spPr>
            <p:txBody>
              <a:bodyPr wrap="square" rtlCol="0">
                <a:spAutoFit/>
              </a:bodyPr>
              <a:lstStyle/>
              <a:p>
                <a:pPr algn="ctr"/>
                <a:r>
                  <a:rPr lang="en-US" sz="3200" u="sng" dirty="0" smtClean="0"/>
                  <a:t>Energy Reach of EDM and Collider Experiments</a:t>
                </a:r>
                <a:endParaRPr lang="en-US" sz="3200" u="sng" dirty="0"/>
              </a:p>
            </p:txBody>
          </p:sp>
          <p:grpSp>
            <p:nvGrpSpPr>
              <p:cNvPr id="544" name="Group 543"/>
              <p:cNvGrpSpPr/>
              <p:nvPr/>
            </p:nvGrpSpPr>
            <p:grpSpPr>
              <a:xfrm>
                <a:off x="26524013" y="26662328"/>
                <a:ext cx="7550064" cy="3912333"/>
                <a:chOff x="301572" y="1143000"/>
                <a:chExt cx="8258175" cy="4279266"/>
              </a:xfrm>
            </p:grpSpPr>
            <p:pic>
              <p:nvPicPr>
                <p:cNvPr id="545" name="Picture 2 3"/>
                <p:cNvPicPr>
                  <a:picLocks noChangeAspect="1" noChangeArrowheads="1"/>
                </p:cNvPicPr>
                <p:nvPr/>
              </p:nvPicPr>
              <p:blipFill rotWithShape="1">
                <a:blip r:embed="rId30">
                  <a:extLst>
                    <a:ext uri="{28A0092B-C50C-407E-A947-70E740481C1C}">
                      <a14:useLocalDpi xmlns:a14="http://schemas.microsoft.com/office/drawing/2010/main" val="0"/>
                    </a:ext>
                  </a:extLst>
                </a:blip>
                <a:srcRect t="-1813" b="-1"/>
                <a:stretch/>
              </p:blipFill>
              <p:spPr bwMode="auto">
                <a:xfrm>
                  <a:off x="301572" y="1143000"/>
                  <a:ext cx="8258175" cy="427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6" name="Rectangle 545"/>
                <p:cNvSpPr/>
                <p:nvPr/>
              </p:nvSpPr>
              <p:spPr>
                <a:xfrm>
                  <a:off x="1981200" y="1143000"/>
                  <a:ext cx="591084" cy="113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sp>
              <p:nvSpPr>
                <p:cNvPr id="547" name="TextBox 546"/>
                <p:cNvSpPr txBox="1"/>
                <p:nvPr/>
              </p:nvSpPr>
              <p:spPr>
                <a:xfrm>
                  <a:off x="7010400" y="1204281"/>
                  <a:ext cx="990600" cy="369332"/>
                </a:xfrm>
                <a:prstGeom prst="rect">
                  <a:avLst/>
                </a:prstGeom>
                <a:noFill/>
              </p:spPr>
              <p:txBody>
                <a:bodyPr wrap="square" rtlCol="0">
                  <a:spAutoFit/>
                </a:bodyPr>
                <a:lstStyle/>
                <a:p>
                  <a:r>
                    <a:rPr lang="en-US" dirty="0">
                      <a:latin typeface="cmr10" panose="020B0500000000000000" pitchFamily="34" charset="0"/>
                    </a:rPr>
                    <a:t>ACME</a:t>
                  </a:r>
                  <a:endParaRPr lang="en-GB" dirty="0">
                    <a:latin typeface="cmr10" panose="020B0500000000000000" pitchFamily="34" charset="0"/>
                  </a:endParaRPr>
                </a:p>
              </p:txBody>
            </p:sp>
            <p:cxnSp>
              <p:nvCxnSpPr>
                <p:cNvPr id="548" name="Straight Arrow Connector 547"/>
                <p:cNvCxnSpPr>
                  <a:stCxn id="547" idx="2"/>
                </p:cNvCxnSpPr>
                <p:nvPr/>
              </p:nvCxnSpPr>
              <p:spPr>
                <a:xfrm>
                  <a:off x="7505700" y="1573613"/>
                  <a:ext cx="95639" cy="671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9" name="Straight Arrow Connector 548"/>
                <p:cNvCxnSpPr/>
                <p:nvPr/>
              </p:nvCxnSpPr>
              <p:spPr>
                <a:xfrm>
                  <a:off x="7746848" y="1573613"/>
                  <a:ext cx="336788" cy="388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14" name="TextBox 613"/>
            <p:cNvSpPr txBox="1"/>
            <p:nvPr/>
          </p:nvSpPr>
          <p:spPr>
            <a:xfrm>
              <a:off x="26018589" y="26069058"/>
              <a:ext cx="781910" cy="572542"/>
            </a:xfrm>
            <a:prstGeom prst="rect">
              <a:avLst/>
            </a:prstGeom>
            <a:noFill/>
          </p:spPr>
          <p:txBody>
            <a:bodyPr wrap="none" rtlCol="0">
              <a:spAutoFit/>
            </a:bodyPr>
            <a:lstStyle/>
            <a:p>
              <a:pPr algn="ctr"/>
              <a:r>
                <a:rPr lang="en-US" sz="3200" dirty="0" smtClean="0">
                  <a:latin typeface="+mj-lt"/>
                </a:rPr>
                <a:t>(O)</a:t>
              </a:r>
              <a:endParaRPr lang="en-US" sz="3200" dirty="0">
                <a:latin typeface="+mj-lt"/>
              </a:endParaRPr>
            </a:p>
          </p:txBody>
        </p:sp>
      </p:grpSp>
      <p:grpSp>
        <p:nvGrpSpPr>
          <p:cNvPr id="639" name="Group 638"/>
          <p:cNvGrpSpPr/>
          <p:nvPr/>
        </p:nvGrpSpPr>
        <p:grpSpPr>
          <a:xfrm>
            <a:off x="19107336" y="20612312"/>
            <a:ext cx="6245540" cy="950876"/>
            <a:chOff x="19107336" y="20650412"/>
            <a:chExt cx="6245540" cy="950876"/>
          </a:xfrm>
        </p:grpSpPr>
        <p:pic>
          <p:nvPicPr>
            <p:cNvPr id="620" name="Picture 619"/>
            <p:cNvPicPr>
              <a:picLocks noChangeAspect="1"/>
            </p:cNvPicPr>
            <p:nvPr>
              <p:custDataLst>
                <p:tags r:id="rId1"/>
              </p:custDataLst>
            </p:nvPr>
          </p:nvPicPr>
          <p:blipFill>
            <a:blip r:embed="rId31" cstate="print">
              <a:extLst>
                <a:ext uri="{28A0092B-C50C-407E-A947-70E740481C1C}">
                  <a14:useLocalDpi xmlns:a14="http://schemas.microsoft.com/office/drawing/2010/main" val="0"/>
                </a:ext>
              </a:extLst>
            </a:blip>
            <a:stretch>
              <a:fillRect/>
            </a:stretch>
          </p:blipFill>
          <p:spPr>
            <a:xfrm>
              <a:off x="19198309" y="20721015"/>
              <a:ext cx="6043809" cy="356190"/>
            </a:xfrm>
            <a:prstGeom prst="rect">
              <a:avLst/>
            </a:prstGeom>
          </p:spPr>
        </p:pic>
        <p:pic>
          <p:nvPicPr>
            <p:cNvPr id="623" name="Picture 622"/>
            <p:cNvPicPr>
              <a:picLocks noChangeAspect="1"/>
            </p:cNvPicPr>
            <p:nvPr>
              <p:custDataLst>
                <p:tags r:id="rId2"/>
              </p:custDataLst>
            </p:nvPr>
          </p:nvPicPr>
          <p:blipFill>
            <a:blip r:embed="rId32" cstate="print">
              <a:extLst>
                <a:ext uri="{28A0092B-C50C-407E-A947-70E740481C1C}">
                  <a14:useLocalDpi xmlns:a14="http://schemas.microsoft.com/office/drawing/2010/main" val="0"/>
                </a:ext>
              </a:extLst>
            </a:blip>
            <a:stretch>
              <a:fillRect/>
            </a:stretch>
          </p:blipFill>
          <p:spPr>
            <a:xfrm>
              <a:off x="19197581" y="21216457"/>
              <a:ext cx="4959997" cy="340952"/>
            </a:xfrm>
            <a:prstGeom prst="rect">
              <a:avLst/>
            </a:prstGeom>
          </p:spPr>
        </p:pic>
        <p:sp>
          <p:nvSpPr>
            <p:cNvPr id="624" name="Rounded Rectangle 623"/>
            <p:cNvSpPr/>
            <p:nvPr/>
          </p:nvSpPr>
          <p:spPr>
            <a:xfrm>
              <a:off x="19107336" y="20650412"/>
              <a:ext cx="6245540" cy="950876"/>
            </a:xfrm>
            <a:prstGeom prst="roundRect">
              <a:avLst/>
            </a:prstGeom>
            <a:noFill/>
            <a:ln>
              <a:solidFill>
                <a:srgbClr val="C9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8" name="Rectangle 627"/>
          <p:cNvSpPr/>
          <p:nvPr/>
        </p:nvSpPr>
        <p:spPr>
          <a:xfrm>
            <a:off x="41968159" y="20656108"/>
            <a:ext cx="902170" cy="400110"/>
          </a:xfrm>
          <a:prstGeom prst="rect">
            <a:avLst/>
          </a:prstGeom>
        </p:spPr>
        <p:txBody>
          <a:bodyPr wrap="none">
            <a:spAutoFit/>
          </a:bodyPr>
          <a:lstStyle/>
          <a:p>
            <a:r>
              <a:rPr lang="en-US" sz="2000" dirty="0" smtClean="0"/>
              <a:t>Ref. [4]</a:t>
            </a:r>
            <a:endParaRPr lang="en-US" sz="2000" dirty="0"/>
          </a:p>
        </p:txBody>
      </p:sp>
      <p:grpSp>
        <p:nvGrpSpPr>
          <p:cNvPr id="631" name="Group 630"/>
          <p:cNvGrpSpPr/>
          <p:nvPr/>
        </p:nvGrpSpPr>
        <p:grpSpPr>
          <a:xfrm>
            <a:off x="8467212" y="9204305"/>
            <a:ext cx="3700013" cy="4699499"/>
            <a:chOff x="8505312" y="9242405"/>
            <a:chExt cx="3700013" cy="4699499"/>
          </a:xfrm>
        </p:grpSpPr>
        <p:sp>
          <p:nvSpPr>
            <p:cNvPr id="471" name="TextBox 470"/>
            <p:cNvSpPr txBox="1"/>
            <p:nvPr/>
          </p:nvSpPr>
          <p:spPr>
            <a:xfrm>
              <a:off x="8505312" y="9242405"/>
              <a:ext cx="755335" cy="584775"/>
            </a:xfrm>
            <a:prstGeom prst="rect">
              <a:avLst/>
            </a:prstGeom>
            <a:noFill/>
          </p:spPr>
          <p:txBody>
            <a:bodyPr wrap="none" rtlCol="0">
              <a:spAutoFit/>
            </a:bodyPr>
            <a:lstStyle/>
            <a:p>
              <a:pPr algn="ctr"/>
              <a:r>
                <a:rPr lang="en-US" sz="3200" dirty="0" smtClean="0">
                  <a:latin typeface="+mj-lt"/>
                </a:rPr>
                <a:t>(B)</a:t>
              </a:r>
              <a:endParaRPr lang="en-US" sz="3200" dirty="0">
                <a:latin typeface="+mj-lt"/>
              </a:endParaRPr>
            </a:p>
          </p:txBody>
        </p:sp>
        <p:grpSp>
          <p:nvGrpSpPr>
            <p:cNvPr id="630" name="Group 629"/>
            <p:cNvGrpSpPr/>
            <p:nvPr/>
          </p:nvGrpSpPr>
          <p:grpSpPr>
            <a:xfrm>
              <a:off x="9201239" y="9521058"/>
              <a:ext cx="3004086" cy="4420846"/>
              <a:chOff x="9201239" y="9521058"/>
              <a:chExt cx="3004086" cy="4420846"/>
            </a:xfrm>
          </p:grpSpPr>
          <p:grpSp>
            <p:nvGrpSpPr>
              <p:cNvPr id="148" name="Group 147"/>
              <p:cNvGrpSpPr/>
              <p:nvPr/>
            </p:nvGrpSpPr>
            <p:grpSpPr>
              <a:xfrm>
                <a:off x="9201239" y="9521058"/>
                <a:ext cx="3004086" cy="4420846"/>
                <a:chOff x="13968472" y="10421492"/>
                <a:chExt cx="2766000" cy="4070475"/>
              </a:xfrm>
            </p:grpSpPr>
            <p:pic>
              <p:nvPicPr>
                <p:cNvPr id="400" name="Picture 399"/>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3968472" y="10421492"/>
                  <a:ext cx="2766000" cy="3284103"/>
                </a:xfrm>
                <a:prstGeom prst="roundRect">
                  <a:avLst/>
                </a:prstGeom>
              </p:spPr>
            </p:pic>
            <p:sp>
              <p:nvSpPr>
                <p:cNvPr id="460" name="TextBox 459"/>
                <p:cNvSpPr txBox="1"/>
                <p:nvPr/>
              </p:nvSpPr>
              <p:spPr>
                <a:xfrm>
                  <a:off x="14034769" y="13953538"/>
                  <a:ext cx="2633405" cy="538429"/>
                </a:xfrm>
                <a:prstGeom prst="rect">
                  <a:avLst/>
                </a:prstGeom>
                <a:noFill/>
              </p:spPr>
              <p:txBody>
                <a:bodyPr wrap="none" rtlCol="0">
                  <a:spAutoFit/>
                </a:bodyPr>
                <a:lstStyle/>
                <a:p>
                  <a:pPr algn="ctr"/>
                  <a:r>
                    <a:rPr lang="en-US" sz="3200" u="sng" dirty="0" smtClean="0"/>
                    <a:t>Andrei Sakharov</a:t>
                  </a:r>
                  <a:endParaRPr lang="en-US" sz="3200" u="sng" dirty="0"/>
                </a:p>
              </p:txBody>
            </p:sp>
          </p:grpSp>
          <p:sp>
            <p:nvSpPr>
              <p:cNvPr id="629" name="TextBox 628"/>
              <p:cNvSpPr txBox="1"/>
              <p:nvPr/>
            </p:nvSpPr>
            <p:spPr>
              <a:xfrm>
                <a:off x="9320637" y="12819695"/>
                <a:ext cx="2804458" cy="276999"/>
              </a:xfrm>
              <a:prstGeom prst="rect">
                <a:avLst/>
              </a:prstGeom>
              <a:noFill/>
            </p:spPr>
            <p:txBody>
              <a:bodyPr wrap="square" rtlCol="0">
                <a:spAutoFit/>
              </a:bodyPr>
              <a:lstStyle/>
              <a:p>
                <a:pPr algn="ctr"/>
                <a:r>
                  <a:rPr lang="en-US" sz="1200" dirty="0">
                    <a:solidFill>
                      <a:schemeClr val="bg1"/>
                    </a:solidFill>
                  </a:rPr>
                  <a:t>Image </a:t>
                </a:r>
                <a:r>
                  <a:rPr lang="en-US" sz="1200" dirty="0" err="1">
                    <a:solidFill>
                      <a:schemeClr val="bg1"/>
                    </a:solidFill>
                  </a:rPr>
                  <a:t>credit:RIA</a:t>
                </a:r>
                <a:r>
                  <a:rPr lang="en-US" sz="1200" dirty="0">
                    <a:solidFill>
                      <a:schemeClr val="bg1"/>
                    </a:solidFill>
                  </a:rPr>
                  <a:t> </a:t>
                </a:r>
                <a:r>
                  <a:rPr lang="en-US" sz="1200" dirty="0" err="1" smtClean="0">
                    <a:solidFill>
                      <a:schemeClr val="bg1"/>
                    </a:solidFill>
                  </a:rPr>
                  <a:t>Novosti</a:t>
                </a:r>
                <a:r>
                  <a:rPr lang="en-US" sz="1200" dirty="0" smtClean="0">
                    <a:solidFill>
                      <a:schemeClr val="bg1"/>
                    </a:solidFill>
                  </a:rPr>
                  <a:t>, </a:t>
                </a:r>
                <a:r>
                  <a:rPr lang="en-US" sz="1200" dirty="0">
                    <a:solidFill>
                      <a:schemeClr val="bg1"/>
                    </a:solidFill>
                  </a:rPr>
                  <a:t>CC-BY-SA 3.0 </a:t>
                </a:r>
              </a:p>
            </p:txBody>
          </p:sp>
        </p:grpSp>
      </p:grpSp>
      <p:sp>
        <p:nvSpPr>
          <p:cNvPr id="634" name="TextBox 633"/>
          <p:cNvSpPr txBox="1"/>
          <p:nvPr/>
        </p:nvSpPr>
        <p:spPr>
          <a:xfrm>
            <a:off x="15917010" y="30873944"/>
            <a:ext cx="15481698" cy="1569660"/>
          </a:xfrm>
          <a:prstGeom prst="rect">
            <a:avLst/>
          </a:prstGeom>
          <a:noFill/>
        </p:spPr>
        <p:txBody>
          <a:bodyPr wrap="square" rtlCol="0">
            <a:spAutoFit/>
          </a:bodyPr>
          <a:lstStyle/>
          <a:p>
            <a:r>
              <a:rPr lang="en-US" sz="2400" dirty="0" smtClean="0">
                <a:solidFill>
                  <a:schemeClr val="bg1"/>
                </a:solidFill>
              </a:rPr>
              <a:t>[4] Y. Li, S. </a:t>
            </a:r>
            <a:r>
              <a:rPr lang="en-US" sz="2400" dirty="0" err="1" smtClean="0">
                <a:solidFill>
                  <a:schemeClr val="bg1"/>
                </a:solidFill>
              </a:rPr>
              <a:t>Profumo</a:t>
            </a:r>
            <a:r>
              <a:rPr lang="en-US" sz="2400" dirty="0" smtClean="0">
                <a:solidFill>
                  <a:schemeClr val="bg1"/>
                </a:solidFill>
              </a:rPr>
              <a:t>, and M. Ramsey-</a:t>
            </a:r>
            <a:r>
              <a:rPr lang="en-US" sz="2400" dirty="0" err="1" smtClean="0">
                <a:solidFill>
                  <a:schemeClr val="bg1"/>
                </a:solidFill>
              </a:rPr>
              <a:t>Musolf</a:t>
            </a:r>
            <a:r>
              <a:rPr lang="en-US" sz="2400" dirty="0" smtClean="0">
                <a:solidFill>
                  <a:schemeClr val="bg1"/>
                </a:solidFill>
              </a:rPr>
              <a:t>, </a:t>
            </a:r>
            <a:r>
              <a:rPr lang="en-US" sz="2400" i="1" dirty="0" smtClean="0">
                <a:solidFill>
                  <a:schemeClr val="bg1"/>
                </a:solidFill>
              </a:rPr>
              <a:t>Phys. Lett. B</a:t>
            </a:r>
            <a:r>
              <a:rPr lang="en-US" sz="2400" dirty="0" smtClean="0">
                <a:solidFill>
                  <a:schemeClr val="bg1"/>
                </a:solidFill>
              </a:rPr>
              <a:t> </a:t>
            </a:r>
            <a:r>
              <a:rPr lang="en-US" sz="2400" b="1" dirty="0" smtClean="0">
                <a:solidFill>
                  <a:schemeClr val="bg1"/>
                </a:solidFill>
              </a:rPr>
              <a:t>673</a:t>
            </a:r>
            <a:r>
              <a:rPr lang="en-US" sz="2400" dirty="0" smtClean="0">
                <a:solidFill>
                  <a:schemeClr val="bg1"/>
                </a:solidFill>
              </a:rPr>
              <a:t>, 95 (2009</a:t>
            </a:r>
            <a:r>
              <a:rPr lang="en-US" sz="2400" dirty="0">
                <a:solidFill>
                  <a:schemeClr val="bg1"/>
                </a:solidFill>
              </a:rPr>
              <a:t>), </a:t>
            </a:r>
            <a:r>
              <a:rPr lang="en-US" sz="2400" dirty="0">
                <a:solidFill>
                  <a:schemeClr val="bg1"/>
                </a:solidFill>
                <a:hlinkClick r:id="rId34"/>
              </a:rPr>
              <a:t>https://doi.org/10.1016/j.physletb.2009.02.004</a:t>
            </a:r>
            <a:r>
              <a:rPr lang="en-US" sz="2400" dirty="0" smtClean="0">
                <a:solidFill>
                  <a:schemeClr val="bg1"/>
                </a:solidFill>
              </a:rPr>
              <a:t>. </a:t>
            </a:r>
          </a:p>
          <a:p>
            <a:endParaRPr lang="en-US" sz="2400" b="1" dirty="0" smtClean="0">
              <a:solidFill>
                <a:schemeClr val="bg1"/>
              </a:solidFill>
            </a:endParaRPr>
          </a:p>
          <a:p>
            <a:r>
              <a:rPr lang="en-US" sz="2400" b="1" dirty="0" smtClean="0">
                <a:solidFill>
                  <a:schemeClr val="bg1"/>
                </a:solidFill>
              </a:rPr>
              <a:t>Further reading:</a:t>
            </a:r>
          </a:p>
          <a:p>
            <a:r>
              <a:rPr lang="en-US" sz="2400" dirty="0" smtClean="0">
                <a:solidFill>
                  <a:schemeClr val="bg1"/>
                </a:solidFill>
              </a:rPr>
              <a:t>[6] N. Fortson, P. </a:t>
            </a:r>
            <a:r>
              <a:rPr lang="en-US" sz="2400" dirty="0" err="1" smtClean="0">
                <a:solidFill>
                  <a:schemeClr val="bg1"/>
                </a:solidFill>
              </a:rPr>
              <a:t>Sandars</a:t>
            </a:r>
            <a:r>
              <a:rPr lang="en-US" sz="2400" dirty="0" smtClean="0">
                <a:solidFill>
                  <a:schemeClr val="bg1"/>
                </a:solidFill>
              </a:rPr>
              <a:t>, and S. Barr, </a:t>
            </a:r>
            <a:r>
              <a:rPr lang="en-US" sz="2400" i="1" dirty="0" smtClean="0">
                <a:solidFill>
                  <a:schemeClr val="bg1"/>
                </a:solidFill>
              </a:rPr>
              <a:t>Physics Today</a:t>
            </a:r>
            <a:r>
              <a:rPr lang="en-US" sz="2400" dirty="0" smtClean="0">
                <a:solidFill>
                  <a:schemeClr val="bg1"/>
                </a:solidFill>
              </a:rPr>
              <a:t> </a:t>
            </a:r>
            <a:r>
              <a:rPr lang="en-US" sz="2400" b="1" dirty="0" smtClean="0">
                <a:solidFill>
                  <a:schemeClr val="bg1"/>
                </a:solidFill>
              </a:rPr>
              <a:t>56</a:t>
            </a:r>
            <a:r>
              <a:rPr lang="en-US" sz="2400" dirty="0" smtClean="0">
                <a:solidFill>
                  <a:schemeClr val="bg1"/>
                </a:solidFill>
              </a:rPr>
              <a:t>, 33 (2003), </a:t>
            </a:r>
            <a:r>
              <a:rPr lang="en-US" sz="2400" dirty="0" smtClean="0">
                <a:solidFill>
                  <a:schemeClr val="bg1"/>
                </a:solidFill>
                <a:hlinkClick r:id="rId35"/>
              </a:rPr>
              <a:t>https</a:t>
            </a:r>
            <a:r>
              <a:rPr lang="en-US" sz="2400" dirty="0">
                <a:solidFill>
                  <a:schemeClr val="bg1"/>
                </a:solidFill>
                <a:hlinkClick r:id="rId35"/>
              </a:rPr>
              <a:t>://</a:t>
            </a:r>
            <a:r>
              <a:rPr lang="en-US" sz="2400" dirty="0" smtClean="0">
                <a:solidFill>
                  <a:schemeClr val="bg1"/>
                </a:solidFill>
                <a:hlinkClick r:id="rId35"/>
              </a:rPr>
              <a:t>doi.org/10.1063/1.1595052</a:t>
            </a:r>
            <a:r>
              <a:rPr lang="en-US" sz="2400" dirty="0" smtClean="0">
                <a:solidFill>
                  <a:schemeClr val="bg1"/>
                </a:solidFill>
              </a:rPr>
              <a:t>. </a:t>
            </a:r>
          </a:p>
        </p:txBody>
      </p:sp>
      <p:grpSp>
        <p:nvGrpSpPr>
          <p:cNvPr id="638" name="Group 637"/>
          <p:cNvGrpSpPr/>
          <p:nvPr/>
        </p:nvGrpSpPr>
        <p:grpSpPr>
          <a:xfrm>
            <a:off x="18758418" y="24796115"/>
            <a:ext cx="6124253" cy="5704763"/>
            <a:chOff x="18728921" y="24834215"/>
            <a:chExt cx="6124253" cy="5704763"/>
          </a:xfrm>
        </p:grpSpPr>
        <p:sp>
          <p:nvSpPr>
            <p:cNvPr id="606" name="TextBox 605"/>
            <p:cNvSpPr txBox="1"/>
            <p:nvPr/>
          </p:nvSpPr>
          <p:spPr>
            <a:xfrm>
              <a:off x="18728921" y="24835461"/>
              <a:ext cx="6124253" cy="1077218"/>
            </a:xfrm>
            <a:prstGeom prst="rect">
              <a:avLst/>
            </a:prstGeom>
            <a:noFill/>
          </p:spPr>
          <p:txBody>
            <a:bodyPr wrap="square" rtlCol="0">
              <a:spAutoFit/>
            </a:bodyPr>
            <a:lstStyle/>
            <a:p>
              <a:pPr algn="ctr"/>
              <a:r>
                <a:rPr lang="en-US" sz="3200" u="sng" dirty="0" smtClean="0"/>
                <a:t>Electron EDM </a:t>
              </a:r>
              <a:r>
                <a:rPr lang="en-US" sz="3200" u="sng" dirty="0"/>
                <a:t>S</a:t>
              </a:r>
              <a:r>
                <a:rPr lang="en-US" sz="3200" u="sng" dirty="0" smtClean="0"/>
                <a:t>ymmetry Comparison</a:t>
              </a:r>
              <a:endParaRPr lang="en-US" sz="3200" u="sng" dirty="0"/>
            </a:p>
          </p:txBody>
        </p:sp>
        <p:cxnSp>
          <p:nvCxnSpPr>
            <p:cNvPr id="600" name="Straight Arrow Connector 599"/>
            <p:cNvCxnSpPr/>
            <p:nvPr/>
          </p:nvCxnSpPr>
          <p:spPr>
            <a:xfrm flipV="1">
              <a:off x="21599207" y="25879435"/>
              <a:ext cx="0" cy="4488943"/>
            </a:xfrm>
            <a:prstGeom prst="straightConnector1">
              <a:avLst/>
            </a:prstGeom>
            <a:ln w="762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598" name="Group 597"/>
            <p:cNvGrpSpPr/>
            <p:nvPr/>
          </p:nvGrpSpPr>
          <p:grpSpPr>
            <a:xfrm>
              <a:off x="19264382" y="26047813"/>
              <a:ext cx="5306469" cy="4086606"/>
              <a:chOff x="18790917" y="24799044"/>
              <a:chExt cx="7210795" cy="5553164"/>
            </a:xfrm>
          </p:grpSpPr>
          <p:sp>
            <p:nvSpPr>
              <p:cNvPr id="585" name="Oval 584"/>
              <p:cNvSpPr/>
              <p:nvPr/>
            </p:nvSpPr>
            <p:spPr>
              <a:xfrm>
                <a:off x="21273663" y="29899285"/>
                <a:ext cx="1377337" cy="452923"/>
              </a:xfrm>
              <a:prstGeom prst="ellipse">
                <a:avLst/>
              </a:prstGeom>
              <a:solidFill>
                <a:srgbClr val="08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2" name="Picture 241"/>
              <p:cNvPicPr>
                <a:picLocks noChangeAspect="1"/>
              </p:cNvPicPr>
              <p:nvPr/>
            </p:nvPicPr>
            <p:blipFill rotWithShape="1">
              <a:blip r:embed="rId36" cstate="print">
                <a:clrChange>
                  <a:clrFrom>
                    <a:srgbClr val="070707"/>
                  </a:clrFrom>
                  <a:clrTo>
                    <a:srgbClr val="070707">
                      <a:alpha val="0"/>
                    </a:srgbClr>
                  </a:clrTo>
                </a:clrChange>
                <a:extLst>
                  <a:ext uri="{28A0092B-C50C-407E-A947-70E740481C1C}">
                    <a14:useLocalDpi xmlns:a14="http://schemas.microsoft.com/office/drawing/2010/main" val="0"/>
                  </a:ext>
                </a:extLst>
              </a:blip>
              <a:srcRect t="7786" b="10092"/>
              <a:stretch/>
            </p:blipFill>
            <p:spPr>
              <a:xfrm>
                <a:off x="18810578" y="25157849"/>
                <a:ext cx="6093151" cy="5128982"/>
              </a:xfrm>
              <a:prstGeom prst="rect">
                <a:avLst/>
              </a:prstGeom>
              <a:ln>
                <a:noFill/>
              </a:ln>
            </p:spPr>
          </p:pic>
          <p:sp>
            <p:nvSpPr>
              <p:cNvPr id="596" name="Rectangle 595"/>
              <p:cNvSpPr/>
              <p:nvPr/>
            </p:nvSpPr>
            <p:spPr>
              <a:xfrm>
                <a:off x="18790917" y="25083847"/>
                <a:ext cx="2449043" cy="9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22786314" y="25094148"/>
                <a:ext cx="2137076" cy="95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2" name="Straight Arrow Connector 581"/>
              <p:cNvCxnSpPr/>
              <p:nvPr/>
            </p:nvCxnSpPr>
            <p:spPr>
              <a:xfrm>
                <a:off x="22936200" y="25097463"/>
                <a:ext cx="1644954" cy="289261"/>
              </a:xfrm>
              <a:prstGeom prst="straightConnector1">
                <a:avLst/>
              </a:prstGeom>
              <a:ln w="19050">
                <a:solidFill>
                  <a:srgbClr val="C90016"/>
                </a:solidFill>
                <a:tailEnd type="triangle" w="lg" len="lg"/>
              </a:ln>
            </p:spPr>
            <p:style>
              <a:lnRef idx="1">
                <a:schemeClr val="accent1"/>
              </a:lnRef>
              <a:fillRef idx="0">
                <a:schemeClr val="accent1"/>
              </a:fillRef>
              <a:effectRef idx="0">
                <a:schemeClr val="accent1"/>
              </a:effectRef>
              <a:fontRef idx="minor">
                <a:schemeClr val="tx1"/>
              </a:fontRef>
            </p:style>
          </p:cxnSp>
          <p:pic>
            <p:nvPicPr>
              <p:cNvPr id="243" name="Picture 24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4495537" y="24799044"/>
                <a:ext cx="1506175" cy="1506175"/>
              </a:xfrm>
              <a:prstGeom prst="plus">
                <a:avLst>
                  <a:gd name="adj" fmla="val 24494"/>
                </a:avLst>
              </a:prstGeom>
            </p:spPr>
          </p:pic>
          <p:sp>
            <p:nvSpPr>
              <p:cNvPr id="589" name="Oval 588"/>
              <p:cNvSpPr/>
              <p:nvPr/>
            </p:nvSpPr>
            <p:spPr>
              <a:xfrm>
                <a:off x="19361530" y="25044123"/>
                <a:ext cx="5202367" cy="5202366"/>
              </a:xfrm>
              <a:prstGeom prst="ellipse">
                <a:avLst/>
              </a:pr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Brace 243"/>
              <p:cNvSpPr/>
              <p:nvPr/>
            </p:nvSpPr>
            <p:spPr>
              <a:xfrm>
                <a:off x="22113525" y="25044123"/>
                <a:ext cx="642840" cy="113725"/>
              </a:xfrm>
              <a:prstGeom prst="rightBrace">
                <a:avLst>
                  <a:gd name="adj1" fmla="val 16162"/>
                  <a:gd name="adj2" fmla="val 50000"/>
                </a:avLst>
              </a:prstGeom>
              <a:ln w="19050">
                <a:solidFill>
                  <a:srgbClr val="C9001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4" name="TextBox 603"/>
            <p:cNvSpPr txBox="1"/>
            <p:nvPr/>
          </p:nvSpPr>
          <p:spPr>
            <a:xfrm>
              <a:off x="21088656" y="27002800"/>
              <a:ext cx="1174926" cy="1852188"/>
            </a:xfrm>
            <a:prstGeom prst="rect">
              <a:avLst/>
            </a:prstGeom>
            <a:noFill/>
          </p:spPr>
          <p:txBody>
            <a:bodyPr wrap="none" rtlCol="0">
              <a:spAutoFit/>
            </a:bodyPr>
            <a:lstStyle/>
            <a:p>
              <a:r>
                <a:rPr lang="en-US" sz="13000" b="1" dirty="0" smtClean="0">
                  <a:ln w="12700">
                    <a:solidFill>
                      <a:schemeClr val="bg1"/>
                    </a:solidFill>
                  </a:ln>
                  <a:solidFill>
                    <a:srgbClr val="C90016"/>
                  </a:solidFill>
                </a:rPr>
                <a:t>e</a:t>
              </a:r>
              <a:r>
                <a:rPr lang="en-US" sz="13000" b="1" baseline="30000" dirty="0" smtClean="0">
                  <a:ln w="12700">
                    <a:solidFill>
                      <a:schemeClr val="bg1"/>
                    </a:solidFill>
                  </a:ln>
                  <a:solidFill>
                    <a:srgbClr val="C90016"/>
                  </a:solidFill>
                </a:rPr>
                <a:t>-</a:t>
              </a:r>
              <a:endParaRPr lang="en-US" sz="13000" b="1" dirty="0">
                <a:ln w="12700">
                  <a:solidFill>
                    <a:schemeClr val="bg1"/>
                  </a:solidFill>
                </a:ln>
                <a:solidFill>
                  <a:srgbClr val="C90016"/>
                </a:solidFill>
              </a:endParaRPr>
            </a:p>
          </p:txBody>
        </p:sp>
        <p:sp>
          <p:nvSpPr>
            <p:cNvPr id="610" name="TextBox 609"/>
            <p:cNvSpPr txBox="1"/>
            <p:nvPr/>
          </p:nvSpPr>
          <p:spPr>
            <a:xfrm>
              <a:off x="22314922" y="30261979"/>
              <a:ext cx="2520279" cy="276999"/>
            </a:xfrm>
            <a:prstGeom prst="rect">
              <a:avLst/>
            </a:prstGeom>
            <a:noFill/>
          </p:spPr>
          <p:txBody>
            <a:bodyPr wrap="square" rtlCol="0">
              <a:spAutoFit/>
            </a:bodyPr>
            <a:lstStyle/>
            <a:p>
              <a:pPr algn="ctr"/>
              <a:r>
                <a:rPr lang="en-US" sz="1200" dirty="0" smtClean="0"/>
                <a:t>Carbon atom image credit: Toppr.com</a:t>
              </a:r>
              <a:endParaRPr lang="en-US" sz="1200" dirty="0"/>
            </a:p>
          </p:txBody>
        </p:sp>
        <p:sp>
          <p:nvSpPr>
            <p:cNvPr id="611" name="TextBox 610"/>
            <p:cNvSpPr txBox="1"/>
            <p:nvPr/>
          </p:nvSpPr>
          <p:spPr>
            <a:xfrm>
              <a:off x="18832633" y="24834215"/>
              <a:ext cx="655699" cy="517522"/>
            </a:xfrm>
            <a:prstGeom prst="rect">
              <a:avLst/>
            </a:prstGeom>
            <a:noFill/>
          </p:spPr>
          <p:txBody>
            <a:bodyPr wrap="none" rtlCol="0">
              <a:spAutoFit/>
            </a:bodyPr>
            <a:lstStyle/>
            <a:p>
              <a:pPr algn="ctr"/>
              <a:r>
                <a:rPr lang="en-US" sz="3200" dirty="0" smtClean="0">
                  <a:latin typeface="+mj-lt"/>
                </a:rPr>
                <a:t>(L)</a:t>
              </a:r>
              <a:endParaRPr lang="en-US" sz="3200" dirty="0">
                <a:latin typeface="+mj-lt"/>
              </a:endParaRPr>
            </a:p>
          </p:txBody>
        </p:sp>
        <p:sp>
          <p:nvSpPr>
            <p:cNvPr id="635" name="Rectangle 634"/>
            <p:cNvSpPr/>
            <p:nvPr/>
          </p:nvSpPr>
          <p:spPr>
            <a:xfrm>
              <a:off x="19291485" y="30056616"/>
              <a:ext cx="1830109" cy="51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p:nvSpPr>
          <p:spPr>
            <a:xfrm>
              <a:off x="22025894" y="30061206"/>
              <a:ext cx="1802266" cy="70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Arc 593"/>
            <p:cNvSpPr/>
            <p:nvPr/>
          </p:nvSpPr>
          <p:spPr>
            <a:xfrm>
              <a:off x="20101565" y="25489122"/>
              <a:ext cx="4106074" cy="4623328"/>
            </a:xfrm>
            <a:prstGeom prst="arc">
              <a:avLst>
                <a:gd name="adj1" fmla="val 20503733"/>
                <a:gd name="adj2" fmla="val 5676132"/>
              </a:avLst>
            </a:prstGeom>
            <a:ln w="19050">
              <a:solidFill>
                <a:srgbClr val="C90016"/>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86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40.2324"/>
  <p:tag name="ORIGINALWIDTH" val="2379.453"/>
  <p:tag name="LATEXADDIN" val="\documentclass{article}&#10;\usepackage{amsmath}&#10;\pagestyle{empty}&#10;\begin{document}&#10;&#10;$\mathrm{EDM} = (4.3 \pm 3.1_\mathrm{stat} \pm 2.6_\mathrm{syst}) \times 10^{-30} e\,\mathrm{cm}$&#10;&#10;&#10;\end{document}"/>
  <p:tag name="IGUANATEXSIZE" val="25"/>
  <p:tag name="IGUANATEXCURSOR" val="178"/>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34.2332"/>
  <p:tag name="ORIGINALWIDTH" val="1952.756"/>
  <p:tag name="LATEXADDIN" val="\documentclass{article}&#10;\usepackage{amsmath}&#10;\pagestyle{empty}&#10;\begin{document}&#10;&#10;$\mathrm{EDM} &lt; 1.1 \times 10^{-29} e\,\mathrm{cm}\:\:(90\%\;\mathrm{C.L.})$&#10;&#10;&#10;\end{document}"/>
  <p:tag name="IGUANATEXSIZE" val="25"/>
  <p:tag name="IGUANATEXCURSOR" val="156"/>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Temporary_custom_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48A1FA"/>
      </a:hlink>
      <a:folHlink>
        <a:srgbClr val="954F72"/>
      </a:folHlink>
    </a:clrScheme>
    <a:fontScheme name="Custom 2">
      <a:majorFont>
        <a:latin typeface="Georgia"/>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25046</TotalTime>
  <Words>980</Words>
  <Application>Microsoft Office PowerPoint</Application>
  <PresentationFormat>Custom</PresentationFormat>
  <Paragraphs>116</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Berlin Sans FB Demi</vt:lpstr>
      <vt:lpstr>Calibri Light</vt:lpstr>
      <vt:lpstr>Cambria Math</vt:lpstr>
      <vt:lpstr>Century Schoolbook</vt:lpstr>
      <vt:lpstr>cmr10</vt:lpstr>
      <vt:lpstr>Georgia</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Elizabeth</cp:lastModifiedBy>
  <cp:revision>354</cp:revision>
  <dcterms:created xsi:type="dcterms:W3CDTF">2019-05-13T17:18:57Z</dcterms:created>
  <dcterms:modified xsi:type="dcterms:W3CDTF">2019-06-12T18:11:00Z</dcterms:modified>
</cp:coreProperties>
</file>