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81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1" r:id="rId14"/>
    <p:sldId id="291" r:id="rId15"/>
    <p:sldId id="292" r:id="rId16"/>
    <p:sldId id="293" r:id="rId17"/>
    <p:sldId id="272" r:id="rId18"/>
    <p:sldId id="294" r:id="rId19"/>
    <p:sldId id="295" r:id="rId20"/>
    <p:sldId id="296" r:id="rId21"/>
    <p:sldId id="297" r:id="rId22"/>
    <p:sldId id="282" r:id="rId23"/>
    <p:sldId id="284" r:id="rId24"/>
    <p:sldId id="285" r:id="rId25"/>
    <p:sldId id="286" r:id="rId26"/>
    <p:sldId id="280" r:id="rId27"/>
    <p:sldId id="288" r:id="rId28"/>
    <p:sldId id="289" r:id="rId29"/>
    <p:sldId id="290" r:id="rId30"/>
    <p:sldId id="277" r:id="rId31"/>
    <p:sldId id="287" r:id="rId32"/>
    <p:sldId id="278" r:id="rId33"/>
    <p:sldId id="298" r:id="rId34"/>
    <p:sldId id="299" r:id="rId35"/>
    <p:sldId id="300" r:id="rId36"/>
    <p:sldId id="301" r:id="rId37"/>
    <p:sldId id="303" r:id="rId38"/>
    <p:sldId id="279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451"/>
            <a:ext cx="6858000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5216-46C1-43F7-B386-E3F64A03CD0B}" type="datetimeFigureOut">
              <a:rPr lang="en-US" smtClean="0"/>
              <a:t>6/27/18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3EC4-3FF9-4D86-87C0-E5229319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7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5216-46C1-43F7-B386-E3F64A03CD0B}" type="datetimeFigureOut">
              <a:rPr lang="en-US" smtClean="0"/>
              <a:t>6/27/18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3EC4-3FF9-4D86-87C0-E5229319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9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2008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5216-46C1-43F7-B386-E3F64A03CD0B}" type="datetimeFigureOut">
              <a:rPr lang="en-US" smtClean="0"/>
              <a:t>6/27/18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3EC4-3FF9-4D86-87C0-E5229319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4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5216-46C1-43F7-B386-E3F64A03CD0B}" type="datetimeFigureOut">
              <a:rPr lang="en-US" smtClean="0"/>
              <a:t>6/27/18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3EC4-3FF9-4D86-87C0-E5229319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5216-46C1-43F7-B386-E3F64A03CD0B}" type="datetimeFigureOut">
              <a:rPr lang="en-US" smtClean="0"/>
              <a:t>6/27/18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3EC4-3FF9-4D86-87C0-E5229319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3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5216-46C1-43F7-B386-E3F64A03CD0B}" type="datetimeFigureOut">
              <a:rPr lang="en-US" smtClean="0"/>
              <a:t>6/27/18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3EC4-3FF9-4D86-87C0-E5229319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8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5216-46C1-43F7-B386-E3F64A03CD0B}" type="datetimeFigureOut">
              <a:rPr lang="en-US" smtClean="0"/>
              <a:t>6/27/18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3EC4-3FF9-4D86-87C0-E5229319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3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5216-46C1-43F7-B386-E3F64A03CD0B}" type="datetimeFigureOut">
              <a:rPr lang="en-US" smtClean="0"/>
              <a:t>6/27/18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3EC4-3FF9-4D86-87C0-E5229319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8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5216-46C1-43F7-B386-E3F64A03CD0B}" type="datetimeFigureOut">
              <a:rPr lang="en-US" smtClean="0"/>
              <a:t>6/27/18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3EC4-3FF9-4D86-87C0-E5229319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5216-46C1-43F7-B386-E3F64A03CD0B}" type="datetimeFigureOut">
              <a:rPr lang="en-US" smtClean="0"/>
              <a:t>6/27/18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3EC4-3FF9-4D86-87C0-E5229319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4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DAMOP 2015, June 12,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23EC4-3FF9-4D86-87C0-E522931973F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85800"/>
            <a:ext cx="8686800" cy="0"/>
          </a:xfrm>
          <a:prstGeom prst="line">
            <a:avLst/>
          </a:prstGeom>
          <a:ln w="41275">
            <a:gradFill flip="none" rotWithShape="1">
              <a:gsLst>
                <a:gs pos="0">
                  <a:srgbClr val="993333"/>
                </a:gs>
                <a:gs pos="100000">
                  <a:srgbClr val="66666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04800" y="6309360"/>
            <a:ext cx="8686800" cy="0"/>
          </a:xfrm>
          <a:prstGeom prst="line">
            <a:avLst/>
          </a:prstGeom>
          <a:ln w="41275">
            <a:gradFill flip="none" rotWithShape="1">
              <a:gsLst>
                <a:gs pos="0">
                  <a:srgbClr val="993333"/>
                </a:gs>
                <a:gs pos="100000">
                  <a:srgbClr val="66666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Documents and Settings\Ariel Sommer\My Documents\Downloads\CUA_log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6364836"/>
            <a:ext cx="1066800" cy="41696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 userDrawn="1"/>
        </p:nvSpPr>
        <p:spPr>
          <a:xfrm>
            <a:off x="228600" y="6400801"/>
            <a:ext cx="332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0" dirty="0" smtClean="0"/>
              <a:t>Group Meeting, June 27, 2018</a:t>
            </a:r>
            <a:endParaRPr lang="en-US" sz="140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5"/>
          <a:srcRect l="-257" r="81114"/>
          <a:stretch/>
        </p:blipFill>
        <p:spPr>
          <a:xfrm>
            <a:off x="8213618" y="42770"/>
            <a:ext cx="620266" cy="60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41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emf"/><Relationship Id="rId3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2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3.png"/><Relationship Id="rId5" Type="http://schemas.openxmlformats.org/officeDocument/2006/relationships/image" Target="../media/image12.png"/><Relationship Id="rId6" Type="http://schemas.openxmlformats.org/officeDocument/2006/relationships/image" Target="../media/image8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558F58E-93BA-44A3-BCDA-585AFF2E4F3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708" y="1957083"/>
            <a:ext cx="5818790" cy="2042469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Calculating Things </a:t>
            </a:r>
            <a:r>
              <a:rPr lang="en-US" sz="4000" dirty="0" smtClean="0"/>
              <a:t>using the Dressed State picture </a:t>
            </a:r>
            <a:br>
              <a:rPr lang="en-US" sz="4000" dirty="0" smtClean="0"/>
            </a:br>
            <a:r>
              <a:rPr lang="en-US" sz="4000" dirty="0" smtClean="0"/>
              <a:t>(and </a:t>
            </a:r>
            <a:r>
              <a:rPr lang="en-US" sz="4000" dirty="0" smtClean="0"/>
              <a:t>Fermi’s Golden </a:t>
            </a:r>
            <a:r>
              <a:rPr lang="en-US" sz="4000" dirty="0" smtClean="0"/>
              <a:t>Rule)</a:t>
            </a:r>
            <a:endParaRPr lang="en-US" sz="40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7B7D3C5-03CB-48E5-94A4-97589A9907B4}"/>
              </a:ext>
            </a:extLst>
          </p:cNvPr>
          <p:cNvSpPr/>
          <p:nvPr/>
        </p:nvSpPr>
        <p:spPr>
          <a:xfrm>
            <a:off x="1053596" y="4619846"/>
            <a:ext cx="257912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Lawrence Cheuk</a:t>
            </a:r>
          </a:p>
          <a:p>
            <a:pPr algn="ctr"/>
            <a:r>
              <a:rPr lang="en-US" sz="2800" dirty="0" smtClean="0"/>
              <a:t>June 27, 2018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7658" y="1834175"/>
            <a:ext cx="5453620" cy="0"/>
          </a:xfrm>
          <a:prstGeom prst="line">
            <a:avLst/>
          </a:prstGeom>
          <a:ln>
            <a:solidFill>
              <a:schemeClr val="tx1">
                <a:alpha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84166" y="5638774"/>
            <a:ext cx="13839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84166" y="4322095"/>
            <a:ext cx="13839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84166" y="3082013"/>
            <a:ext cx="13839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906480" y="4247166"/>
            <a:ext cx="1100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|g, N&gt;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11366" y="5592758"/>
            <a:ext cx="1392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|g, N-1&gt;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93809" y="3004213"/>
            <a:ext cx="1461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|g, N+1&gt;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884166" y="4175790"/>
            <a:ext cx="138391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84166" y="2908811"/>
            <a:ext cx="138391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84166" y="1701934"/>
            <a:ext cx="138391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885170" y="2378262"/>
            <a:ext cx="11100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504D"/>
                </a:solidFill>
              </a:rPr>
              <a:t>|e, N&gt;</a:t>
            </a:r>
            <a:endParaRPr lang="en-US" sz="2800" dirty="0">
              <a:solidFill>
                <a:srgbClr val="C0504D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87094" y="3655467"/>
            <a:ext cx="1401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504D"/>
                </a:solidFill>
              </a:rPr>
              <a:t>|e, N-1&gt;</a:t>
            </a:r>
            <a:endParaRPr lang="en-US" sz="2800" dirty="0">
              <a:solidFill>
                <a:srgbClr val="C0504D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84166" y="1178714"/>
            <a:ext cx="1470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504D"/>
                </a:solidFill>
              </a:rPr>
              <a:t>|e, N+1&gt;</a:t>
            </a:r>
            <a:endParaRPr lang="en-US" sz="2800" dirty="0">
              <a:solidFill>
                <a:srgbClr val="C0504D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884166" y="5458564"/>
            <a:ext cx="138391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94872" y="4952723"/>
            <a:ext cx="1401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504D"/>
                </a:solidFill>
              </a:rPr>
              <a:t>|e, N-2&gt;</a:t>
            </a:r>
            <a:endParaRPr lang="en-US" sz="2800" dirty="0">
              <a:solidFill>
                <a:srgbClr val="C0504D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884166" y="1865864"/>
            <a:ext cx="13839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884166" y="1789062"/>
            <a:ext cx="1461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|g, N+2&gt;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17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78"/>
    </mc:Choice>
    <mc:Fallback xmlns="">
      <p:transition xmlns:p14="http://schemas.microsoft.com/office/powerpoint/2010/main" spd="slow" advTm="236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Dressed State picture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“Counter-rotating term”/</a:t>
            </a:r>
            <a:r>
              <a:rPr lang="en-US" sz="2800" dirty="0">
                <a:solidFill>
                  <a:schemeClr val="tx1"/>
                </a:solidFill>
              </a:rPr>
              <a:t>Bloch-</a:t>
            </a:r>
            <a:r>
              <a:rPr lang="en-US" sz="2800" dirty="0" err="1">
                <a:solidFill>
                  <a:schemeClr val="tx1"/>
                </a:solidFill>
              </a:rPr>
              <a:t>Siegert</a:t>
            </a:r>
            <a:r>
              <a:rPr lang="en-US" sz="2800" dirty="0">
                <a:solidFill>
                  <a:schemeClr val="tx1"/>
                </a:solidFill>
              </a:rPr>
              <a:t> shift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2593292"/>
            <a:ext cx="3221659" cy="2666316"/>
            <a:chOff x="-730616" y="2593292"/>
            <a:chExt cx="3221659" cy="2666316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07130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107130" y="4157309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07130" y="3131662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-730616" y="3684059"/>
              <a:ext cx="11004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-712916" y="4736388"/>
              <a:ext cx="13923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N-1&gt;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730616" y="2593292"/>
              <a:ext cx="146123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N+1&gt;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25386" y="2501490"/>
            <a:ext cx="3235040" cy="2626748"/>
            <a:chOff x="4728187" y="2517770"/>
            <a:chExt cx="3235040" cy="2626748"/>
          </a:xfrm>
        </p:grpSpPr>
        <p:grpSp>
          <p:nvGrpSpPr>
            <p:cNvPr id="32" name="Group 31"/>
            <p:cNvGrpSpPr/>
            <p:nvPr/>
          </p:nvGrpSpPr>
          <p:grpSpPr>
            <a:xfrm>
              <a:off x="4728187" y="2517770"/>
              <a:ext cx="3235040" cy="1575549"/>
              <a:chOff x="5298033" y="3867891"/>
              <a:chExt cx="3235040" cy="1575549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5298033" y="5230670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298033" y="419462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7113402" y="3867891"/>
                <a:ext cx="11100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131102" y="4920220"/>
                <a:ext cx="14019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N-1&gt;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4728187" y="4882908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561256" y="4621298"/>
              <a:ext cx="14019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|e, N-2&gt;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>
            <a:off x="2867588" y="4866628"/>
            <a:ext cx="0" cy="29304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081285" y="2828220"/>
            <a:ext cx="0" cy="234885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91" y="1298910"/>
            <a:ext cx="8003134" cy="103151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736" y="5628280"/>
            <a:ext cx="66548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8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1: </a:t>
            </a:r>
            <a:r>
              <a:rPr lang="en-US" dirty="0" smtClean="0">
                <a:latin typeface="Symbol" charset="2"/>
                <a:cs typeface="Symbol" charset="2"/>
              </a:rPr>
              <a:t>L</a:t>
            </a:r>
            <a:r>
              <a:rPr lang="en-US" dirty="0" smtClean="0"/>
              <a:t>-system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3-level </a:t>
            </a:r>
            <a:r>
              <a:rPr lang="en-US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solidFill>
                  <a:srgbClr val="000000"/>
                </a:solidFill>
              </a:rPr>
              <a:t>-s</a:t>
            </a:r>
            <a:r>
              <a:rPr lang="en-US" sz="2800" dirty="0" smtClean="0">
                <a:solidFill>
                  <a:schemeClr val="tx1"/>
                </a:solidFill>
              </a:rPr>
              <a:t>ystem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3 levels, 2 light fields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4915468"/>
            <a:ext cx="2277342" cy="523220"/>
            <a:chOff x="-730616" y="4915468"/>
            <a:chExt cx="2277342" cy="5232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-730616" y="4915468"/>
              <a:ext cx="70083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|a&gt;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92026" y="3836462"/>
            <a:ext cx="2288638" cy="523220"/>
            <a:chOff x="5298033" y="3867891"/>
            <a:chExt cx="2288638" cy="52322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869182" y="3867891"/>
              <a:ext cx="7174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3">
                      <a:lumMod val="50000"/>
                    </a:schemeClr>
                  </a:solidFill>
                </a:rPr>
                <a:t>|b&gt;</a:t>
              </a:r>
              <a:endParaRPr lang="en-US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100107" y="2491091"/>
            <a:ext cx="2278644" cy="523220"/>
            <a:chOff x="5298033" y="3867891"/>
            <a:chExt cx="2278644" cy="52322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869182" y="3867891"/>
              <a:ext cx="7074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V="1">
            <a:off x="2100107" y="2817821"/>
            <a:ext cx="553749" cy="2359257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930730" y="2812176"/>
            <a:ext cx="740526" cy="1351016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36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1: </a:t>
            </a:r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-system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Describe with </a:t>
            </a:r>
            <a:r>
              <a:rPr lang="en-US" sz="2800" b="1" dirty="0" smtClean="0">
                <a:solidFill>
                  <a:schemeClr val="tx1"/>
                </a:solidFill>
              </a:rPr>
              <a:t>two</a:t>
            </a:r>
            <a:r>
              <a:rPr lang="en-US" sz="2800" dirty="0" smtClean="0">
                <a:solidFill>
                  <a:schemeClr val="tx1"/>
                </a:solidFill>
              </a:rPr>
              <a:t> time-dependent fields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No unique transformation to eliminate fields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Use the appropriate transformation, have to guess right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4915468"/>
            <a:ext cx="2277342" cy="523220"/>
            <a:chOff x="-730616" y="4915468"/>
            <a:chExt cx="2277342" cy="5232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-730616" y="4915468"/>
              <a:ext cx="70083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|a&gt;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92026" y="3836462"/>
            <a:ext cx="2288638" cy="523220"/>
            <a:chOff x="5298033" y="3867891"/>
            <a:chExt cx="2288638" cy="52322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869182" y="3867891"/>
              <a:ext cx="7174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3">
                      <a:lumMod val="50000"/>
                    </a:schemeClr>
                  </a:solidFill>
                </a:rPr>
                <a:t>|b&gt;</a:t>
              </a:r>
              <a:endParaRPr lang="en-US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100107" y="2491091"/>
            <a:ext cx="2278644" cy="523220"/>
            <a:chOff x="5298033" y="3867891"/>
            <a:chExt cx="2278644" cy="52322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869182" y="3867891"/>
              <a:ext cx="7074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V="1">
            <a:off x="2100107" y="2817821"/>
            <a:ext cx="553749" cy="2359257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930730" y="2812176"/>
            <a:ext cx="740526" cy="1351016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43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1: </a:t>
            </a:r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-system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photon fields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For now, ignore counter-rotating terms -&gt; only count dressed states close in energy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4915468"/>
            <a:ext cx="2277342" cy="523220"/>
            <a:chOff x="-730616" y="4915468"/>
            <a:chExt cx="2277342" cy="5232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-730616" y="4915468"/>
              <a:ext cx="70083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|a&gt;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92026" y="3836462"/>
            <a:ext cx="2288638" cy="523220"/>
            <a:chOff x="5298033" y="3867891"/>
            <a:chExt cx="2288638" cy="52322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869182" y="3867891"/>
              <a:ext cx="7174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3">
                      <a:lumMod val="50000"/>
                    </a:schemeClr>
                  </a:solidFill>
                </a:rPr>
                <a:t>|b&gt;</a:t>
              </a:r>
              <a:endParaRPr lang="en-US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100107" y="2491091"/>
            <a:ext cx="2278644" cy="523220"/>
            <a:chOff x="5298033" y="3867891"/>
            <a:chExt cx="2278644" cy="52322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869182" y="3867891"/>
              <a:ext cx="7074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2100107" y="2817821"/>
            <a:ext cx="553749" cy="2359257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930730" y="2812176"/>
            <a:ext cx="740526" cy="1351016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09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1: </a:t>
            </a:r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-system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photon fields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For now, ignore counter-rotating terms -&gt; only count dressed states close in energy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4915468"/>
            <a:ext cx="2277342" cy="523220"/>
            <a:chOff x="-730616" y="4915468"/>
            <a:chExt cx="2277342" cy="5232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-730616" y="4915468"/>
              <a:ext cx="70083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|a&gt;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21026" y="3639972"/>
            <a:ext cx="2288638" cy="523220"/>
            <a:chOff x="5298033" y="3867891"/>
            <a:chExt cx="2288638" cy="52322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869182" y="3867891"/>
              <a:ext cx="7174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3">
                      <a:lumMod val="50000"/>
                    </a:schemeClr>
                  </a:solidFill>
                </a:rPr>
                <a:t>|b&gt;</a:t>
              </a:r>
              <a:endParaRPr lang="en-US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45428" y="2483162"/>
            <a:ext cx="2278644" cy="523220"/>
            <a:chOff x="5298033" y="3867891"/>
            <a:chExt cx="2278644" cy="52322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869182" y="3867891"/>
              <a:ext cx="7074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2100107" y="2809892"/>
            <a:ext cx="2376643" cy="2367187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4476750" y="2809892"/>
            <a:ext cx="2784803" cy="1156812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732" y="3807592"/>
            <a:ext cx="444500" cy="279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026" y="3197225"/>
            <a:ext cx="4445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75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1: </a:t>
            </a:r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-system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photon fields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For now, ignore counter-rotating terms -&gt; only count dressed states close in energy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4915468"/>
            <a:ext cx="2277342" cy="523220"/>
            <a:chOff x="-730616" y="4915468"/>
            <a:chExt cx="2277342" cy="5232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-730616" y="4915468"/>
              <a:ext cx="70083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|a&gt;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21026" y="3639972"/>
            <a:ext cx="2288638" cy="523220"/>
            <a:chOff x="5298033" y="3867891"/>
            <a:chExt cx="2288638" cy="52322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869182" y="3867891"/>
              <a:ext cx="7174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3">
                      <a:lumMod val="50000"/>
                    </a:schemeClr>
                  </a:solidFill>
                </a:rPr>
                <a:t>|b&gt;</a:t>
              </a:r>
              <a:endParaRPr lang="en-US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45428" y="2483162"/>
            <a:ext cx="2278644" cy="523220"/>
            <a:chOff x="5298033" y="3867891"/>
            <a:chExt cx="2278644" cy="52322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869182" y="3867891"/>
              <a:ext cx="7074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00705" y="2809892"/>
            <a:ext cx="699402" cy="2367188"/>
            <a:chOff x="1400705" y="2809892"/>
            <a:chExt cx="699402" cy="2367188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2100107" y="2809892"/>
              <a:ext cx="0" cy="2367188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0705" y="3869044"/>
              <a:ext cx="444500" cy="2794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6521026" y="2809892"/>
            <a:ext cx="740528" cy="1156812"/>
            <a:chOff x="6521026" y="2809892"/>
            <a:chExt cx="740528" cy="1156812"/>
          </a:xfrm>
        </p:grpSpPr>
        <p:cxnSp>
          <p:nvCxnSpPr>
            <p:cNvPr id="38" name="Straight Arrow Connector 37"/>
            <p:cNvCxnSpPr/>
            <p:nvPr/>
          </p:nvCxnSpPr>
          <p:spPr>
            <a:xfrm flipH="1" flipV="1">
              <a:off x="7261553" y="2809892"/>
              <a:ext cx="1" cy="1156812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21026" y="3197225"/>
              <a:ext cx="444500" cy="279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586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3.7037E-6 L 6.11111E-6 -0.33796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1.11111E-6 L 5.55556E-6 -0.16921 " pathEditMode="relative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1: </a:t>
            </a:r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-system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photon fields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For now, ignore counter-rotating terms -&gt; only count dressed states close in energy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34" y="2877296"/>
            <a:ext cx="2109421" cy="676455"/>
            <a:chOff x="-162813" y="5177078"/>
            <a:chExt cx="2109421" cy="67645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-162813" y="5330313"/>
              <a:ext cx="210942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0000"/>
                  </a:solidFill>
                </a:rPr>
                <a:t>|a,</a:t>
              </a:r>
              <a:r>
                <a:rPr lang="en-US" sz="2800" dirty="0" smtClean="0">
                  <a:solidFill>
                    <a:schemeClr val="tx2"/>
                  </a:solidFill>
                </a:rPr>
                <a:t> N</a:t>
              </a:r>
              <a:r>
                <a:rPr lang="en-US" sz="2800" baseline="-25000" dirty="0" smtClean="0">
                  <a:solidFill>
                    <a:schemeClr val="tx2"/>
                  </a:solidFill>
                </a:rPr>
                <a:t>1</a:t>
              </a:r>
              <a:r>
                <a:rPr lang="en-US" sz="2800" dirty="0" smtClean="0">
                  <a:solidFill>
                    <a:schemeClr val="tx2"/>
                  </a:solidFill>
                </a:rPr>
                <a:t>+1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C0504D"/>
                  </a:solidFill>
                </a:rPr>
                <a:t> 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6420944" y="2877296"/>
            <a:ext cx="138391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3679669" y="2877296"/>
            <a:ext cx="1755258" cy="660580"/>
            <a:chOff x="5298033" y="4193261"/>
            <a:chExt cx="1755258" cy="66058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542253" y="419326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5298033" y="4330621"/>
              <a:ext cx="175525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0000"/>
                  </a:solidFill>
                </a:rPr>
                <a:t>|e, </a:t>
              </a:r>
              <a:r>
                <a:rPr lang="en-US" sz="2800" dirty="0" smtClean="0">
                  <a:solidFill>
                    <a:schemeClr val="tx2"/>
                  </a:solidFill>
                </a:rPr>
                <a:t>N</a:t>
              </a:r>
              <a:r>
                <a:rPr lang="en-US" sz="2800" baseline="-25000" dirty="0" smtClean="0">
                  <a:solidFill>
                    <a:schemeClr val="tx2"/>
                  </a:solidFill>
                </a:rPr>
                <a:t>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C0504D"/>
                  </a:solidFill>
                </a:rPr>
                <a:t> 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242294" y="3007557"/>
            <a:ext cx="2044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|b, </a:t>
            </a:r>
            <a:r>
              <a:rPr lang="en-US" sz="2800" dirty="0" smtClean="0">
                <a:solidFill>
                  <a:srgbClr val="1F497D"/>
                </a:solidFill>
              </a:rPr>
              <a:t>N</a:t>
            </a:r>
            <a:r>
              <a:rPr lang="en-US" sz="2800" baseline="-25000" dirty="0" smtClean="0">
                <a:solidFill>
                  <a:srgbClr val="1F497D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</a:rPr>
              <a:t>,</a:t>
            </a:r>
            <a:r>
              <a:rPr lang="en-US" sz="2800" dirty="0" smtClean="0">
                <a:solidFill>
                  <a:srgbClr val="4F6228"/>
                </a:solidFill>
              </a:rPr>
              <a:t>N</a:t>
            </a:r>
            <a:r>
              <a:rPr lang="en-US" sz="2800" baseline="-25000" dirty="0" smtClean="0">
                <a:solidFill>
                  <a:srgbClr val="4F6228"/>
                </a:solidFill>
              </a:rPr>
              <a:t>2</a:t>
            </a:r>
            <a:r>
              <a:rPr lang="en-US" sz="2800" dirty="0" smtClean="0">
                <a:solidFill>
                  <a:srgbClr val="4F6228"/>
                </a:solidFill>
              </a:rPr>
              <a:t>+1</a:t>
            </a:r>
            <a:r>
              <a:rPr lang="en-US" sz="2800" dirty="0" smtClean="0">
                <a:solidFill>
                  <a:srgbClr val="000000"/>
                </a:solidFill>
              </a:rPr>
              <a:t>&gt;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58577" y="2877296"/>
            <a:ext cx="52109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74081" y="2877296"/>
            <a:ext cx="52109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91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1: </a:t>
            </a:r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-system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photon fields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For now, ignore counter-rotating terms -&gt; only count dressed states close in energy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Easy to write down 3x3 Hamiltonian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34" y="2877296"/>
            <a:ext cx="2109421" cy="676455"/>
            <a:chOff x="-162813" y="5177078"/>
            <a:chExt cx="2109421" cy="67645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-162813" y="5330313"/>
              <a:ext cx="210942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0000"/>
                  </a:solidFill>
                </a:rPr>
                <a:t>|a,</a:t>
              </a:r>
              <a:r>
                <a:rPr lang="en-US" sz="2800" dirty="0" smtClean="0">
                  <a:solidFill>
                    <a:schemeClr val="tx2"/>
                  </a:solidFill>
                </a:rPr>
                <a:t> N</a:t>
              </a:r>
              <a:r>
                <a:rPr lang="en-US" sz="2800" baseline="-25000" dirty="0" smtClean="0">
                  <a:solidFill>
                    <a:schemeClr val="tx2"/>
                  </a:solidFill>
                </a:rPr>
                <a:t>1</a:t>
              </a:r>
              <a:r>
                <a:rPr lang="en-US" sz="2800" dirty="0" smtClean="0">
                  <a:solidFill>
                    <a:schemeClr val="tx2"/>
                  </a:solidFill>
                </a:rPr>
                <a:t>+1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C0504D"/>
                  </a:solidFill>
                </a:rPr>
                <a:t> 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6420944" y="2877296"/>
            <a:ext cx="138391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3679669" y="2877296"/>
            <a:ext cx="1755258" cy="660580"/>
            <a:chOff x="5298033" y="4193261"/>
            <a:chExt cx="1755258" cy="66058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542253" y="419326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5298033" y="4330621"/>
              <a:ext cx="175525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0000"/>
                  </a:solidFill>
                </a:rPr>
                <a:t>|e, </a:t>
              </a:r>
              <a:r>
                <a:rPr lang="en-US" sz="2800" dirty="0" smtClean="0">
                  <a:solidFill>
                    <a:schemeClr val="tx2"/>
                  </a:solidFill>
                </a:rPr>
                <a:t>N</a:t>
              </a:r>
              <a:r>
                <a:rPr lang="en-US" sz="2800" baseline="-25000" dirty="0" smtClean="0">
                  <a:solidFill>
                    <a:schemeClr val="tx2"/>
                  </a:solidFill>
                </a:rPr>
                <a:t>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C0504D"/>
                  </a:solidFill>
                </a:rPr>
                <a:t> 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242294" y="3007557"/>
            <a:ext cx="2044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|b, </a:t>
            </a:r>
            <a:r>
              <a:rPr lang="en-US" sz="2800" dirty="0" smtClean="0">
                <a:solidFill>
                  <a:srgbClr val="1F497D"/>
                </a:solidFill>
              </a:rPr>
              <a:t>N</a:t>
            </a:r>
            <a:r>
              <a:rPr lang="en-US" sz="2800" baseline="-25000" dirty="0" smtClean="0">
                <a:solidFill>
                  <a:srgbClr val="1F497D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</a:rPr>
              <a:t>,</a:t>
            </a:r>
            <a:r>
              <a:rPr lang="en-US" sz="2800" dirty="0" smtClean="0">
                <a:solidFill>
                  <a:srgbClr val="4F6228"/>
                </a:solidFill>
              </a:rPr>
              <a:t>N</a:t>
            </a:r>
            <a:r>
              <a:rPr lang="en-US" sz="2800" baseline="-25000" dirty="0" smtClean="0">
                <a:solidFill>
                  <a:srgbClr val="4F6228"/>
                </a:solidFill>
              </a:rPr>
              <a:t>2</a:t>
            </a:r>
            <a:r>
              <a:rPr lang="en-US" sz="2800" dirty="0" smtClean="0">
                <a:solidFill>
                  <a:srgbClr val="4F6228"/>
                </a:solidFill>
              </a:rPr>
              <a:t>+1</a:t>
            </a:r>
            <a:r>
              <a:rPr lang="en-US" sz="2800" dirty="0" smtClean="0">
                <a:solidFill>
                  <a:srgbClr val="000000"/>
                </a:solidFill>
              </a:rPr>
              <a:t>&gt;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58577" y="2877296"/>
            <a:ext cx="52109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74081" y="2877296"/>
            <a:ext cx="52109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81" y="4573394"/>
            <a:ext cx="4876800" cy="165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225" y="4976552"/>
            <a:ext cx="3429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6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1: </a:t>
            </a:r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-system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photon fields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For now, ignore counter-rotating terms -&gt; only count dressed states close in energy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4915468"/>
            <a:ext cx="2277342" cy="523220"/>
            <a:chOff x="-730616" y="4915468"/>
            <a:chExt cx="2277342" cy="5232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-730616" y="4915468"/>
              <a:ext cx="70083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|a&gt;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21026" y="3639972"/>
            <a:ext cx="2288638" cy="523220"/>
            <a:chOff x="5298033" y="3867891"/>
            <a:chExt cx="2288638" cy="52322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869182" y="3867891"/>
              <a:ext cx="7174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3">
                      <a:lumMod val="50000"/>
                    </a:schemeClr>
                  </a:solidFill>
                </a:rPr>
                <a:t>|b&gt;</a:t>
              </a:r>
              <a:endParaRPr lang="en-US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45428" y="2483162"/>
            <a:ext cx="2278644" cy="523220"/>
            <a:chOff x="5298033" y="3867891"/>
            <a:chExt cx="2278644" cy="52322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869182" y="3867891"/>
              <a:ext cx="7074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2100107" y="2286000"/>
            <a:ext cx="2376643" cy="2891080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4476750" y="3197225"/>
            <a:ext cx="2784804" cy="76947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732" y="3807592"/>
            <a:ext cx="444500" cy="279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026" y="3197225"/>
            <a:ext cx="4445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40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1: </a:t>
            </a:r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-system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photon fields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For now, ignore counter-rotating terms -&gt; only count dressed states close in energy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4915468"/>
            <a:ext cx="2277342" cy="523220"/>
            <a:chOff x="-730616" y="4915468"/>
            <a:chExt cx="2277342" cy="5232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-730616" y="4915468"/>
              <a:ext cx="70083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|a&gt;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21026" y="3639972"/>
            <a:ext cx="2288638" cy="523220"/>
            <a:chOff x="5298033" y="3867891"/>
            <a:chExt cx="2288638" cy="52322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869182" y="3867891"/>
              <a:ext cx="7174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3">
                      <a:lumMod val="50000"/>
                    </a:schemeClr>
                  </a:solidFill>
                </a:rPr>
                <a:t>|b&gt;</a:t>
              </a:r>
              <a:endParaRPr lang="en-US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45428" y="2483162"/>
            <a:ext cx="2278644" cy="523220"/>
            <a:chOff x="5298033" y="3867891"/>
            <a:chExt cx="2278644" cy="52322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869182" y="3867891"/>
              <a:ext cx="7074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00705" y="2483162"/>
            <a:ext cx="699402" cy="2693918"/>
            <a:chOff x="1400705" y="2483162"/>
            <a:chExt cx="699402" cy="2693918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2100107" y="2483162"/>
              <a:ext cx="0" cy="2693918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0705" y="3869044"/>
              <a:ext cx="444500" cy="2794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6552776" y="3197225"/>
            <a:ext cx="708779" cy="769479"/>
            <a:chOff x="6552776" y="3197225"/>
            <a:chExt cx="708779" cy="769479"/>
          </a:xfrm>
        </p:grpSpPr>
        <p:cxnSp>
          <p:nvCxnSpPr>
            <p:cNvPr id="38" name="Straight Arrow Connector 37"/>
            <p:cNvCxnSpPr/>
            <p:nvPr/>
          </p:nvCxnSpPr>
          <p:spPr>
            <a:xfrm flipH="1" flipV="1">
              <a:off x="7261553" y="3197225"/>
              <a:ext cx="2" cy="769479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52776" y="3419475"/>
              <a:ext cx="444500" cy="279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508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L 0.00174 -0.394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974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022E-16 L -4.44444E-6 -0.0997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8" y="40312"/>
            <a:ext cx="7417154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Dressed State Picture (start with 2-level system)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Example </a:t>
            </a:r>
            <a:r>
              <a:rPr lang="en-US" sz="2400" dirty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: 3-level system (Lambda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Example 2: 3-level system (Lambda), </a:t>
            </a:r>
            <a:r>
              <a:rPr lang="en-US" sz="2400" dirty="0" smtClean="0">
                <a:solidFill>
                  <a:schemeClr val="tx1"/>
                </a:solidFill>
              </a:rPr>
              <a:t>beyond RWA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Fermi Golden Rule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Example 1: Spontaneous Scattering </a:t>
            </a:r>
            <a:r>
              <a:rPr lang="en-US" sz="2400" dirty="0" smtClean="0">
                <a:solidFill>
                  <a:schemeClr val="tx1"/>
                </a:solidFill>
              </a:rPr>
              <a:t>Rate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Example 2: Rotational Transition Rate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Example 3: 4-Photon Scattering Rate </a:t>
            </a:r>
          </a:p>
        </p:txBody>
      </p:sp>
    </p:spTree>
    <p:extLst>
      <p:ext uri="{BB962C8B-B14F-4D97-AF65-F5344CB8AC3E}">
        <p14:creationId xmlns:p14="http://schemas.microsoft.com/office/powerpoint/2010/main" val="101346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1: </a:t>
            </a:r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-system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photon fields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For now, ignore counter-rotating terms -&gt; only count dressed states close in energy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34" y="2574077"/>
            <a:ext cx="2109421" cy="676455"/>
            <a:chOff x="-162813" y="5177078"/>
            <a:chExt cx="2109421" cy="67645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-162813" y="5330313"/>
              <a:ext cx="210942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0000"/>
                  </a:solidFill>
                </a:rPr>
                <a:t>|a,</a:t>
              </a:r>
              <a:r>
                <a:rPr lang="en-US" sz="2800" dirty="0" smtClean="0">
                  <a:solidFill>
                    <a:schemeClr val="tx2"/>
                  </a:solidFill>
                </a:rPr>
                <a:t> N</a:t>
              </a:r>
              <a:r>
                <a:rPr lang="en-US" sz="2800" baseline="-25000" dirty="0" smtClean="0">
                  <a:solidFill>
                    <a:schemeClr val="tx2"/>
                  </a:solidFill>
                </a:rPr>
                <a:t>1</a:t>
              </a:r>
              <a:r>
                <a:rPr lang="en-US" sz="2800" dirty="0" smtClean="0">
                  <a:solidFill>
                    <a:schemeClr val="tx2"/>
                  </a:solidFill>
                </a:rPr>
                <a:t>+1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C0504D"/>
                  </a:solidFill>
                </a:rPr>
                <a:t> 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6420944" y="3274171"/>
            <a:ext cx="138391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3679669" y="2877296"/>
            <a:ext cx="1755258" cy="660580"/>
            <a:chOff x="5298033" y="4193261"/>
            <a:chExt cx="1755258" cy="66058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542253" y="419326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5298033" y="4330621"/>
              <a:ext cx="175525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0000"/>
                  </a:solidFill>
                </a:rPr>
                <a:t>|e, </a:t>
              </a:r>
              <a:r>
                <a:rPr lang="en-US" sz="2800" dirty="0" smtClean="0">
                  <a:solidFill>
                    <a:schemeClr val="tx2"/>
                  </a:solidFill>
                </a:rPr>
                <a:t>N</a:t>
              </a:r>
              <a:r>
                <a:rPr lang="en-US" sz="2800" baseline="-25000" dirty="0" smtClean="0">
                  <a:solidFill>
                    <a:schemeClr val="tx2"/>
                  </a:solidFill>
                </a:rPr>
                <a:t>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C0504D"/>
                  </a:solidFill>
                </a:rPr>
                <a:t> 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242294" y="3404432"/>
            <a:ext cx="2044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|b, </a:t>
            </a:r>
            <a:r>
              <a:rPr lang="en-US" sz="2800" dirty="0" smtClean="0">
                <a:solidFill>
                  <a:srgbClr val="1F497D"/>
                </a:solidFill>
              </a:rPr>
              <a:t>N</a:t>
            </a:r>
            <a:r>
              <a:rPr lang="en-US" sz="2800" baseline="-25000" dirty="0" smtClean="0">
                <a:solidFill>
                  <a:srgbClr val="1F497D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</a:rPr>
              <a:t>,</a:t>
            </a:r>
            <a:r>
              <a:rPr lang="en-US" sz="2800" dirty="0" smtClean="0">
                <a:solidFill>
                  <a:srgbClr val="4F6228"/>
                </a:solidFill>
              </a:rPr>
              <a:t>N</a:t>
            </a:r>
            <a:r>
              <a:rPr lang="en-US" sz="2800" baseline="-25000" dirty="0" smtClean="0">
                <a:solidFill>
                  <a:srgbClr val="4F6228"/>
                </a:solidFill>
              </a:rPr>
              <a:t>2</a:t>
            </a:r>
            <a:r>
              <a:rPr lang="en-US" sz="2800" dirty="0" smtClean="0">
                <a:solidFill>
                  <a:srgbClr val="4F6228"/>
                </a:solidFill>
              </a:rPr>
              <a:t>+1</a:t>
            </a:r>
            <a:r>
              <a:rPr lang="en-US" sz="2800" dirty="0" smtClean="0">
                <a:solidFill>
                  <a:srgbClr val="000000"/>
                </a:solidFill>
              </a:rPr>
              <a:t>&gt;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81955" y="2574077"/>
            <a:ext cx="397714" cy="303219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74081" y="2877296"/>
            <a:ext cx="521092" cy="39687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081" y="2275222"/>
            <a:ext cx="520700" cy="4191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2606" y="2645041"/>
            <a:ext cx="533400" cy="4191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7779" y="4527550"/>
            <a:ext cx="3428293" cy="94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3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1: </a:t>
            </a:r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-system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photon fields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For now, ignore counter-rotating terms -&gt; only count dressed states close in energy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34" y="2574077"/>
            <a:ext cx="2109421" cy="676455"/>
            <a:chOff x="-162813" y="5177078"/>
            <a:chExt cx="2109421" cy="67645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-162813" y="5330313"/>
              <a:ext cx="210942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0000"/>
                  </a:solidFill>
                </a:rPr>
                <a:t>|a,</a:t>
              </a:r>
              <a:r>
                <a:rPr lang="en-US" sz="2800" dirty="0" smtClean="0">
                  <a:solidFill>
                    <a:schemeClr val="tx2"/>
                  </a:solidFill>
                </a:rPr>
                <a:t> N</a:t>
              </a:r>
              <a:r>
                <a:rPr lang="en-US" sz="2800" baseline="-25000" dirty="0" smtClean="0">
                  <a:solidFill>
                    <a:schemeClr val="tx2"/>
                  </a:solidFill>
                </a:rPr>
                <a:t>1</a:t>
              </a:r>
              <a:r>
                <a:rPr lang="en-US" sz="2800" dirty="0" smtClean="0">
                  <a:solidFill>
                    <a:schemeClr val="tx2"/>
                  </a:solidFill>
                </a:rPr>
                <a:t>+1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C0504D"/>
                  </a:solidFill>
                </a:rPr>
                <a:t> 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6420944" y="3274171"/>
            <a:ext cx="138391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3679669" y="2877296"/>
            <a:ext cx="1755258" cy="660580"/>
            <a:chOff x="5298033" y="4193261"/>
            <a:chExt cx="1755258" cy="66058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542253" y="419326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5298033" y="4330621"/>
              <a:ext cx="175525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0000"/>
                  </a:solidFill>
                </a:rPr>
                <a:t>|e, </a:t>
              </a:r>
              <a:r>
                <a:rPr lang="en-US" sz="2800" dirty="0" smtClean="0">
                  <a:solidFill>
                    <a:schemeClr val="tx2"/>
                  </a:solidFill>
                </a:rPr>
                <a:t>N</a:t>
              </a:r>
              <a:r>
                <a:rPr lang="en-US" sz="2800" baseline="-25000" dirty="0" smtClean="0">
                  <a:solidFill>
                    <a:schemeClr val="tx2"/>
                  </a:solidFill>
                </a:rPr>
                <a:t>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C0504D"/>
                  </a:solidFill>
                </a:rPr>
                <a:t> 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242294" y="3404432"/>
            <a:ext cx="2044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|b, </a:t>
            </a:r>
            <a:r>
              <a:rPr lang="en-US" sz="2800" dirty="0" smtClean="0">
                <a:solidFill>
                  <a:srgbClr val="1F497D"/>
                </a:solidFill>
              </a:rPr>
              <a:t>N</a:t>
            </a:r>
            <a:r>
              <a:rPr lang="en-US" sz="2800" baseline="-25000" dirty="0" smtClean="0">
                <a:solidFill>
                  <a:srgbClr val="1F497D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</a:rPr>
              <a:t>,</a:t>
            </a:r>
            <a:r>
              <a:rPr lang="en-US" sz="2800" dirty="0" smtClean="0">
                <a:solidFill>
                  <a:srgbClr val="4F6228"/>
                </a:solidFill>
              </a:rPr>
              <a:t>N</a:t>
            </a:r>
            <a:r>
              <a:rPr lang="en-US" sz="2800" baseline="-25000" dirty="0" smtClean="0">
                <a:solidFill>
                  <a:srgbClr val="4F6228"/>
                </a:solidFill>
              </a:rPr>
              <a:t>2</a:t>
            </a:r>
            <a:r>
              <a:rPr lang="en-US" sz="2800" dirty="0" smtClean="0">
                <a:solidFill>
                  <a:srgbClr val="4F6228"/>
                </a:solidFill>
              </a:rPr>
              <a:t>+1</a:t>
            </a:r>
            <a:r>
              <a:rPr lang="en-US" sz="2800" dirty="0" smtClean="0">
                <a:solidFill>
                  <a:srgbClr val="000000"/>
                </a:solidFill>
              </a:rPr>
              <a:t>&gt;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81955" y="2574077"/>
            <a:ext cx="397714" cy="303219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74081" y="2877296"/>
            <a:ext cx="521092" cy="39687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623" y="4256680"/>
            <a:ext cx="4424112" cy="14977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7779" y="4527550"/>
            <a:ext cx="3428293" cy="9482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8081" y="2275222"/>
            <a:ext cx="520700" cy="419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2606" y="2645041"/>
            <a:ext cx="5334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75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2: </a:t>
            </a:r>
            <a:r>
              <a:rPr lang="en-US" dirty="0" smtClean="0">
                <a:latin typeface="Symbol" charset="2"/>
                <a:cs typeface="Symbol" charset="2"/>
              </a:rPr>
              <a:t>L</a:t>
            </a:r>
            <a:r>
              <a:rPr lang="en-US" dirty="0" smtClean="0"/>
              <a:t>-system (more)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3-level </a:t>
            </a:r>
            <a:r>
              <a:rPr lang="en-US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solidFill>
                  <a:srgbClr val="000000"/>
                </a:solidFill>
              </a:rPr>
              <a:t>-s</a:t>
            </a:r>
            <a:r>
              <a:rPr lang="en-US" sz="2800" dirty="0" smtClean="0">
                <a:solidFill>
                  <a:schemeClr val="tx1"/>
                </a:solidFill>
              </a:rPr>
              <a:t>ystem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3 levels, 2 light fields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4915468"/>
            <a:ext cx="2277342" cy="523220"/>
            <a:chOff x="-730616" y="4915468"/>
            <a:chExt cx="2277342" cy="5232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-730616" y="4915468"/>
              <a:ext cx="70083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|a&gt;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92026" y="3836462"/>
            <a:ext cx="2288638" cy="523220"/>
            <a:chOff x="5298033" y="3867891"/>
            <a:chExt cx="2288638" cy="52322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869182" y="3867891"/>
              <a:ext cx="7174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3">
                      <a:lumMod val="50000"/>
                    </a:schemeClr>
                  </a:solidFill>
                </a:rPr>
                <a:t>|b&gt;</a:t>
              </a:r>
              <a:endParaRPr lang="en-US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100107" y="2491091"/>
            <a:ext cx="2278644" cy="523220"/>
            <a:chOff x="5298033" y="3867891"/>
            <a:chExt cx="2278644" cy="52322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869182" y="3867891"/>
              <a:ext cx="7074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2100107" y="2817821"/>
            <a:ext cx="553749" cy="235925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930730" y="2812176"/>
            <a:ext cx="740526" cy="135101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91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2: </a:t>
            </a:r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-</a:t>
            </a:r>
            <a:r>
              <a:rPr lang="en-US" dirty="0" smtClean="0"/>
              <a:t>system (more)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photon fields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Look also at counter-rotating terms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4915468"/>
            <a:ext cx="2277342" cy="523220"/>
            <a:chOff x="-730616" y="4915468"/>
            <a:chExt cx="2277342" cy="5232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-730616" y="4915468"/>
              <a:ext cx="70083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|a&gt;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92026" y="3836462"/>
            <a:ext cx="2288638" cy="523220"/>
            <a:chOff x="5298033" y="3867891"/>
            <a:chExt cx="2288638" cy="52322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869182" y="3867891"/>
              <a:ext cx="7174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3">
                      <a:lumMod val="50000"/>
                    </a:schemeClr>
                  </a:solidFill>
                </a:rPr>
                <a:t>|b&gt;</a:t>
              </a:r>
              <a:endParaRPr lang="en-US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100107" y="2491091"/>
            <a:ext cx="2278644" cy="523220"/>
            <a:chOff x="5298033" y="3867891"/>
            <a:chExt cx="2278644" cy="52322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869182" y="3867891"/>
              <a:ext cx="7074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2100107" y="2817821"/>
            <a:ext cx="553749" cy="2359257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930730" y="2812176"/>
            <a:ext cx="740526" cy="1351016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74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2: </a:t>
            </a:r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-</a:t>
            </a:r>
            <a:r>
              <a:rPr lang="en-US" dirty="0" smtClean="0"/>
              <a:t>system (more)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Structure: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72534" y="3447096"/>
            <a:ext cx="7114660" cy="637415"/>
            <a:chOff x="1172534" y="3447096"/>
            <a:chExt cx="7114660" cy="637415"/>
          </a:xfrm>
        </p:grpSpPr>
        <p:grpSp>
          <p:nvGrpSpPr>
            <p:cNvPr id="11" name="Group 10"/>
            <p:cNvGrpSpPr/>
            <p:nvPr/>
          </p:nvGrpSpPr>
          <p:grpSpPr>
            <a:xfrm>
              <a:off x="1172534" y="3447096"/>
              <a:ext cx="2109421" cy="637415"/>
              <a:chOff x="-162813" y="5177078"/>
              <a:chExt cx="2109421" cy="637415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62813" y="5177078"/>
                <a:ext cx="13839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-162813" y="5291273"/>
                <a:ext cx="21094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|a,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 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+1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6420944" y="3447096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3679669" y="3447096"/>
              <a:ext cx="1755258" cy="621135"/>
              <a:chOff x="5298033" y="4193261"/>
              <a:chExt cx="1755258" cy="621135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5542253" y="419326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5298033" y="4291176"/>
                <a:ext cx="17552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|e,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6242294" y="3539127"/>
              <a:ext cx="204490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|b, </a:t>
              </a:r>
              <a:r>
                <a:rPr lang="en-US" sz="2800" dirty="0" smtClean="0">
                  <a:solidFill>
                    <a:srgbClr val="1F497D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1F497D"/>
                  </a:solidFill>
                </a:rPr>
                <a:t>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4F6228"/>
                  </a:solidFill>
                </a:rPr>
                <a:t>+1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158577" y="3447096"/>
              <a:ext cx="52109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574081" y="3447096"/>
              <a:ext cx="52109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172534" y="1776122"/>
            <a:ext cx="7475486" cy="637415"/>
            <a:chOff x="1172534" y="3447096"/>
            <a:chExt cx="7475486" cy="637415"/>
          </a:xfrm>
        </p:grpSpPr>
        <p:grpSp>
          <p:nvGrpSpPr>
            <p:cNvPr id="20" name="Group 19"/>
            <p:cNvGrpSpPr/>
            <p:nvPr/>
          </p:nvGrpSpPr>
          <p:grpSpPr>
            <a:xfrm>
              <a:off x="1172534" y="3447096"/>
              <a:ext cx="2109421" cy="637415"/>
              <a:chOff x="-162813" y="5177078"/>
              <a:chExt cx="2109421" cy="637415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62813" y="5177078"/>
                <a:ext cx="13839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/>
              <p:cNvSpPr/>
              <p:nvPr/>
            </p:nvSpPr>
            <p:spPr>
              <a:xfrm>
                <a:off x="-162813" y="5291273"/>
                <a:ext cx="21094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|a,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 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+3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6420944" y="3447096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3679669" y="3447096"/>
              <a:ext cx="2116084" cy="621135"/>
              <a:chOff x="5298033" y="4193261"/>
              <a:chExt cx="2116084" cy="621135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5542253" y="419326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/>
              <p:cNvSpPr/>
              <p:nvPr/>
            </p:nvSpPr>
            <p:spPr>
              <a:xfrm>
                <a:off x="5298033" y="4291176"/>
                <a:ext cx="21160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|e,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+2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6242294" y="3539127"/>
              <a:ext cx="240572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|b, </a:t>
              </a:r>
              <a:r>
                <a:rPr lang="en-US" sz="2800" dirty="0" smtClean="0">
                  <a:solidFill>
                    <a:srgbClr val="1F497D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1F497D"/>
                  </a:solidFill>
                </a:rPr>
                <a:t>1</a:t>
              </a:r>
              <a:r>
                <a:rPr lang="en-US" sz="2800" dirty="0" smtClean="0">
                  <a:solidFill>
                    <a:srgbClr val="1F497D"/>
                  </a:solidFill>
                </a:rPr>
                <a:t>+2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4F6228"/>
                  </a:solidFill>
                </a:rPr>
                <a:t>+1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3158577" y="3447096"/>
              <a:ext cx="52109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574081" y="3447096"/>
              <a:ext cx="52109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194683" y="5054305"/>
            <a:ext cx="7406582" cy="637415"/>
            <a:chOff x="1172534" y="3447096"/>
            <a:chExt cx="7406582" cy="637415"/>
          </a:xfrm>
        </p:grpSpPr>
        <p:grpSp>
          <p:nvGrpSpPr>
            <p:cNvPr id="33" name="Group 32"/>
            <p:cNvGrpSpPr/>
            <p:nvPr/>
          </p:nvGrpSpPr>
          <p:grpSpPr>
            <a:xfrm>
              <a:off x="1172534" y="3447096"/>
              <a:ext cx="2040517" cy="637415"/>
              <a:chOff x="-162813" y="5177078"/>
              <a:chExt cx="2040517" cy="637415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62813" y="5177078"/>
                <a:ext cx="13839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/>
              <p:cNvSpPr/>
              <p:nvPr/>
            </p:nvSpPr>
            <p:spPr>
              <a:xfrm>
                <a:off x="-162813" y="5291273"/>
                <a:ext cx="20405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|a,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 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>
                    <a:solidFill>
                      <a:schemeClr val="tx2"/>
                    </a:solidFill>
                  </a:rPr>
                  <a:t>-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6420944" y="3447096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/>
          </p:nvGrpSpPr>
          <p:grpSpPr>
            <a:xfrm>
              <a:off x="3679669" y="3447096"/>
              <a:ext cx="2047180" cy="621135"/>
              <a:chOff x="5298033" y="4193261"/>
              <a:chExt cx="2047180" cy="62113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5542253" y="419326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Rectangle 41"/>
              <p:cNvSpPr/>
              <p:nvPr/>
            </p:nvSpPr>
            <p:spPr>
              <a:xfrm>
                <a:off x="5298033" y="4291176"/>
                <a:ext cx="20471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|e,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-2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6242294" y="3539127"/>
              <a:ext cx="23368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|b, </a:t>
              </a:r>
              <a:r>
                <a:rPr lang="en-US" sz="2800" dirty="0" smtClean="0">
                  <a:solidFill>
                    <a:srgbClr val="1F497D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1F497D"/>
                  </a:solidFill>
                </a:rPr>
                <a:t>1</a:t>
              </a:r>
              <a:r>
                <a:rPr lang="en-US" sz="2800" dirty="0" smtClean="0">
                  <a:solidFill>
                    <a:srgbClr val="1F497D"/>
                  </a:solidFill>
                </a:rPr>
                <a:t>-2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4F6228"/>
                  </a:solidFill>
                </a:rPr>
                <a:t>+1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158577" y="3447096"/>
              <a:ext cx="52109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5574081" y="3447096"/>
              <a:ext cx="52109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44"/>
          <p:cNvCxnSpPr/>
          <p:nvPr/>
        </p:nvCxnSpPr>
        <p:spPr>
          <a:xfrm flipV="1">
            <a:off x="2149135" y="1776122"/>
            <a:ext cx="2377074" cy="1670974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149135" y="3447096"/>
            <a:ext cx="2377074" cy="1607209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80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2: </a:t>
            </a:r>
            <a:r>
              <a:rPr lang="en-US" dirty="0">
                <a:latin typeface="Symbol" charset="2"/>
                <a:cs typeface="Symbol" charset="2"/>
              </a:rPr>
              <a:t>L</a:t>
            </a:r>
            <a:r>
              <a:rPr lang="en-US" dirty="0"/>
              <a:t>-</a:t>
            </a:r>
            <a:r>
              <a:rPr lang="en-US" dirty="0" smtClean="0"/>
              <a:t>system (more)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Structure: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72534" y="3447096"/>
            <a:ext cx="7114660" cy="637415"/>
            <a:chOff x="1172534" y="3447096"/>
            <a:chExt cx="7114660" cy="637415"/>
          </a:xfrm>
        </p:grpSpPr>
        <p:grpSp>
          <p:nvGrpSpPr>
            <p:cNvPr id="11" name="Group 10"/>
            <p:cNvGrpSpPr/>
            <p:nvPr/>
          </p:nvGrpSpPr>
          <p:grpSpPr>
            <a:xfrm>
              <a:off x="1172534" y="3447096"/>
              <a:ext cx="2109421" cy="637415"/>
              <a:chOff x="-162813" y="5177078"/>
              <a:chExt cx="2109421" cy="637415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62813" y="5177078"/>
                <a:ext cx="13839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-162813" y="5291273"/>
                <a:ext cx="21094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|a,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 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+1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6420944" y="3447096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3679669" y="3447096"/>
              <a:ext cx="1755258" cy="621135"/>
              <a:chOff x="5298033" y="4193261"/>
              <a:chExt cx="1755258" cy="621135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5542253" y="419326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5298033" y="4291176"/>
                <a:ext cx="17552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|e,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6242294" y="3539127"/>
              <a:ext cx="204490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|b, </a:t>
              </a:r>
              <a:r>
                <a:rPr lang="en-US" sz="2800" dirty="0" smtClean="0">
                  <a:solidFill>
                    <a:srgbClr val="1F497D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1F497D"/>
                  </a:solidFill>
                </a:rPr>
                <a:t>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4F6228"/>
                  </a:solidFill>
                </a:rPr>
                <a:t>+1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158577" y="3447096"/>
              <a:ext cx="52109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574081" y="3447096"/>
              <a:ext cx="52109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172534" y="1776122"/>
            <a:ext cx="7114660" cy="637415"/>
            <a:chOff x="1172534" y="3447096"/>
            <a:chExt cx="7114660" cy="637415"/>
          </a:xfrm>
        </p:grpSpPr>
        <p:grpSp>
          <p:nvGrpSpPr>
            <p:cNvPr id="20" name="Group 19"/>
            <p:cNvGrpSpPr/>
            <p:nvPr/>
          </p:nvGrpSpPr>
          <p:grpSpPr>
            <a:xfrm>
              <a:off x="1172534" y="3447096"/>
              <a:ext cx="2470247" cy="637415"/>
              <a:chOff x="-162813" y="5177078"/>
              <a:chExt cx="2470247" cy="637415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62813" y="5177078"/>
                <a:ext cx="13839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/>
              <p:cNvSpPr/>
              <p:nvPr/>
            </p:nvSpPr>
            <p:spPr>
              <a:xfrm>
                <a:off x="-162813" y="5291273"/>
                <a:ext cx="24702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|a,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 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+1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+2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6420944" y="3447096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3679669" y="3447096"/>
              <a:ext cx="2116084" cy="621135"/>
              <a:chOff x="5298033" y="4193261"/>
              <a:chExt cx="2116084" cy="621135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5542253" y="419326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/>
              <p:cNvSpPr/>
              <p:nvPr/>
            </p:nvSpPr>
            <p:spPr>
              <a:xfrm>
                <a:off x="5298033" y="4291176"/>
                <a:ext cx="21160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|e,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+2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6242294" y="3539127"/>
              <a:ext cx="204490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|b, </a:t>
              </a:r>
              <a:r>
                <a:rPr lang="en-US" sz="2800" dirty="0" smtClean="0">
                  <a:solidFill>
                    <a:srgbClr val="1F497D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1F497D"/>
                  </a:solidFill>
                </a:rPr>
                <a:t>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4F6228"/>
                  </a:solidFill>
                </a:rPr>
                <a:t>+2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3158577" y="3447096"/>
              <a:ext cx="52109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574081" y="3447096"/>
              <a:ext cx="52109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194683" y="5054305"/>
            <a:ext cx="7045756" cy="637415"/>
            <a:chOff x="1172534" y="3447096"/>
            <a:chExt cx="7045756" cy="637415"/>
          </a:xfrm>
        </p:grpSpPr>
        <p:grpSp>
          <p:nvGrpSpPr>
            <p:cNvPr id="33" name="Group 32"/>
            <p:cNvGrpSpPr/>
            <p:nvPr/>
          </p:nvGrpSpPr>
          <p:grpSpPr>
            <a:xfrm>
              <a:off x="1172534" y="3447096"/>
              <a:ext cx="2401343" cy="637415"/>
              <a:chOff x="-162813" y="5177078"/>
              <a:chExt cx="2401343" cy="637415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62813" y="5177078"/>
                <a:ext cx="13839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/>
              <p:cNvSpPr/>
              <p:nvPr/>
            </p:nvSpPr>
            <p:spPr>
              <a:xfrm>
                <a:off x="-162813" y="5291273"/>
                <a:ext cx="24013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|a,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 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+1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-2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6420944" y="3447096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/>
          </p:nvGrpSpPr>
          <p:grpSpPr>
            <a:xfrm>
              <a:off x="3679669" y="3447096"/>
              <a:ext cx="2047180" cy="621135"/>
              <a:chOff x="5298033" y="4193261"/>
              <a:chExt cx="2047180" cy="62113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5542253" y="419326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Rectangle 41"/>
              <p:cNvSpPr/>
              <p:nvPr/>
            </p:nvSpPr>
            <p:spPr>
              <a:xfrm>
                <a:off x="5298033" y="4291176"/>
                <a:ext cx="20471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|e,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-2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6242294" y="3539127"/>
              <a:ext cx="197599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|b, </a:t>
              </a:r>
              <a:r>
                <a:rPr lang="en-US" sz="2800" dirty="0" smtClean="0">
                  <a:solidFill>
                    <a:srgbClr val="1F497D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1F497D"/>
                  </a:solidFill>
                </a:rPr>
                <a:t>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4F6228"/>
                  </a:solidFill>
                </a:rPr>
                <a:t>-1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158577" y="3447096"/>
              <a:ext cx="52109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5574081" y="3447096"/>
              <a:ext cx="52109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44"/>
          <p:cNvCxnSpPr/>
          <p:nvPr/>
        </p:nvCxnSpPr>
        <p:spPr>
          <a:xfrm flipH="1" flipV="1">
            <a:off x="4526209" y="1776122"/>
            <a:ext cx="2621293" cy="167097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4526209" y="3447097"/>
            <a:ext cx="2735263" cy="160720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89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2: 3-level system </a:t>
            </a:r>
            <a:endParaRPr lang="en-US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2D lattice with </a:t>
            </a:r>
            <a:r>
              <a:rPr lang="en-US" sz="2800" dirty="0" err="1" smtClean="0">
                <a:solidFill>
                  <a:schemeClr val="tx1"/>
                </a:solidFill>
              </a:rPr>
              <a:t>nn</a:t>
            </a:r>
            <a:r>
              <a:rPr lang="en-US" sz="2800" dirty="0" smtClean="0">
                <a:solidFill>
                  <a:schemeClr val="tx1"/>
                </a:solidFill>
              </a:rPr>
              <a:t> coupling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On resonance, degenerate blocks coupling 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07914" y="3445593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Spin-1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24195" y="4835283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Spin-1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07914" y="2051382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Spin-1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9366" y="2056072"/>
            <a:ext cx="28246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Each block separate in energy by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9400" y="3034667"/>
            <a:ext cx="863600" cy="406400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711179" y="3445593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Spin-1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648496" y="3461873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Spin-1</a:t>
            </a:r>
            <a:endParaRPr lang="en-US" sz="3200" dirty="0">
              <a:solidFill>
                <a:srgbClr val="00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82804" y="5334855"/>
            <a:ext cx="1720196" cy="16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294034" y="5554715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Photon field 1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7171266" y="4004909"/>
            <a:ext cx="11538" cy="13462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074742" y="3472361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Photon field 2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11179" y="2041068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Spin-1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11179" y="4839158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Spin-1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648496" y="1991841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Spin-1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648496" y="4797611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Spin-1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 rot="19284658">
            <a:off x="156716" y="3237097"/>
            <a:ext cx="6280728" cy="168152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3286" y="1429386"/>
            <a:ext cx="1992372" cy="46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2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3: 3-level system </a:t>
            </a:r>
            <a:endParaRPr lang="en-US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photon fields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Ignore counter-rotating terms -&gt; only count dressed states close in energy (&lt;&lt;</a:t>
            </a:r>
            <a:r>
              <a:rPr lang="en-US" sz="2800" dirty="0" err="1" smtClean="0">
                <a:solidFill>
                  <a:schemeClr val="tx1"/>
                </a:solidFill>
              </a:rPr>
              <a:t>hbar</a:t>
            </a:r>
            <a:r>
              <a:rPr lang="en-US" sz="2800" dirty="0" smtClean="0">
                <a:solidFill>
                  <a:schemeClr val="tx1"/>
                </a:solidFill>
              </a:rPr>
              <a:t> omega_0)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Cross-excitation possible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87640" y="5403868"/>
            <a:ext cx="2277342" cy="523220"/>
            <a:chOff x="-730616" y="4915468"/>
            <a:chExt cx="2277342" cy="52322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-730616" y="4915468"/>
              <a:ext cx="70083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|a&gt;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92026" y="4324862"/>
            <a:ext cx="2288638" cy="523220"/>
            <a:chOff x="5298033" y="3867891"/>
            <a:chExt cx="2288638" cy="52322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6869182" y="3867891"/>
              <a:ext cx="7174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3">
                      <a:lumMod val="50000"/>
                    </a:schemeClr>
                  </a:solidFill>
                </a:rPr>
                <a:t>|b&gt;</a:t>
              </a:r>
              <a:endParaRPr lang="en-US" sz="28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100107" y="2979491"/>
            <a:ext cx="2278644" cy="523220"/>
            <a:chOff x="5298033" y="3867891"/>
            <a:chExt cx="2278644" cy="52322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6869182" y="3867891"/>
              <a:ext cx="7074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 flipV="1">
            <a:off x="2100107" y="3306221"/>
            <a:ext cx="553749" cy="2359257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930730" y="3300576"/>
            <a:ext cx="740526" cy="1351016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54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3: 3-level system </a:t>
            </a:r>
            <a:endParaRPr lang="en-US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Same labeling, but more states!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photon fields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172534" y="3235456"/>
            <a:ext cx="2109421" cy="930455"/>
            <a:chOff x="-162813" y="5177078"/>
            <a:chExt cx="2109421" cy="93045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162813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-162813" y="5584313"/>
              <a:ext cx="210942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0000"/>
                  </a:solidFill>
                </a:rPr>
                <a:t>|a,</a:t>
              </a:r>
              <a:r>
                <a:rPr lang="en-US" sz="2800" dirty="0" smtClean="0">
                  <a:solidFill>
                    <a:schemeClr val="tx2"/>
                  </a:solidFill>
                </a:rPr>
                <a:t> N</a:t>
              </a:r>
              <a:r>
                <a:rPr lang="en-US" sz="2800" baseline="-25000" dirty="0" smtClean="0">
                  <a:solidFill>
                    <a:schemeClr val="tx2"/>
                  </a:solidFill>
                </a:rPr>
                <a:t>1</a:t>
              </a:r>
              <a:r>
                <a:rPr lang="en-US" sz="2800" dirty="0" smtClean="0">
                  <a:solidFill>
                    <a:schemeClr val="tx2"/>
                  </a:solidFill>
                </a:rPr>
                <a:t>+1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C0504D"/>
                  </a:solidFill>
                </a:rPr>
                <a:t> 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6420944" y="3235456"/>
            <a:ext cx="138391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3679669" y="3235456"/>
            <a:ext cx="1755258" cy="930455"/>
            <a:chOff x="5298033" y="4193261"/>
            <a:chExt cx="1755258" cy="93045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542253" y="419326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5298033" y="4600496"/>
              <a:ext cx="175525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0000"/>
                  </a:solidFill>
                </a:rPr>
                <a:t>|e, </a:t>
              </a:r>
              <a:r>
                <a:rPr lang="en-US" sz="2800" dirty="0" smtClean="0">
                  <a:solidFill>
                    <a:schemeClr val="tx2"/>
                  </a:solidFill>
                </a:rPr>
                <a:t>N</a:t>
              </a:r>
              <a:r>
                <a:rPr lang="en-US" sz="2800" baseline="-25000" dirty="0" smtClean="0">
                  <a:solidFill>
                    <a:schemeClr val="tx2"/>
                  </a:solidFill>
                </a:rPr>
                <a:t>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C0504D"/>
                  </a:solidFill>
                </a:rPr>
                <a:t> 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6242294" y="3587967"/>
            <a:ext cx="2044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|b, </a:t>
            </a:r>
            <a:r>
              <a:rPr lang="en-US" sz="2800" dirty="0" smtClean="0">
                <a:solidFill>
                  <a:srgbClr val="1F497D"/>
                </a:solidFill>
              </a:rPr>
              <a:t>N</a:t>
            </a:r>
            <a:r>
              <a:rPr lang="en-US" sz="2800" baseline="-25000" dirty="0" smtClean="0">
                <a:solidFill>
                  <a:srgbClr val="1F497D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</a:rPr>
              <a:t>,</a:t>
            </a:r>
            <a:r>
              <a:rPr lang="en-US" sz="2800" dirty="0" smtClean="0">
                <a:solidFill>
                  <a:srgbClr val="4F6228"/>
                </a:solidFill>
              </a:rPr>
              <a:t>N</a:t>
            </a:r>
            <a:r>
              <a:rPr lang="en-US" sz="2800" baseline="-25000" dirty="0" smtClean="0">
                <a:solidFill>
                  <a:srgbClr val="4F6228"/>
                </a:solidFill>
              </a:rPr>
              <a:t>2</a:t>
            </a:r>
            <a:r>
              <a:rPr lang="en-US" sz="2800" dirty="0" smtClean="0">
                <a:solidFill>
                  <a:srgbClr val="4F6228"/>
                </a:solidFill>
              </a:rPr>
              <a:t>+1</a:t>
            </a:r>
            <a:r>
              <a:rPr lang="en-US" sz="2800" dirty="0" smtClean="0">
                <a:solidFill>
                  <a:srgbClr val="000000"/>
                </a:solidFill>
              </a:rPr>
              <a:t>&gt;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158577" y="3235456"/>
            <a:ext cx="521092" cy="0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574081" y="3235456"/>
            <a:ext cx="521092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201556" y="4576305"/>
            <a:ext cx="7114660" cy="930455"/>
            <a:chOff x="1201556" y="4576305"/>
            <a:chExt cx="7114660" cy="930455"/>
          </a:xfrm>
        </p:grpSpPr>
        <p:grpSp>
          <p:nvGrpSpPr>
            <p:cNvPr id="37" name="Group 36"/>
            <p:cNvGrpSpPr/>
            <p:nvPr/>
          </p:nvGrpSpPr>
          <p:grpSpPr>
            <a:xfrm>
              <a:off x="1201556" y="4576305"/>
              <a:ext cx="2401343" cy="930455"/>
              <a:chOff x="-162813" y="5177078"/>
              <a:chExt cx="2401343" cy="930455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162813" y="5177078"/>
                <a:ext cx="13839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-162813" y="5584313"/>
                <a:ext cx="24013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|a,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 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+2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-1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6449966" y="4576305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/>
            <p:cNvGrpSpPr/>
            <p:nvPr/>
          </p:nvGrpSpPr>
          <p:grpSpPr>
            <a:xfrm>
              <a:off x="3708691" y="4576305"/>
              <a:ext cx="2408006" cy="930455"/>
              <a:chOff x="5298033" y="4193261"/>
              <a:chExt cx="2408006" cy="930455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5542253" y="419326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ctangle 42"/>
              <p:cNvSpPr/>
              <p:nvPr/>
            </p:nvSpPr>
            <p:spPr>
              <a:xfrm>
                <a:off x="5298033" y="4600496"/>
                <a:ext cx="24080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|e,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+1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-1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" name="Rectangle 43"/>
            <p:cNvSpPr/>
            <p:nvPr/>
          </p:nvSpPr>
          <p:spPr>
            <a:xfrm>
              <a:off x="6271316" y="4928816"/>
              <a:ext cx="204490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|b, </a:t>
              </a:r>
              <a:r>
                <a:rPr lang="en-US" sz="2800" dirty="0" smtClean="0">
                  <a:solidFill>
                    <a:srgbClr val="1F497D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1F497D"/>
                  </a:solidFill>
                </a:rPr>
                <a:t>1</a:t>
              </a:r>
              <a:r>
                <a:rPr lang="en-US" sz="2800" dirty="0" smtClean="0">
                  <a:solidFill>
                    <a:srgbClr val="1F497D"/>
                  </a:solidFill>
                </a:rPr>
                <a:t>+1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3187599" y="4576305"/>
              <a:ext cx="521092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603103" y="4576305"/>
              <a:ext cx="521092" cy="0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1201556" y="1944805"/>
            <a:ext cx="7114660" cy="930455"/>
            <a:chOff x="1201556" y="1944805"/>
            <a:chExt cx="7114660" cy="930455"/>
          </a:xfrm>
        </p:grpSpPr>
        <p:grpSp>
          <p:nvGrpSpPr>
            <p:cNvPr id="47" name="Group 46"/>
            <p:cNvGrpSpPr/>
            <p:nvPr/>
          </p:nvGrpSpPr>
          <p:grpSpPr>
            <a:xfrm>
              <a:off x="1201556" y="1944805"/>
              <a:ext cx="2401343" cy="930455"/>
              <a:chOff x="-162813" y="5177078"/>
              <a:chExt cx="2401343" cy="930455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162813" y="5177078"/>
                <a:ext cx="13839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Rectangle 48"/>
              <p:cNvSpPr/>
              <p:nvPr/>
            </p:nvSpPr>
            <p:spPr>
              <a:xfrm>
                <a:off x="-162813" y="5584313"/>
                <a:ext cx="24013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|a,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 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+2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-1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50" name="Straight Connector 49"/>
            <p:cNvCxnSpPr/>
            <p:nvPr/>
          </p:nvCxnSpPr>
          <p:spPr>
            <a:xfrm>
              <a:off x="6449966" y="1944805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3708691" y="1944805"/>
              <a:ext cx="2408006" cy="930455"/>
              <a:chOff x="5298033" y="4193261"/>
              <a:chExt cx="2408006" cy="930455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5542253" y="419326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/>
              <p:cNvSpPr/>
              <p:nvPr/>
            </p:nvSpPr>
            <p:spPr>
              <a:xfrm>
                <a:off x="5298033" y="4600496"/>
                <a:ext cx="24080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|e, 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chemeClr val="tx2"/>
                    </a:solidFill>
                  </a:rPr>
                  <a:t>1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>+1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,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N</a:t>
                </a:r>
                <a:r>
                  <a:rPr lang="en-US" sz="2800" baseline="-25000" dirty="0" smtClean="0">
                    <a:solidFill>
                      <a:srgbClr val="4F6228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4F6228"/>
                    </a:solidFill>
                  </a:rPr>
                  <a:t>-1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&gt;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4" name="Rectangle 53"/>
            <p:cNvSpPr/>
            <p:nvPr/>
          </p:nvSpPr>
          <p:spPr>
            <a:xfrm>
              <a:off x="6271316" y="2297316"/>
              <a:ext cx="204490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|b, </a:t>
              </a:r>
              <a:r>
                <a:rPr lang="en-US" sz="2800" dirty="0" smtClean="0">
                  <a:solidFill>
                    <a:srgbClr val="1F497D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1F497D"/>
                  </a:solidFill>
                </a:rPr>
                <a:t>1</a:t>
              </a:r>
              <a:r>
                <a:rPr lang="en-US" sz="2800" dirty="0" smtClean="0">
                  <a:solidFill>
                    <a:srgbClr val="1F497D"/>
                  </a:solidFill>
                </a:rPr>
                <a:t>+1</a:t>
              </a:r>
              <a:r>
                <a:rPr lang="en-US" sz="2800" dirty="0" smtClean="0">
                  <a:solidFill>
                    <a:srgbClr val="000000"/>
                  </a:solidFill>
                </a:rPr>
                <a:t>,</a:t>
              </a:r>
              <a:r>
                <a:rPr lang="en-US" sz="2800" dirty="0" smtClean="0">
                  <a:solidFill>
                    <a:srgbClr val="4F6228"/>
                  </a:solidFill>
                </a:rPr>
                <a:t>N</a:t>
              </a:r>
              <a:r>
                <a:rPr lang="en-US" sz="2800" baseline="-25000" dirty="0" smtClean="0">
                  <a:solidFill>
                    <a:srgbClr val="4F6228"/>
                  </a:solidFill>
                </a:rPr>
                <a:t>2</a:t>
              </a:r>
              <a:r>
                <a:rPr lang="en-US" sz="2800" dirty="0" smtClean="0">
                  <a:solidFill>
                    <a:srgbClr val="000000"/>
                  </a:solidFill>
                </a:rPr>
                <a:t>&gt;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3187599" y="1944805"/>
              <a:ext cx="521092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5603103" y="1944805"/>
              <a:ext cx="521092" cy="0"/>
            </a:xfrm>
            <a:prstGeom prst="straightConnector1">
              <a:avLst/>
            </a:prstGeom>
            <a:ln>
              <a:solidFill>
                <a:srgbClr val="4F81BD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Arrow Connector 5"/>
          <p:cNvCxnSpPr/>
          <p:nvPr/>
        </p:nvCxnSpPr>
        <p:spPr>
          <a:xfrm>
            <a:off x="4640178" y="3235456"/>
            <a:ext cx="2539887" cy="134084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41038" y="3235456"/>
            <a:ext cx="2539887" cy="134084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742592" y="1944805"/>
            <a:ext cx="2539887" cy="12906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143452" y="1944805"/>
            <a:ext cx="2539887" cy="1290651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82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3: 3-level system </a:t>
            </a:r>
            <a:endParaRPr lang="en-US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Same labeling, but more states!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photon fields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498160" y="3235456"/>
            <a:ext cx="13839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20944" y="3235456"/>
            <a:ext cx="138391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923889" y="3235456"/>
            <a:ext cx="138391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58577" y="3235456"/>
            <a:ext cx="521092" cy="0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574081" y="3235456"/>
            <a:ext cx="521092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527182" y="4576305"/>
            <a:ext cx="6306697" cy="0"/>
            <a:chOff x="1527182" y="4576305"/>
            <a:chExt cx="6306697" cy="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1527182" y="4576305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449966" y="4576305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952911" y="4576305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3187599" y="4576305"/>
              <a:ext cx="521092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603103" y="4576305"/>
              <a:ext cx="521092" cy="0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1527182" y="1944805"/>
            <a:ext cx="6306697" cy="0"/>
            <a:chOff x="1527182" y="1944805"/>
            <a:chExt cx="6306697" cy="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527182" y="1944805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449966" y="1944805"/>
              <a:ext cx="138391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952911" y="1944805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3187599" y="1944805"/>
              <a:ext cx="521092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5603103" y="1944805"/>
              <a:ext cx="521092" cy="0"/>
            </a:xfrm>
            <a:prstGeom prst="straightConnector1">
              <a:avLst/>
            </a:prstGeom>
            <a:ln>
              <a:solidFill>
                <a:srgbClr val="4F81BD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Arrow Connector 5"/>
          <p:cNvCxnSpPr/>
          <p:nvPr/>
        </p:nvCxnSpPr>
        <p:spPr>
          <a:xfrm>
            <a:off x="4640178" y="3235456"/>
            <a:ext cx="2539887" cy="134084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41038" y="3235456"/>
            <a:ext cx="2539887" cy="134084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742592" y="1944805"/>
            <a:ext cx="2539887" cy="12906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143452" y="1944805"/>
            <a:ext cx="2539887" cy="1290651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85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Atom/Molecule-Photon Interactions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2-level system: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Dipole approximation: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Semi-classical approach: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Electric field: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Dipole Operator: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Rabi Frequency:  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Time-dependent perturbation theory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Things are oscillating …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Simpler in the Dressed State Picture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511" y="1931465"/>
            <a:ext cx="1917396" cy="381169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8253972" y="2565518"/>
            <a:ext cx="697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|g&gt;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799977" y="2769682"/>
            <a:ext cx="13839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99977" y="1002523"/>
            <a:ext cx="138391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253972" y="781779"/>
            <a:ext cx="707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504D"/>
                </a:solidFill>
              </a:rPr>
              <a:t>|e&gt;</a:t>
            </a:r>
            <a:endParaRPr lang="en-US" sz="2800" dirty="0">
              <a:solidFill>
                <a:srgbClr val="C0504D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138967" y="1002523"/>
            <a:ext cx="0" cy="1767159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/>
          <a:srcRect r="71500"/>
          <a:stretch/>
        </p:blipFill>
        <p:spPr>
          <a:xfrm>
            <a:off x="7286405" y="1432650"/>
            <a:ext cx="667793" cy="3753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/>
          <a:srcRect l="26705" t="-12979"/>
          <a:stretch/>
        </p:blipFill>
        <p:spPr>
          <a:xfrm>
            <a:off x="7151818" y="1856795"/>
            <a:ext cx="1800006" cy="44441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9655" y="2995630"/>
            <a:ext cx="2938652" cy="40270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1352" y="3437162"/>
            <a:ext cx="3484091" cy="4805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1352" y="4070118"/>
            <a:ext cx="1374955" cy="3283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2459" y="896224"/>
            <a:ext cx="2700228" cy="52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General structure</a:t>
            </a:r>
            <a:endParaRPr lang="en-US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Almost Block-diagonal form for single photon field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Bare Hamiltonian for each photon number N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7914" y="2908349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H</a:t>
            </a:r>
            <a:r>
              <a:rPr lang="en-US" sz="3200" baseline="-25000" dirty="0" smtClean="0">
                <a:solidFill>
                  <a:srgbClr val="000000"/>
                </a:solidFill>
              </a:rPr>
              <a:t>i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77857" y="3982837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H</a:t>
            </a:r>
            <a:r>
              <a:rPr lang="en-US" sz="3200" baseline="-25000" dirty="0" smtClean="0">
                <a:solidFill>
                  <a:srgbClr val="000000"/>
                </a:solidFill>
              </a:rPr>
              <a:t>i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247800" y="5057325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H</a:t>
            </a:r>
            <a:r>
              <a:rPr lang="en-US" sz="3200" baseline="-25000" dirty="0" smtClean="0">
                <a:solidFill>
                  <a:srgbClr val="000000"/>
                </a:solidFill>
              </a:rPr>
              <a:t>i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909" y="3982837"/>
            <a:ext cx="874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H=</a:t>
            </a:r>
            <a:endParaRPr lang="en-US" sz="4800" dirty="0"/>
          </a:p>
        </p:txBody>
      </p:sp>
      <p:sp>
        <p:nvSpPr>
          <p:cNvPr id="41" name="Rectangle 40"/>
          <p:cNvSpPr/>
          <p:nvPr/>
        </p:nvSpPr>
        <p:spPr>
          <a:xfrm>
            <a:off x="5247800" y="2908349"/>
            <a:ext cx="1269943" cy="1074488"/>
          </a:xfrm>
          <a:prstGeom prst="rect">
            <a:avLst/>
          </a:prstGeom>
          <a:solidFill>
            <a:srgbClr val="C3D69B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707914" y="5057325"/>
            <a:ext cx="1269943" cy="10744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2700000">
            <a:off x="1964014" y="2057888"/>
            <a:ext cx="1376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. . 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2516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General structure</a:t>
            </a:r>
            <a:endParaRPr lang="en-US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Almost Block-diagonal form for single photon field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Bare Hamiltonian for each photon number N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Can use e.g. to calculate RF-induced resonances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7914" y="2908349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H</a:t>
            </a:r>
            <a:r>
              <a:rPr lang="en-US" sz="3200" baseline="-25000" dirty="0" smtClean="0">
                <a:solidFill>
                  <a:srgbClr val="000000"/>
                </a:solidFill>
              </a:rPr>
              <a:t>i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77857" y="3982837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H</a:t>
            </a:r>
            <a:r>
              <a:rPr lang="en-US" sz="3200" baseline="-25000" dirty="0" smtClean="0">
                <a:solidFill>
                  <a:srgbClr val="000000"/>
                </a:solidFill>
              </a:rPr>
              <a:t>i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247800" y="5057325"/>
            <a:ext cx="1269943" cy="1074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H</a:t>
            </a:r>
            <a:r>
              <a:rPr lang="en-US" sz="3200" baseline="-25000" dirty="0" smtClean="0">
                <a:solidFill>
                  <a:srgbClr val="000000"/>
                </a:solidFill>
              </a:rPr>
              <a:t>i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909" y="3982837"/>
            <a:ext cx="874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H=</a:t>
            </a:r>
            <a:endParaRPr lang="en-US" sz="4800" dirty="0"/>
          </a:p>
        </p:txBody>
      </p:sp>
      <p:sp>
        <p:nvSpPr>
          <p:cNvPr id="41" name="Rectangle 40"/>
          <p:cNvSpPr/>
          <p:nvPr/>
        </p:nvSpPr>
        <p:spPr>
          <a:xfrm>
            <a:off x="5247800" y="2908349"/>
            <a:ext cx="1269943" cy="1074488"/>
          </a:xfrm>
          <a:prstGeom prst="rect">
            <a:avLst/>
          </a:prstGeom>
          <a:solidFill>
            <a:srgbClr val="C3D69B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707914" y="5057325"/>
            <a:ext cx="1269943" cy="10744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6582867" y="2604818"/>
            <a:ext cx="2292681" cy="2252947"/>
          </a:xfrm>
          <a:custGeom>
            <a:avLst/>
            <a:gdLst>
              <a:gd name="connsiteX0" fmla="*/ 0 w 2155263"/>
              <a:gd name="connsiteY0" fmla="*/ 0 h 2269364"/>
              <a:gd name="connsiteX1" fmla="*/ 439596 w 2155263"/>
              <a:gd name="connsiteY1" fmla="*/ 1790813 h 2269364"/>
              <a:gd name="connsiteX2" fmla="*/ 993161 w 2155263"/>
              <a:gd name="connsiteY2" fmla="*/ 2230376 h 2269364"/>
              <a:gd name="connsiteX3" fmla="*/ 1286225 w 2155263"/>
              <a:gd name="connsiteY3" fmla="*/ 1025647 h 2269364"/>
              <a:gd name="connsiteX4" fmla="*/ 2084010 w 2155263"/>
              <a:gd name="connsiteY4" fmla="*/ 569804 h 2269364"/>
              <a:gd name="connsiteX5" fmla="*/ 2116572 w 2155263"/>
              <a:gd name="connsiteY5" fmla="*/ 569804 h 2269364"/>
              <a:gd name="connsiteX6" fmla="*/ 2116572 w 2155263"/>
              <a:gd name="connsiteY6" fmla="*/ 569804 h 2269364"/>
              <a:gd name="connsiteX0" fmla="*/ 0 w 2155263"/>
              <a:gd name="connsiteY0" fmla="*/ 0 h 2269364"/>
              <a:gd name="connsiteX1" fmla="*/ 439596 w 2155263"/>
              <a:gd name="connsiteY1" fmla="*/ 1790813 h 2269364"/>
              <a:gd name="connsiteX2" fmla="*/ 765223 w 2155263"/>
              <a:gd name="connsiteY2" fmla="*/ 2230376 h 2269364"/>
              <a:gd name="connsiteX3" fmla="*/ 1286225 w 2155263"/>
              <a:gd name="connsiteY3" fmla="*/ 1025647 h 2269364"/>
              <a:gd name="connsiteX4" fmla="*/ 2084010 w 2155263"/>
              <a:gd name="connsiteY4" fmla="*/ 569804 h 2269364"/>
              <a:gd name="connsiteX5" fmla="*/ 2116572 w 2155263"/>
              <a:gd name="connsiteY5" fmla="*/ 569804 h 2269364"/>
              <a:gd name="connsiteX6" fmla="*/ 2116572 w 2155263"/>
              <a:gd name="connsiteY6" fmla="*/ 569804 h 2269364"/>
              <a:gd name="connsiteX0" fmla="*/ 0 w 2261058"/>
              <a:gd name="connsiteY0" fmla="*/ 0 h 2269364"/>
              <a:gd name="connsiteX1" fmla="*/ 439596 w 2261058"/>
              <a:gd name="connsiteY1" fmla="*/ 1790813 h 2269364"/>
              <a:gd name="connsiteX2" fmla="*/ 765223 w 2261058"/>
              <a:gd name="connsiteY2" fmla="*/ 2230376 h 2269364"/>
              <a:gd name="connsiteX3" fmla="*/ 1286225 w 2261058"/>
              <a:gd name="connsiteY3" fmla="*/ 1025647 h 2269364"/>
              <a:gd name="connsiteX4" fmla="*/ 2084010 w 2261058"/>
              <a:gd name="connsiteY4" fmla="*/ 569804 h 2269364"/>
              <a:gd name="connsiteX5" fmla="*/ 2116572 w 2261058"/>
              <a:gd name="connsiteY5" fmla="*/ 569804 h 2269364"/>
              <a:gd name="connsiteX6" fmla="*/ 472158 w 2261058"/>
              <a:gd name="connsiteY6" fmla="*/ 993087 h 2269364"/>
              <a:gd name="connsiteX0" fmla="*/ 0 w 2261058"/>
              <a:gd name="connsiteY0" fmla="*/ 0 h 2269364"/>
              <a:gd name="connsiteX1" fmla="*/ 439596 w 2261058"/>
              <a:gd name="connsiteY1" fmla="*/ 1790813 h 2269364"/>
              <a:gd name="connsiteX2" fmla="*/ 765223 w 2261058"/>
              <a:gd name="connsiteY2" fmla="*/ 2230376 h 2269364"/>
              <a:gd name="connsiteX3" fmla="*/ 1286225 w 2261058"/>
              <a:gd name="connsiteY3" fmla="*/ 1025647 h 2269364"/>
              <a:gd name="connsiteX4" fmla="*/ 2084010 w 2261058"/>
              <a:gd name="connsiteY4" fmla="*/ 569804 h 2269364"/>
              <a:gd name="connsiteX5" fmla="*/ 2116572 w 2261058"/>
              <a:gd name="connsiteY5" fmla="*/ 569804 h 2269364"/>
              <a:gd name="connsiteX6" fmla="*/ 472158 w 2261058"/>
              <a:gd name="connsiteY6" fmla="*/ 993087 h 2269364"/>
              <a:gd name="connsiteX0" fmla="*/ 0 w 2101024"/>
              <a:gd name="connsiteY0" fmla="*/ 0 h 2269364"/>
              <a:gd name="connsiteX1" fmla="*/ 439596 w 2101024"/>
              <a:gd name="connsiteY1" fmla="*/ 1790813 h 2269364"/>
              <a:gd name="connsiteX2" fmla="*/ 765223 w 2101024"/>
              <a:gd name="connsiteY2" fmla="*/ 2230376 h 2269364"/>
              <a:gd name="connsiteX3" fmla="*/ 1286225 w 2101024"/>
              <a:gd name="connsiteY3" fmla="*/ 1025647 h 2269364"/>
              <a:gd name="connsiteX4" fmla="*/ 2084010 w 2101024"/>
              <a:gd name="connsiteY4" fmla="*/ 569804 h 2269364"/>
              <a:gd name="connsiteX5" fmla="*/ 472158 w 2101024"/>
              <a:gd name="connsiteY5" fmla="*/ 993087 h 2269364"/>
              <a:gd name="connsiteX0" fmla="*/ 0 w 2293564"/>
              <a:gd name="connsiteY0" fmla="*/ 0 h 2269364"/>
              <a:gd name="connsiteX1" fmla="*/ 439596 w 2293564"/>
              <a:gd name="connsiteY1" fmla="*/ 1790813 h 2269364"/>
              <a:gd name="connsiteX2" fmla="*/ 765223 w 2293564"/>
              <a:gd name="connsiteY2" fmla="*/ 2230376 h 2269364"/>
              <a:gd name="connsiteX3" fmla="*/ 1286225 w 2293564"/>
              <a:gd name="connsiteY3" fmla="*/ 1025647 h 2269364"/>
              <a:gd name="connsiteX4" fmla="*/ 2279386 w 2293564"/>
              <a:gd name="connsiteY4" fmla="*/ 944247 h 2269364"/>
              <a:gd name="connsiteX5" fmla="*/ 472158 w 2293564"/>
              <a:gd name="connsiteY5" fmla="*/ 993087 h 2269364"/>
              <a:gd name="connsiteX0" fmla="*/ 0 w 2293564"/>
              <a:gd name="connsiteY0" fmla="*/ 0 h 2269364"/>
              <a:gd name="connsiteX1" fmla="*/ 439596 w 2293564"/>
              <a:gd name="connsiteY1" fmla="*/ 1790813 h 2269364"/>
              <a:gd name="connsiteX2" fmla="*/ 765223 w 2293564"/>
              <a:gd name="connsiteY2" fmla="*/ 2230376 h 2269364"/>
              <a:gd name="connsiteX3" fmla="*/ 1286225 w 2293564"/>
              <a:gd name="connsiteY3" fmla="*/ 1025647 h 2269364"/>
              <a:gd name="connsiteX4" fmla="*/ 2279386 w 2293564"/>
              <a:gd name="connsiteY4" fmla="*/ 944247 h 2269364"/>
              <a:gd name="connsiteX0" fmla="*/ 0 w 2292681"/>
              <a:gd name="connsiteY0" fmla="*/ 0 h 2252947"/>
              <a:gd name="connsiteX1" fmla="*/ 439596 w 2292681"/>
              <a:gd name="connsiteY1" fmla="*/ 1790813 h 2252947"/>
              <a:gd name="connsiteX2" fmla="*/ 765223 w 2292681"/>
              <a:gd name="connsiteY2" fmla="*/ 2230376 h 2252947"/>
              <a:gd name="connsiteX3" fmla="*/ 1221100 w 2292681"/>
              <a:gd name="connsiteY3" fmla="*/ 1286129 h 2252947"/>
              <a:gd name="connsiteX4" fmla="*/ 2279386 w 2292681"/>
              <a:gd name="connsiteY4" fmla="*/ 944247 h 225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681" h="2252947">
                <a:moveTo>
                  <a:pt x="0" y="0"/>
                </a:moveTo>
                <a:cubicBezTo>
                  <a:pt x="137034" y="709542"/>
                  <a:pt x="312059" y="1419084"/>
                  <a:pt x="439596" y="1790813"/>
                </a:cubicBezTo>
                <a:cubicBezTo>
                  <a:pt x="567133" y="2162542"/>
                  <a:pt x="634972" y="2314490"/>
                  <a:pt x="765223" y="2230376"/>
                </a:cubicBezTo>
                <a:cubicBezTo>
                  <a:pt x="895474" y="2146262"/>
                  <a:pt x="968740" y="1500484"/>
                  <a:pt x="1221100" y="1286129"/>
                </a:cubicBezTo>
                <a:cubicBezTo>
                  <a:pt x="1473460" y="1071774"/>
                  <a:pt x="2415064" y="949674"/>
                  <a:pt x="2279386" y="944247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588738" y="2399058"/>
            <a:ext cx="2292681" cy="2252947"/>
          </a:xfrm>
          <a:custGeom>
            <a:avLst/>
            <a:gdLst>
              <a:gd name="connsiteX0" fmla="*/ 0 w 2155263"/>
              <a:gd name="connsiteY0" fmla="*/ 0 h 2269364"/>
              <a:gd name="connsiteX1" fmla="*/ 439596 w 2155263"/>
              <a:gd name="connsiteY1" fmla="*/ 1790813 h 2269364"/>
              <a:gd name="connsiteX2" fmla="*/ 993161 w 2155263"/>
              <a:gd name="connsiteY2" fmla="*/ 2230376 h 2269364"/>
              <a:gd name="connsiteX3" fmla="*/ 1286225 w 2155263"/>
              <a:gd name="connsiteY3" fmla="*/ 1025647 h 2269364"/>
              <a:gd name="connsiteX4" fmla="*/ 2084010 w 2155263"/>
              <a:gd name="connsiteY4" fmla="*/ 569804 h 2269364"/>
              <a:gd name="connsiteX5" fmla="*/ 2116572 w 2155263"/>
              <a:gd name="connsiteY5" fmla="*/ 569804 h 2269364"/>
              <a:gd name="connsiteX6" fmla="*/ 2116572 w 2155263"/>
              <a:gd name="connsiteY6" fmla="*/ 569804 h 2269364"/>
              <a:gd name="connsiteX0" fmla="*/ 0 w 2155263"/>
              <a:gd name="connsiteY0" fmla="*/ 0 h 2269364"/>
              <a:gd name="connsiteX1" fmla="*/ 439596 w 2155263"/>
              <a:gd name="connsiteY1" fmla="*/ 1790813 h 2269364"/>
              <a:gd name="connsiteX2" fmla="*/ 765223 w 2155263"/>
              <a:gd name="connsiteY2" fmla="*/ 2230376 h 2269364"/>
              <a:gd name="connsiteX3" fmla="*/ 1286225 w 2155263"/>
              <a:gd name="connsiteY3" fmla="*/ 1025647 h 2269364"/>
              <a:gd name="connsiteX4" fmla="*/ 2084010 w 2155263"/>
              <a:gd name="connsiteY4" fmla="*/ 569804 h 2269364"/>
              <a:gd name="connsiteX5" fmla="*/ 2116572 w 2155263"/>
              <a:gd name="connsiteY5" fmla="*/ 569804 h 2269364"/>
              <a:gd name="connsiteX6" fmla="*/ 2116572 w 2155263"/>
              <a:gd name="connsiteY6" fmla="*/ 569804 h 2269364"/>
              <a:gd name="connsiteX0" fmla="*/ 0 w 2261058"/>
              <a:gd name="connsiteY0" fmla="*/ 0 h 2269364"/>
              <a:gd name="connsiteX1" fmla="*/ 439596 w 2261058"/>
              <a:gd name="connsiteY1" fmla="*/ 1790813 h 2269364"/>
              <a:gd name="connsiteX2" fmla="*/ 765223 w 2261058"/>
              <a:gd name="connsiteY2" fmla="*/ 2230376 h 2269364"/>
              <a:gd name="connsiteX3" fmla="*/ 1286225 w 2261058"/>
              <a:gd name="connsiteY3" fmla="*/ 1025647 h 2269364"/>
              <a:gd name="connsiteX4" fmla="*/ 2084010 w 2261058"/>
              <a:gd name="connsiteY4" fmla="*/ 569804 h 2269364"/>
              <a:gd name="connsiteX5" fmla="*/ 2116572 w 2261058"/>
              <a:gd name="connsiteY5" fmla="*/ 569804 h 2269364"/>
              <a:gd name="connsiteX6" fmla="*/ 472158 w 2261058"/>
              <a:gd name="connsiteY6" fmla="*/ 993087 h 2269364"/>
              <a:gd name="connsiteX0" fmla="*/ 0 w 2261058"/>
              <a:gd name="connsiteY0" fmla="*/ 0 h 2269364"/>
              <a:gd name="connsiteX1" fmla="*/ 439596 w 2261058"/>
              <a:gd name="connsiteY1" fmla="*/ 1790813 h 2269364"/>
              <a:gd name="connsiteX2" fmla="*/ 765223 w 2261058"/>
              <a:gd name="connsiteY2" fmla="*/ 2230376 h 2269364"/>
              <a:gd name="connsiteX3" fmla="*/ 1286225 w 2261058"/>
              <a:gd name="connsiteY3" fmla="*/ 1025647 h 2269364"/>
              <a:gd name="connsiteX4" fmla="*/ 2084010 w 2261058"/>
              <a:gd name="connsiteY4" fmla="*/ 569804 h 2269364"/>
              <a:gd name="connsiteX5" fmla="*/ 2116572 w 2261058"/>
              <a:gd name="connsiteY5" fmla="*/ 569804 h 2269364"/>
              <a:gd name="connsiteX6" fmla="*/ 472158 w 2261058"/>
              <a:gd name="connsiteY6" fmla="*/ 993087 h 2269364"/>
              <a:gd name="connsiteX0" fmla="*/ 0 w 2101024"/>
              <a:gd name="connsiteY0" fmla="*/ 0 h 2269364"/>
              <a:gd name="connsiteX1" fmla="*/ 439596 w 2101024"/>
              <a:gd name="connsiteY1" fmla="*/ 1790813 h 2269364"/>
              <a:gd name="connsiteX2" fmla="*/ 765223 w 2101024"/>
              <a:gd name="connsiteY2" fmla="*/ 2230376 h 2269364"/>
              <a:gd name="connsiteX3" fmla="*/ 1286225 w 2101024"/>
              <a:gd name="connsiteY3" fmla="*/ 1025647 h 2269364"/>
              <a:gd name="connsiteX4" fmla="*/ 2084010 w 2101024"/>
              <a:gd name="connsiteY4" fmla="*/ 569804 h 2269364"/>
              <a:gd name="connsiteX5" fmla="*/ 472158 w 2101024"/>
              <a:gd name="connsiteY5" fmla="*/ 993087 h 2269364"/>
              <a:gd name="connsiteX0" fmla="*/ 0 w 2293564"/>
              <a:gd name="connsiteY0" fmla="*/ 0 h 2269364"/>
              <a:gd name="connsiteX1" fmla="*/ 439596 w 2293564"/>
              <a:gd name="connsiteY1" fmla="*/ 1790813 h 2269364"/>
              <a:gd name="connsiteX2" fmla="*/ 765223 w 2293564"/>
              <a:gd name="connsiteY2" fmla="*/ 2230376 h 2269364"/>
              <a:gd name="connsiteX3" fmla="*/ 1286225 w 2293564"/>
              <a:gd name="connsiteY3" fmla="*/ 1025647 h 2269364"/>
              <a:gd name="connsiteX4" fmla="*/ 2279386 w 2293564"/>
              <a:gd name="connsiteY4" fmla="*/ 944247 h 2269364"/>
              <a:gd name="connsiteX5" fmla="*/ 472158 w 2293564"/>
              <a:gd name="connsiteY5" fmla="*/ 993087 h 2269364"/>
              <a:gd name="connsiteX0" fmla="*/ 0 w 2293564"/>
              <a:gd name="connsiteY0" fmla="*/ 0 h 2269364"/>
              <a:gd name="connsiteX1" fmla="*/ 439596 w 2293564"/>
              <a:gd name="connsiteY1" fmla="*/ 1790813 h 2269364"/>
              <a:gd name="connsiteX2" fmla="*/ 765223 w 2293564"/>
              <a:gd name="connsiteY2" fmla="*/ 2230376 h 2269364"/>
              <a:gd name="connsiteX3" fmla="*/ 1286225 w 2293564"/>
              <a:gd name="connsiteY3" fmla="*/ 1025647 h 2269364"/>
              <a:gd name="connsiteX4" fmla="*/ 2279386 w 2293564"/>
              <a:gd name="connsiteY4" fmla="*/ 944247 h 2269364"/>
              <a:gd name="connsiteX0" fmla="*/ 0 w 2292681"/>
              <a:gd name="connsiteY0" fmla="*/ 0 h 2252947"/>
              <a:gd name="connsiteX1" fmla="*/ 439596 w 2292681"/>
              <a:gd name="connsiteY1" fmla="*/ 1790813 h 2252947"/>
              <a:gd name="connsiteX2" fmla="*/ 765223 w 2292681"/>
              <a:gd name="connsiteY2" fmla="*/ 2230376 h 2252947"/>
              <a:gd name="connsiteX3" fmla="*/ 1221100 w 2292681"/>
              <a:gd name="connsiteY3" fmla="*/ 1286129 h 2252947"/>
              <a:gd name="connsiteX4" fmla="*/ 2279386 w 2292681"/>
              <a:gd name="connsiteY4" fmla="*/ 944247 h 225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681" h="2252947">
                <a:moveTo>
                  <a:pt x="0" y="0"/>
                </a:moveTo>
                <a:cubicBezTo>
                  <a:pt x="137034" y="709542"/>
                  <a:pt x="312059" y="1419084"/>
                  <a:pt x="439596" y="1790813"/>
                </a:cubicBezTo>
                <a:cubicBezTo>
                  <a:pt x="567133" y="2162542"/>
                  <a:pt x="634972" y="2314490"/>
                  <a:pt x="765223" y="2230376"/>
                </a:cubicBezTo>
                <a:cubicBezTo>
                  <a:pt x="895474" y="2146262"/>
                  <a:pt x="968740" y="1500484"/>
                  <a:pt x="1221100" y="1286129"/>
                </a:cubicBezTo>
                <a:cubicBezTo>
                  <a:pt x="1473460" y="1071774"/>
                  <a:pt x="2415064" y="949674"/>
                  <a:pt x="2279386" y="9442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594609" y="2193298"/>
            <a:ext cx="2292681" cy="2252947"/>
          </a:xfrm>
          <a:custGeom>
            <a:avLst/>
            <a:gdLst>
              <a:gd name="connsiteX0" fmla="*/ 0 w 2155263"/>
              <a:gd name="connsiteY0" fmla="*/ 0 h 2269364"/>
              <a:gd name="connsiteX1" fmla="*/ 439596 w 2155263"/>
              <a:gd name="connsiteY1" fmla="*/ 1790813 h 2269364"/>
              <a:gd name="connsiteX2" fmla="*/ 993161 w 2155263"/>
              <a:gd name="connsiteY2" fmla="*/ 2230376 h 2269364"/>
              <a:gd name="connsiteX3" fmla="*/ 1286225 w 2155263"/>
              <a:gd name="connsiteY3" fmla="*/ 1025647 h 2269364"/>
              <a:gd name="connsiteX4" fmla="*/ 2084010 w 2155263"/>
              <a:gd name="connsiteY4" fmla="*/ 569804 h 2269364"/>
              <a:gd name="connsiteX5" fmla="*/ 2116572 w 2155263"/>
              <a:gd name="connsiteY5" fmla="*/ 569804 h 2269364"/>
              <a:gd name="connsiteX6" fmla="*/ 2116572 w 2155263"/>
              <a:gd name="connsiteY6" fmla="*/ 569804 h 2269364"/>
              <a:gd name="connsiteX0" fmla="*/ 0 w 2155263"/>
              <a:gd name="connsiteY0" fmla="*/ 0 h 2269364"/>
              <a:gd name="connsiteX1" fmla="*/ 439596 w 2155263"/>
              <a:gd name="connsiteY1" fmla="*/ 1790813 h 2269364"/>
              <a:gd name="connsiteX2" fmla="*/ 765223 w 2155263"/>
              <a:gd name="connsiteY2" fmla="*/ 2230376 h 2269364"/>
              <a:gd name="connsiteX3" fmla="*/ 1286225 w 2155263"/>
              <a:gd name="connsiteY3" fmla="*/ 1025647 h 2269364"/>
              <a:gd name="connsiteX4" fmla="*/ 2084010 w 2155263"/>
              <a:gd name="connsiteY4" fmla="*/ 569804 h 2269364"/>
              <a:gd name="connsiteX5" fmla="*/ 2116572 w 2155263"/>
              <a:gd name="connsiteY5" fmla="*/ 569804 h 2269364"/>
              <a:gd name="connsiteX6" fmla="*/ 2116572 w 2155263"/>
              <a:gd name="connsiteY6" fmla="*/ 569804 h 2269364"/>
              <a:gd name="connsiteX0" fmla="*/ 0 w 2261058"/>
              <a:gd name="connsiteY0" fmla="*/ 0 h 2269364"/>
              <a:gd name="connsiteX1" fmla="*/ 439596 w 2261058"/>
              <a:gd name="connsiteY1" fmla="*/ 1790813 h 2269364"/>
              <a:gd name="connsiteX2" fmla="*/ 765223 w 2261058"/>
              <a:gd name="connsiteY2" fmla="*/ 2230376 h 2269364"/>
              <a:gd name="connsiteX3" fmla="*/ 1286225 w 2261058"/>
              <a:gd name="connsiteY3" fmla="*/ 1025647 h 2269364"/>
              <a:gd name="connsiteX4" fmla="*/ 2084010 w 2261058"/>
              <a:gd name="connsiteY4" fmla="*/ 569804 h 2269364"/>
              <a:gd name="connsiteX5" fmla="*/ 2116572 w 2261058"/>
              <a:gd name="connsiteY5" fmla="*/ 569804 h 2269364"/>
              <a:gd name="connsiteX6" fmla="*/ 472158 w 2261058"/>
              <a:gd name="connsiteY6" fmla="*/ 993087 h 2269364"/>
              <a:gd name="connsiteX0" fmla="*/ 0 w 2261058"/>
              <a:gd name="connsiteY0" fmla="*/ 0 h 2269364"/>
              <a:gd name="connsiteX1" fmla="*/ 439596 w 2261058"/>
              <a:gd name="connsiteY1" fmla="*/ 1790813 h 2269364"/>
              <a:gd name="connsiteX2" fmla="*/ 765223 w 2261058"/>
              <a:gd name="connsiteY2" fmla="*/ 2230376 h 2269364"/>
              <a:gd name="connsiteX3" fmla="*/ 1286225 w 2261058"/>
              <a:gd name="connsiteY3" fmla="*/ 1025647 h 2269364"/>
              <a:gd name="connsiteX4" fmla="*/ 2084010 w 2261058"/>
              <a:gd name="connsiteY4" fmla="*/ 569804 h 2269364"/>
              <a:gd name="connsiteX5" fmla="*/ 2116572 w 2261058"/>
              <a:gd name="connsiteY5" fmla="*/ 569804 h 2269364"/>
              <a:gd name="connsiteX6" fmla="*/ 472158 w 2261058"/>
              <a:gd name="connsiteY6" fmla="*/ 993087 h 2269364"/>
              <a:gd name="connsiteX0" fmla="*/ 0 w 2101024"/>
              <a:gd name="connsiteY0" fmla="*/ 0 h 2269364"/>
              <a:gd name="connsiteX1" fmla="*/ 439596 w 2101024"/>
              <a:gd name="connsiteY1" fmla="*/ 1790813 h 2269364"/>
              <a:gd name="connsiteX2" fmla="*/ 765223 w 2101024"/>
              <a:gd name="connsiteY2" fmla="*/ 2230376 h 2269364"/>
              <a:gd name="connsiteX3" fmla="*/ 1286225 w 2101024"/>
              <a:gd name="connsiteY3" fmla="*/ 1025647 h 2269364"/>
              <a:gd name="connsiteX4" fmla="*/ 2084010 w 2101024"/>
              <a:gd name="connsiteY4" fmla="*/ 569804 h 2269364"/>
              <a:gd name="connsiteX5" fmla="*/ 472158 w 2101024"/>
              <a:gd name="connsiteY5" fmla="*/ 993087 h 2269364"/>
              <a:gd name="connsiteX0" fmla="*/ 0 w 2293564"/>
              <a:gd name="connsiteY0" fmla="*/ 0 h 2269364"/>
              <a:gd name="connsiteX1" fmla="*/ 439596 w 2293564"/>
              <a:gd name="connsiteY1" fmla="*/ 1790813 h 2269364"/>
              <a:gd name="connsiteX2" fmla="*/ 765223 w 2293564"/>
              <a:gd name="connsiteY2" fmla="*/ 2230376 h 2269364"/>
              <a:gd name="connsiteX3" fmla="*/ 1286225 w 2293564"/>
              <a:gd name="connsiteY3" fmla="*/ 1025647 h 2269364"/>
              <a:gd name="connsiteX4" fmla="*/ 2279386 w 2293564"/>
              <a:gd name="connsiteY4" fmla="*/ 944247 h 2269364"/>
              <a:gd name="connsiteX5" fmla="*/ 472158 w 2293564"/>
              <a:gd name="connsiteY5" fmla="*/ 993087 h 2269364"/>
              <a:gd name="connsiteX0" fmla="*/ 0 w 2293564"/>
              <a:gd name="connsiteY0" fmla="*/ 0 h 2269364"/>
              <a:gd name="connsiteX1" fmla="*/ 439596 w 2293564"/>
              <a:gd name="connsiteY1" fmla="*/ 1790813 h 2269364"/>
              <a:gd name="connsiteX2" fmla="*/ 765223 w 2293564"/>
              <a:gd name="connsiteY2" fmla="*/ 2230376 h 2269364"/>
              <a:gd name="connsiteX3" fmla="*/ 1286225 w 2293564"/>
              <a:gd name="connsiteY3" fmla="*/ 1025647 h 2269364"/>
              <a:gd name="connsiteX4" fmla="*/ 2279386 w 2293564"/>
              <a:gd name="connsiteY4" fmla="*/ 944247 h 2269364"/>
              <a:gd name="connsiteX0" fmla="*/ 0 w 2292681"/>
              <a:gd name="connsiteY0" fmla="*/ 0 h 2252947"/>
              <a:gd name="connsiteX1" fmla="*/ 439596 w 2292681"/>
              <a:gd name="connsiteY1" fmla="*/ 1790813 h 2252947"/>
              <a:gd name="connsiteX2" fmla="*/ 765223 w 2292681"/>
              <a:gd name="connsiteY2" fmla="*/ 2230376 h 2252947"/>
              <a:gd name="connsiteX3" fmla="*/ 1221100 w 2292681"/>
              <a:gd name="connsiteY3" fmla="*/ 1286129 h 2252947"/>
              <a:gd name="connsiteX4" fmla="*/ 2279386 w 2292681"/>
              <a:gd name="connsiteY4" fmla="*/ 944247 h 225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681" h="2252947">
                <a:moveTo>
                  <a:pt x="0" y="0"/>
                </a:moveTo>
                <a:cubicBezTo>
                  <a:pt x="137034" y="709542"/>
                  <a:pt x="312059" y="1419084"/>
                  <a:pt x="439596" y="1790813"/>
                </a:cubicBezTo>
                <a:cubicBezTo>
                  <a:pt x="567133" y="2162542"/>
                  <a:pt x="634972" y="2314490"/>
                  <a:pt x="765223" y="2230376"/>
                </a:cubicBezTo>
                <a:cubicBezTo>
                  <a:pt x="895474" y="2146262"/>
                  <a:pt x="968740" y="1500484"/>
                  <a:pt x="1221100" y="1286129"/>
                </a:cubicBezTo>
                <a:cubicBezTo>
                  <a:pt x="1473460" y="1071774"/>
                  <a:pt x="2415064" y="949674"/>
                  <a:pt x="2279386" y="9442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588738" y="3196778"/>
            <a:ext cx="2292681" cy="2252947"/>
          </a:xfrm>
          <a:custGeom>
            <a:avLst/>
            <a:gdLst>
              <a:gd name="connsiteX0" fmla="*/ 0 w 2155263"/>
              <a:gd name="connsiteY0" fmla="*/ 0 h 2269364"/>
              <a:gd name="connsiteX1" fmla="*/ 439596 w 2155263"/>
              <a:gd name="connsiteY1" fmla="*/ 1790813 h 2269364"/>
              <a:gd name="connsiteX2" fmla="*/ 993161 w 2155263"/>
              <a:gd name="connsiteY2" fmla="*/ 2230376 h 2269364"/>
              <a:gd name="connsiteX3" fmla="*/ 1286225 w 2155263"/>
              <a:gd name="connsiteY3" fmla="*/ 1025647 h 2269364"/>
              <a:gd name="connsiteX4" fmla="*/ 2084010 w 2155263"/>
              <a:gd name="connsiteY4" fmla="*/ 569804 h 2269364"/>
              <a:gd name="connsiteX5" fmla="*/ 2116572 w 2155263"/>
              <a:gd name="connsiteY5" fmla="*/ 569804 h 2269364"/>
              <a:gd name="connsiteX6" fmla="*/ 2116572 w 2155263"/>
              <a:gd name="connsiteY6" fmla="*/ 569804 h 2269364"/>
              <a:gd name="connsiteX0" fmla="*/ 0 w 2155263"/>
              <a:gd name="connsiteY0" fmla="*/ 0 h 2269364"/>
              <a:gd name="connsiteX1" fmla="*/ 439596 w 2155263"/>
              <a:gd name="connsiteY1" fmla="*/ 1790813 h 2269364"/>
              <a:gd name="connsiteX2" fmla="*/ 765223 w 2155263"/>
              <a:gd name="connsiteY2" fmla="*/ 2230376 h 2269364"/>
              <a:gd name="connsiteX3" fmla="*/ 1286225 w 2155263"/>
              <a:gd name="connsiteY3" fmla="*/ 1025647 h 2269364"/>
              <a:gd name="connsiteX4" fmla="*/ 2084010 w 2155263"/>
              <a:gd name="connsiteY4" fmla="*/ 569804 h 2269364"/>
              <a:gd name="connsiteX5" fmla="*/ 2116572 w 2155263"/>
              <a:gd name="connsiteY5" fmla="*/ 569804 h 2269364"/>
              <a:gd name="connsiteX6" fmla="*/ 2116572 w 2155263"/>
              <a:gd name="connsiteY6" fmla="*/ 569804 h 2269364"/>
              <a:gd name="connsiteX0" fmla="*/ 0 w 2261058"/>
              <a:gd name="connsiteY0" fmla="*/ 0 h 2269364"/>
              <a:gd name="connsiteX1" fmla="*/ 439596 w 2261058"/>
              <a:gd name="connsiteY1" fmla="*/ 1790813 h 2269364"/>
              <a:gd name="connsiteX2" fmla="*/ 765223 w 2261058"/>
              <a:gd name="connsiteY2" fmla="*/ 2230376 h 2269364"/>
              <a:gd name="connsiteX3" fmla="*/ 1286225 w 2261058"/>
              <a:gd name="connsiteY3" fmla="*/ 1025647 h 2269364"/>
              <a:gd name="connsiteX4" fmla="*/ 2084010 w 2261058"/>
              <a:gd name="connsiteY4" fmla="*/ 569804 h 2269364"/>
              <a:gd name="connsiteX5" fmla="*/ 2116572 w 2261058"/>
              <a:gd name="connsiteY5" fmla="*/ 569804 h 2269364"/>
              <a:gd name="connsiteX6" fmla="*/ 472158 w 2261058"/>
              <a:gd name="connsiteY6" fmla="*/ 993087 h 2269364"/>
              <a:gd name="connsiteX0" fmla="*/ 0 w 2261058"/>
              <a:gd name="connsiteY0" fmla="*/ 0 h 2269364"/>
              <a:gd name="connsiteX1" fmla="*/ 439596 w 2261058"/>
              <a:gd name="connsiteY1" fmla="*/ 1790813 h 2269364"/>
              <a:gd name="connsiteX2" fmla="*/ 765223 w 2261058"/>
              <a:gd name="connsiteY2" fmla="*/ 2230376 h 2269364"/>
              <a:gd name="connsiteX3" fmla="*/ 1286225 w 2261058"/>
              <a:gd name="connsiteY3" fmla="*/ 1025647 h 2269364"/>
              <a:gd name="connsiteX4" fmla="*/ 2084010 w 2261058"/>
              <a:gd name="connsiteY4" fmla="*/ 569804 h 2269364"/>
              <a:gd name="connsiteX5" fmla="*/ 2116572 w 2261058"/>
              <a:gd name="connsiteY5" fmla="*/ 569804 h 2269364"/>
              <a:gd name="connsiteX6" fmla="*/ 472158 w 2261058"/>
              <a:gd name="connsiteY6" fmla="*/ 993087 h 2269364"/>
              <a:gd name="connsiteX0" fmla="*/ 0 w 2101024"/>
              <a:gd name="connsiteY0" fmla="*/ 0 h 2269364"/>
              <a:gd name="connsiteX1" fmla="*/ 439596 w 2101024"/>
              <a:gd name="connsiteY1" fmla="*/ 1790813 h 2269364"/>
              <a:gd name="connsiteX2" fmla="*/ 765223 w 2101024"/>
              <a:gd name="connsiteY2" fmla="*/ 2230376 h 2269364"/>
              <a:gd name="connsiteX3" fmla="*/ 1286225 w 2101024"/>
              <a:gd name="connsiteY3" fmla="*/ 1025647 h 2269364"/>
              <a:gd name="connsiteX4" fmla="*/ 2084010 w 2101024"/>
              <a:gd name="connsiteY4" fmla="*/ 569804 h 2269364"/>
              <a:gd name="connsiteX5" fmla="*/ 472158 w 2101024"/>
              <a:gd name="connsiteY5" fmla="*/ 993087 h 2269364"/>
              <a:gd name="connsiteX0" fmla="*/ 0 w 2293564"/>
              <a:gd name="connsiteY0" fmla="*/ 0 h 2269364"/>
              <a:gd name="connsiteX1" fmla="*/ 439596 w 2293564"/>
              <a:gd name="connsiteY1" fmla="*/ 1790813 h 2269364"/>
              <a:gd name="connsiteX2" fmla="*/ 765223 w 2293564"/>
              <a:gd name="connsiteY2" fmla="*/ 2230376 h 2269364"/>
              <a:gd name="connsiteX3" fmla="*/ 1286225 w 2293564"/>
              <a:gd name="connsiteY3" fmla="*/ 1025647 h 2269364"/>
              <a:gd name="connsiteX4" fmla="*/ 2279386 w 2293564"/>
              <a:gd name="connsiteY4" fmla="*/ 944247 h 2269364"/>
              <a:gd name="connsiteX5" fmla="*/ 472158 w 2293564"/>
              <a:gd name="connsiteY5" fmla="*/ 993087 h 2269364"/>
              <a:gd name="connsiteX0" fmla="*/ 0 w 2293564"/>
              <a:gd name="connsiteY0" fmla="*/ 0 h 2269364"/>
              <a:gd name="connsiteX1" fmla="*/ 439596 w 2293564"/>
              <a:gd name="connsiteY1" fmla="*/ 1790813 h 2269364"/>
              <a:gd name="connsiteX2" fmla="*/ 765223 w 2293564"/>
              <a:gd name="connsiteY2" fmla="*/ 2230376 h 2269364"/>
              <a:gd name="connsiteX3" fmla="*/ 1286225 w 2293564"/>
              <a:gd name="connsiteY3" fmla="*/ 1025647 h 2269364"/>
              <a:gd name="connsiteX4" fmla="*/ 2279386 w 2293564"/>
              <a:gd name="connsiteY4" fmla="*/ 944247 h 2269364"/>
              <a:gd name="connsiteX0" fmla="*/ 0 w 2292681"/>
              <a:gd name="connsiteY0" fmla="*/ 0 h 2252947"/>
              <a:gd name="connsiteX1" fmla="*/ 439596 w 2292681"/>
              <a:gd name="connsiteY1" fmla="*/ 1790813 h 2252947"/>
              <a:gd name="connsiteX2" fmla="*/ 765223 w 2292681"/>
              <a:gd name="connsiteY2" fmla="*/ 2230376 h 2252947"/>
              <a:gd name="connsiteX3" fmla="*/ 1221100 w 2292681"/>
              <a:gd name="connsiteY3" fmla="*/ 1286129 h 2252947"/>
              <a:gd name="connsiteX4" fmla="*/ 2279386 w 2292681"/>
              <a:gd name="connsiteY4" fmla="*/ 944247 h 225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681" h="2252947">
                <a:moveTo>
                  <a:pt x="0" y="0"/>
                </a:moveTo>
                <a:cubicBezTo>
                  <a:pt x="137034" y="709542"/>
                  <a:pt x="312059" y="1419084"/>
                  <a:pt x="439596" y="1790813"/>
                </a:cubicBezTo>
                <a:cubicBezTo>
                  <a:pt x="567133" y="2162542"/>
                  <a:pt x="634972" y="2314490"/>
                  <a:pt x="765223" y="2230376"/>
                </a:cubicBezTo>
                <a:cubicBezTo>
                  <a:pt x="895474" y="2146262"/>
                  <a:pt x="968740" y="1500484"/>
                  <a:pt x="1221100" y="1286129"/>
                </a:cubicBezTo>
                <a:cubicBezTo>
                  <a:pt x="1473460" y="1071774"/>
                  <a:pt x="2415064" y="949674"/>
                  <a:pt x="2279386" y="9442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594609" y="2991018"/>
            <a:ext cx="2292681" cy="2252947"/>
          </a:xfrm>
          <a:custGeom>
            <a:avLst/>
            <a:gdLst>
              <a:gd name="connsiteX0" fmla="*/ 0 w 2155263"/>
              <a:gd name="connsiteY0" fmla="*/ 0 h 2269364"/>
              <a:gd name="connsiteX1" fmla="*/ 439596 w 2155263"/>
              <a:gd name="connsiteY1" fmla="*/ 1790813 h 2269364"/>
              <a:gd name="connsiteX2" fmla="*/ 993161 w 2155263"/>
              <a:gd name="connsiteY2" fmla="*/ 2230376 h 2269364"/>
              <a:gd name="connsiteX3" fmla="*/ 1286225 w 2155263"/>
              <a:gd name="connsiteY3" fmla="*/ 1025647 h 2269364"/>
              <a:gd name="connsiteX4" fmla="*/ 2084010 w 2155263"/>
              <a:gd name="connsiteY4" fmla="*/ 569804 h 2269364"/>
              <a:gd name="connsiteX5" fmla="*/ 2116572 w 2155263"/>
              <a:gd name="connsiteY5" fmla="*/ 569804 h 2269364"/>
              <a:gd name="connsiteX6" fmla="*/ 2116572 w 2155263"/>
              <a:gd name="connsiteY6" fmla="*/ 569804 h 2269364"/>
              <a:gd name="connsiteX0" fmla="*/ 0 w 2155263"/>
              <a:gd name="connsiteY0" fmla="*/ 0 h 2269364"/>
              <a:gd name="connsiteX1" fmla="*/ 439596 w 2155263"/>
              <a:gd name="connsiteY1" fmla="*/ 1790813 h 2269364"/>
              <a:gd name="connsiteX2" fmla="*/ 765223 w 2155263"/>
              <a:gd name="connsiteY2" fmla="*/ 2230376 h 2269364"/>
              <a:gd name="connsiteX3" fmla="*/ 1286225 w 2155263"/>
              <a:gd name="connsiteY3" fmla="*/ 1025647 h 2269364"/>
              <a:gd name="connsiteX4" fmla="*/ 2084010 w 2155263"/>
              <a:gd name="connsiteY4" fmla="*/ 569804 h 2269364"/>
              <a:gd name="connsiteX5" fmla="*/ 2116572 w 2155263"/>
              <a:gd name="connsiteY5" fmla="*/ 569804 h 2269364"/>
              <a:gd name="connsiteX6" fmla="*/ 2116572 w 2155263"/>
              <a:gd name="connsiteY6" fmla="*/ 569804 h 2269364"/>
              <a:gd name="connsiteX0" fmla="*/ 0 w 2261058"/>
              <a:gd name="connsiteY0" fmla="*/ 0 h 2269364"/>
              <a:gd name="connsiteX1" fmla="*/ 439596 w 2261058"/>
              <a:gd name="connsiteY1" fmla="*/ 1790813 h 2269364"/>
              <a:gd name="connsiteX2" fmla="*/ 765223 w 2261058"/>
              <a:gd name="connsiteY2" fmla="*/ 2230376 h 2269364"/>
              <a:gd name="connsiteX3" fmla="*/ 1286225 w 2261058"/>
              <a:gd name="connsiteY3" fmla="*/ 1025647 h 2269364"/>
              <a:gd name="connsiteX4" fmla="*/ 2084010 w 2261058"/>
              <a:gd name="connsiteY4" fmla="*/ 569804 h 2269364"/>
              <a:gd name="connsiteX5" fmla="*/ 2116572 w 2261058"/>
              <a:gd name="connsiteY5" fmla="*/ 569804 h 2269364"/>
              <a:gd name="connsiteX6" fmla="*/ 472158 w 2261058"/>
              <a:gd name="connsiteY6" fmla="*/ 993087 h 2269364"/>
              <a:gd name="connsiteX0" fmla="*/ 0 w 2261058"/>
              <a:gd name="connsiteY0" fmla="*/ 0 h 2269364"/>
              <a:gd name="connsiteX1" fmla="*/ 439596 w 2261058"/>
              <a:gd name="connsiteY1" fmla="*/ 1790813 h 2269364"/>
              <a:gd name="connsiteX2" fmla="*/ 765223 w 2261058"/>
              <a:gd name="connsiteY2" fmla="*/ 2230376 h 2269364"/>
              <a:gd name="connsiteX3" fmla="*/ 1286225 w 2261058"/>
              <a:gd name="connsiteY3" fmla="*/ 1025647 h 2269364"/>
              <a:gd name="connsiteX4" fmla="*/ 2084010 w 2261058"/>
              <a:gd name="connsiteY4" fmla="*/ 569804 h 2269364"/>
              <a:gd name="connsiteX5" fmla="*/ 2116572 w 2261058"/>
              <a:gd name="connsiteY5" fmla="*/ 569804 h 2269364"/>
              <a:gd name="connsiteX6" fmla="*/ 472158 w 2261058"/>
              <a:gd name="connsiteY6" fmla="*/ 993087 h 2269364"/>
              <a:gd name="connsiteX0" fmla="*/ 0 w 2101024"/>
              <a:gd name="connsiteY0" fmla="*/ 0 h 2269364"/>
              <a:gd name="connsiteX1" fmla="*/ 439596 w 2101024"/>
              <a:gd name="connsiteY1" fmla="*/ 1790813 h 2269364"/>
              <a:gd name="connsiteX2" fmla="*/ 765223 w 2101024"/>
              <a:gd name="connsiteY2" fmla="*/ 2230376 h 2269364"/>
              <a:gd name="connsiteX3" fmla="*/ 1286225 w 2101024"/>
              <a:gd name="connsiteY3" fmla="*/ 1025647 h 2269364"/>
              <a:gd name="connsiteX4" fmla="*/ 2084010 w 2101024"/>
              <a:gd name="connsiteY4" fmla="*/ 569804 h 2269364"/>
              <a:gd name="connsiteX5" fmla="*/ 472158 w 2101024"/>
              <a:gd name="connsiteY5" fmla="*/ 993087 h 2269364"/>
              <a:gd name="connsiteX0" fmla="*/ 0 w 2293564"/>
              <a:gd name="connsiteY0" fmla="*/ 0 h 2269364"/>
              <a:gd name="connsiteX1" fmla="*/ 439596 w 2293564"/>
              <a:gd name="connsiteY1" fmla="*/ 1790813 h 2269364"/>
              <a:gd name="connsiteX2" fmla="*/ 765223 w 2293564"/>
              <a:gd name="connsiteY2" fmla="*/ 2230376 h 2269364"/>
              <a:gd name="connsiteX3" fmla="*/ 1286225 w 2293564"/>
              <a:gd name="connsiteY3" fmla="*/ 1025647 h 2269364"/>
              <a:gd name="connsiteX4" fmla="*/ 2279386 w 2293564"/>
              <a:gd name="connsiteY4" fmla="*/ 944247 h 2269364"/>
              <a:gd name="connsiteX5" fmla="*/ 472158 w 2293564"/>
              <a:gd name="connsiteY5" fmla="*/ 993087 h 2269364"/>
              <a:gd name="connsiteX0" fmla="*/ 0 w 2293564"/>
              <a:gd name="connsiteY0" fmla="*/ 0 h 2269364"/>
              <a:gd name="connsiteX1" fmla="*/ 439596 w 2293564"/>
              <a:gd name="connsiteY1" fmla="*/ 1790813 h 2269364"/>
              <a:gd name="connsiteX2" fmla="*/ 765223 w 2293564"/>
              <a:gd name="connsiteY2" fmla="*/ 2230376 h 2269364"/>
              <a:gd name="connsiteX3" fmla="*/ 1286225 w 2293564"/>
              <a:gd name="connsiteY3" fmla="*/ 1025647 h 2269364"/>
              <a:gd name="connsiteX4" fmla="*/ 2279386 w 2293564"/>
              <a:gd name="connsiteY4" fmla="*/ 944247 h 2269364"/>
              <a:gd name="connsiteX0" fmla="*/ 0 w 2292681"/>
              <a:gd name="connsiteY0" fmla="*/ 0 h 2252947"/>
              <a:gd name="connsiteX1" fmla="*/ 439596 w 2292681"/>
              <a:gd name="connsiteY1" fmla="*/ 1790813 h 2252947"/>
              <a:gd name="connsiteX2" fmla="*/ 765223 w 2292681"/>
              <a:gd name="connsiteY2" fmla="*/ 2230376 h 2252947"/>
              <a:gd name="connsiteX3" fmla="*/ 1221100 w 2292681"/>
              <a:gd name="connsiteY3" fmla="*/ 1286129 h 2252947"/>
              <a:gd name="connsiteX4" fmla="*/ 2279386 w 2292681"/>
              <a:gd name="connsiteY4" fmla="*/ 944247 h 225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681" h="2252947">
                <a:moveTo>
                  <a:pt x="0" y="0"/>
                </a:moveTo>
                <a:cubicBezTo>
                  <a:pt x="137034" y="709542"/>
                  <a:pt x="312059" y="1419084"/>
                  <a:pt x="439596" y="1790813"/>
                </a:cubicBezTo>
                <a:cubicBezTo>
                  <a:pt x="567133" y="2162542"/>
                  <a:pt x="634972" y="2314490"/>
                  <a:pt x="765223" y="2230376"/>
                </a:cubicBezTo>
                <a:cubicBezTo>
                  <a:pt x="895474" y="2146262"/>
                  <a:pt x="968740" y="1500484"/>
                  <a:pt x="1221100" y="1286129"/>
                </a:cubicBezTo>
                <a:cubicBezTo>
                  <a:pt x="1473460" y="1071774"/>
                  <a:pt x="2415064" y="949674"/>
                  <a:pt x="2279386" y="9442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600480" y="2785258"/>
            <a:ext cx="2292681" cy="2252947"/>
          </a:xfrm>
          <a:custGeom>
            <a:avLst/>
            <a:gdLst>
              <a:gd name="connsiteX0" fmla="*/ 0 w 2155263"/>
              <a:gd name="connsiteY0" fmla="*/ 0 h 2269364"/>
              <a:gd name="connsiteX1" fmla="*/ 439596 w 2155263"/>
              <a:gd name="connsiteY1" fmla="*/ 1790813 h 2269364"/>
              <a:gd name="connsiteX2" fmla="*/ 993161 w 2155263"/>
              <a:gd name="connsiteY2" fmla="*/ 2230376 h 2269364"/>
              <a:gd name="connsiteX3" fmla="*/ 1286225 w 2155263"/>
              <a:gd name="connsiteY3" fmla="*/ 1025647 h 2269364"/>
              <a:gd name="connsiteX4" fmla="*/ 2084010 w 2155263"/>
              <a:gd name="connsiteY4" fmla="*/ 569804 h 2269364"/>
              <a:gd name="connsiteX5" fmla="*/ 2116572 w 2155263"/>
              <a:gd name="connsiteY5" fmla="*/ 569804 h 2269364"/>
              <a:gd name="connsiteX6" fmla="*/ 2116572 w 2155263"/>
              <a:gd name="connsiteY6" fmla="*/ 569804 h 2269364"/>
              <a:gd name="connsiteX0" fmla="*/ 0 w 2155263"/>
              <a:gd name="connsiteY0" fmla="*/ 0 h 2269364"/>
              <a:gd name="connsiteX1" fmla="*/ 439596 w 2155263"/>
              <a:gd name="connsiteY1" fmla="*/ 1790813 h 2269364"/>
              <a:gd name="connsiteX2" fmla="*/ 765223 w 2155263"/>
              <a:gd name="connsiteY2" fmla="*/ 2230376 h 2269364"/>
              <a:gd name="connsiteX3" fmla="*/ 1286225 w 2155263"/>
              <a:gd name="connsiteY3" fmla="*/ 1025647 h 2269364"/>
              <a:gd name="connsiteX4" fmla="*/ 2084010 w 2155263"/>
              <a:gd name="connsiteY4" fmla="*/ 569804 h 2269364"/>
              <a:gd name="connsiteX5" fmla="*/ 2116572 w 2155263"/>
              <a:gd name="connsiteY5" fmla="*/ 569804 h 2269364"/>
              <a:gd name="connsiteX6" fmla="*/ 2116572 w 2155263"/>
              <a:gd name="connsiteY6" fmla="*/ 569804 h 2269364"/>
              <a:gd name="connsiteX0" fmla="*/ 0 w 2261058"/>
              <a:gd name="connsiteY0" fmla="*/ 0 h 2269364"/>
              <a:gd name="connsiteX1" fmla="*/ 439596 w 2261058"/>
              <a:gd name="connsiteY1" fmla="*/ 1790813 h 2269364"/>
              <a:gd name="connsiteX2" fmla="*/ 765223 w 2261058"/>
              <a:gd name="connsiteY2" fmla="*/ 2230376 h 2269364"/>
              <a:gd name="connsiteX3" fmla="*/ 1286225 w 2261058"/>
              <a:gd name="connsiteY3" fmla="*/ 1025647 h 2269364"/>
              <a:gd name="connsiteX4" fmla="*/ 2084010 w 2261058"/>
              <a:gd name="connsiteY4" fmla="*/ 569804 h 2269364"/>
              <a:gd name="connsiteX5" fmla="*/ 2116572 w 2261058"/>
              <a:gd name="connsiteY5" fmla="*/ 569804 h 2269364"/>
              <a:gd name="connsiteX6" fmla="*/ 472158 w 2261058"/>
              <a:gd name="connsiteY6" fmla="*/ 993087 h 2269364"/>
              <a:gd name="connsiteX0" fmla="*/ 0 w 2261058"/>
              <a:gd name="connsiteY0" fmla="*/ 0 h 2269364"/>
              <a:gd name="connsiteX1" fmla="*/ 439596 w 2261058"/>
              <a:gd name="connsiteY1" fmla="*/ 1790813 h 2269364"/>
              <a:gd name="connsiteX2" fmla="*/ 765223 w 2261058"/>
              <a:gd name="connsiteY2" fmla="*/ 2230376 h 2269364"/>
              <a:gd name="connsiteX3" fmla="*/ 1286225 w 2261058"/>
              <a:gd name="connsiteY3" fmla="*/ 1025647 h 2269364"/>
              <a:gd name="connsiteX4" fmla="*/ 2084010 w 2261058"/>
              <a:gd name="connsiteY4" fmla="*/ 569804 h 2269364"/>
              <a:gd name="connsiteX5" fmla="*/ 2116572 w 2261058"/>
              <a:gd name="connsiteY5" fmla="*/ 569804 h 2269364"/>
              <a:gd name="connsiteX6" fmla="*/ 472158 w 2261058"/>
              <a:gd name="connsiteY6" fmla="*/ 993087 h 2269364"/>
              <a:gd name="connsiteX0" fmla="*/ 0 w 2101024"/>
              <a:gd name="connsiteY0" fmla="*/ 0 h 2269364"/>
              <a:gd name="connsiteX1" fmla="*/ 439596 w 2101024"/>
              <a:gd name="connsiteY1" fmla="*/ 1790813 h 2269364"/>
              <a:gd name="connsiteX2" fmla="*/ 765223 w 2101024"/>
              <a:gd name="connsiteY2" fmla="*/ 2230376 h 2269364"/>
              <a:gd name="connsiteX3" fmla="*/ 1286225 w 2101024"/>
              <a:gd name="connsiteY3" fmla="*/ 1025647 h 2269364"/>
              <a:gd name="connsiteX4" fmla="*/ 2084010 w 2101024"/>
              <a:gd name="connsiteY4" fmla="*/ 569804 h 2269364"/>
              <a:gd name="connsiteX5" fmla="*/ 472158 w 2101024"/>
              <a:gd name="connsiteY5" fmla="*/ 993087 h 2269364"/>
              <a:gd name="connsiteX0" fmla="*/ 0 w 2293564"/>
              <a:gd name="connsiteY0" fmla="*/ 0 h 2269364"/>
              <a:gd name="connsiteX1" fmla="*/ 439596 w 2293564"/>
              <a:gd name="connsiteY1" fmla="*/ 1790813 h 2269364"/>
              <a:gd name="connsiteX2" fmla="*/ 765223 w 2293564"/>
              <a:gd name="connsiteY2" fmla="*/ 2230376 h 2269364"/>
              <a:gd name="connsiteX3" fmla="*/ 1286225 w 2293564"/>
              <a:gd name="connsiteY3" fmla="*/ 1025647 h 2269364"/>
              <a:gd name="connsiteX4" fmla="*/ 2279386 w 2293564"/>
              <a:gd name="connsiteY4" fmla="*/ 944247 h 2269364"/>
              <a:gd name="connsiteX5" fmla="*/ 472158 w 2293564"/>
              <a:gd name="connsiteY5" fmla="*/ 993087 h 2269364"/>
              <a:gd name="connsiteX0" fmla="*/ 0 w 2293564"/>
              <a:gd name="connsiteY0" fmla="*/ 0 h 2269364"/>
              <a:gd name="connsiteX1" fmla="*/ 439596 w 2293564"/>
              <a:gd name="connsiteY1" fmla="*/ 1790813 h 2269364"/>
              <a:gd name="connsiteX2" fmla="*/ 765223 w 2293564"/>
              <a:gd name="connsiteY2" fmla="*/ 2230376 h 2269364"/>
              <a:gd name="connsiteX3" fmla="*/ 1286225 w 2293564"/>
              <a:gd name="connsiteY3" fmla="*/ 1025647 h 2269364"/>
              <a:gd name="connsiteX4" fmla="*/ 2279386 w 2293564"/>
              <a:gd name="connsiteY4" fmla="*/ 944247 h 2269364"/>
              <a:gd name="connsiteX0" fmla="*/ 0 w 2292681"/>
              <a:gd name="connsiteY0" fmla="*/ 0 h 2252947"/>
              <a:gd name="connsiteX1" fmla="*/ 439596 w 2292681"/>
              <a:gd name="connsiteY1" fmla="*/ 1790813 h 2252947"/>
              <a:gd name="connsiteX2" fmla="*/ 765223 w 2292681"/>
              <a:gd name="connsiteY2" fmla="*/ 2230376 h 2252947"/>
              <a:gd name="connsiteX3" fmla="*/ 1221100 w 2292681"/>
              <a:gd name="connsiteY3" fmla="*/ 1286129 h 2252947"/>
              <a:gd name="connsiteX4" fmla="*/ 2279386 w 2292681"/>
              <a:gd name="connsiteY4" fmla="*/ 944247 h 225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681" h="2252947">
                <a:moveTo>
                  <a:pt x="0" y="0"/>
                </a:moveTo>
                <a:cubicBezTo>
                  <a:pt x="137034" y="709542"/>
                  <a:pt x="312059" y="1419084"/>
                  <a:pt x="439596" y="1790813"/>
                </a:cubicBezTo>
                <a:cubicBezTo>
                  <a:pt x="567133" y="2162542"/>
                  <a:pt x="634972" y="2314490"/>
                  <a:pt x="765223" y="2230376"/>
                </a:cubicBezTo>
                <a:cubicBezTo>
                  <a:pt x="895474" y="2146262"/>
                  <a:pt x="968740" y="1500484"/>
                  <a:pt x="1221100" y="1286129"/>
                </a:cubicBezTo>
                <a:cubicBezTo>
                  <a:pt x="1473460" y="1071774"/>
                  <a:pt x="2415064" y="949674"/>
                  <a:pt x="2279386" y="9442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2700000">
            <a:off x="1964014" y="2057888"/>
            <a:ext cx="1376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. . 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0274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Fermi’s Golden </a:t>
            </a:r>
            <a:r>
              <a:rPr lang="en-US" dirty="0" smtClean="0"/>
              <a:t>Rule (next time)</a:t>
            </a:r>
            <a:endParaRPr lang="en-US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228601" y="847384"/>
            <a:ext cx="8346033" cy="5404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Fermi’s Golden Rule: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Transition probability scales as matrix element squared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Dressed State + Fermi Golden Rule to calculate things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Some examples of rate calculations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Example 1: Spontaneous Scattering Rate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Example 2: Rotational Transition Rate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Example 3: 4-Photon Scattering Rate 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900" y="1428769"/>
            <a:ext cx="41402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1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Fermi’s Golden </a:t>
            </a:r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228601" y="847384"/>
            <a:ext cx="8346033" cy="5404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Fermi’s Golden Rule: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Transition probability scales as matrix element squared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Dressed State + Fermi Golden Rule to calculate things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Some examples of rate calculations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Example 1: Spontaneous Scattering Rate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Example 2: Rotational Transition Rate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Example 3: 4-Photon Scattering Rate 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900" y="1428769"/>
            <a:ext cx="4140200" cy="9398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349750" y="1254126"/>
            <a:ext cx="1079500" cy="1285874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2274" y="4794250"/>
            <a:ext cx="6467475" cy="460375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Dressed State picture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AC Stark shift: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2593292"/>
            <a:ext cx="3221659" cy="2666316"/>
            <a:chOff x="-730616" y="2593292"/>
            <a:chExt cx="3221659" cy="2666316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07130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107130" y="4157309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07130" y="3131662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-730616" y="3684059"/>
              <a:ext cx="11004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-712916" y="4736388"/>
              <a:ext cx="13923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N-1&gt;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730616" y="2593292"/>
              <a:ext cx="146123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N+1&gt;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25386" y="2501490"/>
            <a:ext cx="3235040" cy="2626748"/>
            <a:chOff x="4728187" y="2517770"/>
            <a:chExt cx="3235040" cy="2626748"/>
          </a:xfrm>
        </p:grpSpPr>
        <p:grpSp>
          <p:nvGrpSpPr>
            <p:cNvPr id="32" name="Group 31"/>
            <p:cNvGrpSpPr/>
            <p:nvPr/>
          </p:nvGrpSpPr>
          <p:grpSpPr>
            <a:xfrm>
              <a:off x="4728187" y="2517770"/>
              <a:ext cx="3235040" cy="1575549"/>
              <a:chOff x="5298033" y="3867891"/>
              <a:chExt cx="3235040" cy="1575549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5298033" y="5230670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298033" y="419462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7113402" y="3867891"/>
                <a:ext cx="11100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131102" y="4920220"/>
                <a:ext cx="14019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N-1&gt;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4728187" y="4882908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561256" y="4621298"/>
              <a:ext cx="14019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|e, N-2&gt;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>
            <a:off x="2867588" y="4866628"/>
            <a:ext cx="0" cy="29304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081285" y="2828220"/>
            <a:ext cx="0" cy="234885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36" y="5628280"/>
            <a:ext cx="6654800" cy="558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91" y="1298910"/>
            <a:ext cx="8003134" cy="103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93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Dressed State picture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AC Stark shift: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2593292"/>
            <a:ext cx="3221659" cy="2666316"/>
            <a:chOff x="-730616" y="2593292"/>
            <a:chExt cx="3221659" cy="2666316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07130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107130" y="4157309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07130" y="3131662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-730616" y="3684059"/>
              <a:ext cx="11004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-712916" y="4736388"/>
              <a:ext cx="13923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N-1&gt;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730616" y="2593292"/>
              <a:ext cx="146123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N+1&gt;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25386" y="2501490"/>
            <a:ext cx="3235040" cy="2626748"/>
            <a:chOff x="4728187" y="2517770"/>
            <a:chExt cx="3235040" cy="2626748"/>
          </a:xfrm>
        </p:grpSpPr>
        <p:grpSp>
          <p:nvGrpSpPr>
            <p:cNvPr id="32" name="Group 31"/>
            <p:cNvGrpSpPr/>
            <p:nvPr/>
          </p:nvGrpSpPr>
          <p:grpSpPr>
            <a:xfrm>
              <a:off x="4728187" y="2517770"/>
              <a:ext cx="3235040" cy="1575549"/>
              <a:chOff x="5298033" y="3867891"/>
              <a:chExt cx="3235040" cy="1575549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5298033" y="5230670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298033" y="419462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7113402" y="3867891"/>
                <a:ext cx="11100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131102" y="4920220"/>
                <a:ext cx="14019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N-1&gt;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4728187" y="4882908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561256" y="4621298"/>
              <a:ext cx="14019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|e, N-2&gt;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>
            <a:off x="2867588" y="4866628"/>
            <a:ext cx="0" cy="29304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081285" y="2828220"/>
            <a:ext cx="0" cy="234885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36" y="5628280"/>
            <a:ext cx="6654800" cy="558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91" y="1298910"/>
            <a:ext cx="8003134" cy="1031515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3619500" y="2828220"/>
            <a:ext cx="936625" cy="52140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613150" y="3853745"/>
            <a:ext cx="936625" cy="52140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81400" y="4853870"/>
            <a:ext cx="936625" cy="52140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223000" y="3469162"/>
            <a:ext cx="25307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Final state is </a:t>
            </a:r>
          </a:p>
          <a:p>
            <a:r>
              <a:rPr lang="en-US" sz="2800" dirty="0" smtClean="0"/>
              <a:t>|j&gt; = |g&gt; x</a:t>
            </a:r>
          </a:p>
          <a:p>
            <a:r>
              <a:rPr lang="en-US" sz="2800" dirty="0" smtClean="0"/>
              <a:t>|photon in some field&gt;</a:t>
            </a:r>
            <a:endParaRPr lang="en-US" sz="28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5226" y="2624260"/>
            <a:ext cx="3179985" cy="72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19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Dressed State picture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Two ways to decay: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Through |</a:t>
            </a:r>
            <a:r>
              <a:rPr lang="en-US" sz="2800" dirty="0" err="1" smtClean="0">
                <a:solidFill>
                  <a:schemeClr val="tx1"/>
                </a:solidFill>
              </a:rPr>
              <a:t>e,N</a:t>
            </a:r>
            <a:r>
              <a:rPr lang="en-US" sz="2800" dirty="0" smtClean="0">
                <a:solidFill>
                  <a:schemeClr val="tx1"/>
                </a:solidFill>
              </a:rPr>
              <a:t>&gt; and |e,N-2&gt;.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Same final state -&gt; Add amplitudes before squaring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2593292"/>
            <a:ext cx="3221659" cy="2666316"/>
            <a:chOff x="-730616" y="2593292"/>
            <a:chExt cx="3221659" cy="2666316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07130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107130" y="4157309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07130" y="3131662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-730616" y="3684059"/>
              <a:ext cx="11004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-712916" y="4736388"/>
              <a:ext cx="13923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N-1&gt;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730616" y="2593292"/>
              <a:ext cx="146123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N+1&gt;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25386" y="2501490"/>
            <a:ext cx="3235040" cy="2626748"/>
            <a:chOff x="4728187" y="2517770"/>
            <a:chExt cx="3235040" cy="2626748"/>
          </a:xfrm>
        </p:grpSpPr>
        <p:grpSp>
          <p:nvGrpSpPr>
            <p:cNvPr id="32" name="Group 31"/>
            <p:cNvGrpSpPr/>
            <p:nvPr/>
          </p:nvGrpSpPr>
          <p:grpSpPr>
            <a:xfrm>
              <a:off x="4728187" y="2517770"/>
              <a:ext cx="3235040" cy="1575549"/>
              <a:chOff x="5298033" y="3867891"/>
              <a:chExt cx="3235040" cy="1575549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5298033" y="5230670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298033" y="419462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7113402" y="3867891"/>
                <a:ext cx="11100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131102" y="4920220"/>
                <a:ext cx="14019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N-1&gt;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4728187" y="4882908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561256" y="4621298"/>
              <a:ext cx="14019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|e, N-2&gt;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>
            <a:off x="2867588" y="4866628"/>
            <a:ext cx="0" cy="29304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081285" y="2828220"/>
            <a:ext cx="0" cy="234885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36" y="5628280"/>
            <a:ext cx="6654800" cy="5588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3619500" y="2828220"/>
            <a:ext cx="936625" cy="52140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613150" y="3853745"/>
            <a:ext cx="936625" cy="52140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81400" y="4853870"/>
            <a:ext cx="936625" cy="52140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223000" y="3469162"/>
            <a:ext cx="25307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Final state is </a:t>
            </a:r>
          </a:p>
          <a:p>
            <a:r>
              <a:rPr lang="en-US" sz="2800" dirty="0" smtClean="0"/>
              <a:t>|j&gt; = |g&gt; x</a:t>
            </a:r>
          </a:p>
          <a:p>
            <a:r>
              <a:rPr lang="en-US" sz="2800" dirty="0" smtClean="0"/>
              <a:t>|photon in some field&gt;</a:t>
            </a:r>
            <a:endParaRPr lang="en-US" sz="28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5226" y="2624260"/>
            <a:ext cx="3179985" cy="72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61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Dressed State picture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2593292"/>
            <a:ext cx="3221659" cy="2666316"/>
            <a:chOff x="-730616" y="2593292"/>
            <a:chExt cx="3221659" cy="2666316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07130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107130" y="4157309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07130" y="3131662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-730616" y="3684059"/>
              <a:ext cx="11004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-712916" y="4736388"/>
              <a:ext cx="13923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N-1&gt;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730616" y="2593292"/>
              <a:ext cx="146123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N+1&gt;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25386" y="2501490"/>
            <a:ext cx="3235040" cy="2626748"/>
            <a:chOff x="4728187" y="2517770"/>
            <a:chExt cx="3235040" cy="2626748"/>
          </a:xfrm>
        </p:grpSpPr>
        <p:grpSp>
          <p:nvGrpSpPr>
            <p:cNvPr id="32" name="Group 31"/>
            <p:cNvGrpSpPr/>
            <p:nvPr/>
          </p:nvGrpSpPr>
          <p:grpSpPr>
            <a:xfrm>
              <a:off x="4728187" y="2517770"/>
              <a:ext cx="3235040" cy="1575549"/>
              <a:chOff x="5298033" y="3867891"/>
              <a:chExt cx="3235040" cy="1575549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5298033" y="5230670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298033" y="419462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7113402" y="3867891"/>
                <a:ext cx="11100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131102" y="4920220"/>
                <a:ext cx="14019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N-1&gt;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4728187" y="4882908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561256" y="4621298"/>
              <a:ext cx="14019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|e, N-2&gt;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>
            <a:off x="2867588" y="4866628"/>
            <a:ext cx="0" cy="29304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081285" y="2828220"/>
            <a:ext cx="0" cy="234885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36" y="5628280"/>
            <a:ext cx="6654800" cy="5588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3619500" y="2828220"/>
            <a:ext cx="936625" cy="52140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613150" y="3853745"/>
            <a:ext cx="936625" cy="52140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81400" y="4853870"/>
            <a:ext cx="936625" cy="52140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223000" y="3469162"/>
            <a:ext cx="25307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Final state is </a:t>
            </a:r>
          </a:p>
          <a:p>
            <a:r>
              <a:rPr lang="en-US" sz="2800" dirty="0" smtClean="0"/>
              <a:t>|j&gt; = |g&gt; x</a:t>
            </a:r>
          </a:p>
          <a:p>
            <a:r>
              <a:rPr lang="en-US" sz="2800" dirty="0" smtClean="0"/>
              <a:t>|photon in some field&gt;</a:t>
            </a:r>
            <a:endParaRPr lang="en-US" sz="28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5226" y="2624260"/>
            <a:ext cx="3179985" cy="7218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7925" y="946354"/>
            <a:ext cx="66802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83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Dressed </a:t>
            </a:r>
            <a:r>
              <a:rPr lang="en-US" sz="3600" dirty="0" smtClean="0">
                <a:solidFill>
                  <a:schemeClr val="tx1"/>
                </a:solidFill>
              </a:rPr>
              <a:t>State </a:t>
            </a:r>
            <a:r>
              <a:rPr lang="en-US" sz="3600" dirty="0" smtClean="0">
                <a:solidFill>
                  <a:schemeClr val="tx1"/>
                </a:solidFill>
              </a:rPr>
              <a:t>Picture</a:t>
            </a:r>
          </a:p>
          <a:p>
            <a:pPr marL="457200" indent="-457200" algn="l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Things you can do with it</a:t>
            </a:r>
            <a:endParaRPr lang="en-US" sz="36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Rate Calculations </a:t>
            </a:r>
            <a:r>
              <a:rPr lang="en-US" sz="3600" dirty="0" smtClean="0">
                <a:solidFill>
                  <a:schemeClr val="tx1"/>
                </a:solidFill>
              </a:rPr>
              <a:t>with Dressed </a:t>
            </a:r>
            <a:r>
              <a:rPr lang="en-US" sz="3600" dirty="0" smtClean="0">
                <a:solidFill>
                  <a:schemeClr val="tx1"/>
                </a:solidFill>
              </a:rPr>
              <a:t>State Picture + Fermi Golden </a:t>
            </a:r>
            <a:r>
              <a:rPr lang="en-US" sz="3600" dirty="0" smtClean="0">
                <a:solidFill>
                  <a:schemeClr val="tx1"/>
                </a:solidFill>
              </a:rPr>
              <a:t>Rule</a:t>
            </a:r>
          </a:p>
          <a:p>
            <a:pPr marL="457200" indent="-457200" algn="l">
              <a:buFont typeface="Arial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51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Atom/Molecule-Photon Interactions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Quantize EM field: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 is like x, B is like p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Electric field given by: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16" y="1347641"/>
            <a:ext cx="2766720" cy="772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671" y="1315081"/>
            <a:ext cx="3055523" cy="89505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054050" y="1725692"/>
            <a:ext cx="91175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300" y="3420972"/>
            <a:ext cx="6860581" cy="10639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300" y="4943993"/>
            <a:ext cx="3517900" cy="584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6456" y="4803453"/>
            <a:ext cx="2610738" cy="93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3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Atom/Molecule-Photon Interactions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644722" cy="5518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Dipole approximation: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other pieces: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Change internal state with emission or creation of photon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7365" y="782264"/>
            <a:ext cx="2610738" cy="9347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130" y="2596093"/>
            <a:ext cx="6654800" cy="55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510" y="2026148"/>
            <a:ext cx="2062409" cy="4099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130" y="868416"/>
            <a:ext cx="3517900" cy="584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0776" y="3480424"/>
            <a:ext cx="2700228" cy="5210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8773" y="3968961"/>
            <a:ext cx="4768421" cy="107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9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Dressed State picture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Describe state of system including photon field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|g, N&gt; for |g&gt; with |N&gt; photons, etc.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Ladder of states spaced by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298033" y="2532924"/>
            <a:ext cx="3286244" cy="2666316"/>
            <a:chOff x="5298033" y="2777124"/>
            <a:chExt cx="3286244" cy="266631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298033" y="5230670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298033" y="4194621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298033" y="3168974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7113402" y="3867891"/>
              <a:ext cx="11100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|e, N&gt;</a:t>
              </a:r>
              <a:endParaRPr lang="en-US" sz="28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131102" y="4920220"/>
              <a:ext cx="14019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|e, N-1&gt;</a:t>
              </a:r>
              <a:endParaRPr lang="en-US" sz="28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13402" y="2777124"/>
              <a:ext cx="14708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|e, N+1&gt;</a:t>
              </a:r>
              <a:endParaRPr lang="en-US" sz="28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17888" y="2642132"/>
            <a:ext cx="3221659" cy="2666316"/>
            <a:chOff x="-730616" y="2821212"/>
            <a:chExt cx="3221659" cy="2666316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107130" y="519335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107130" y="4157309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107130" y="3131662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-730616" y="3911979"/>
              <a:ext cx="11004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|g, N&gt;</a:t>
              </a:r>
              <a:endParaRPr lang="en-US" sz="28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712916" y="4964308"/>
              <a:ext cx="13923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|g, N-1&gt;</a:t>
              </a:r>
              <a:endParaRPr lang="en-US" sz="28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730616" y="2821212"/>
              <a:ext cx="146123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|g, N+1&gt;</a:t>
              </a:r>
              <a:endParaRPr lang="en-US" sz="2800" dirty="0"/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3171048" y="2952582"/>
            <a:ext cx="0" cy="102564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177650" y="3988631"/>
            <a:ext cx="0" cy="102564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525" y="5199240"/>
            <a:ext cx="4768421" cy="107753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2"/>
          <a:srcRect l="41390" r="42941" b="14143"/>
          <a:stretch/>
        </p:blipFill>
        <p:spPr>
          <a:xfrm>
            <a:off x="4706963" y="1607785"/>
            <a:ext cx="747163" cy="9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28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Dressed State picture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Excited states are higher by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Consider the near-resonant case 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3033550"/>
            <a:ext cx="3221659" cy="2666316"/>
            <a:chOff x="-730616" y="2593292"/>
            <a:chExt cx="3221659" cy="2666316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07130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107130" y="4157309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07130" y="3131662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-730616" y="3684059"/>
              <a:ext cx="11004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-712916" y="4736388"/>
              <a:ext cx="13923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N-1&gt;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730616" y="2593292"/>
              <a:ext cx="146123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N+1&gt;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25386" y="1981221"/>
            <a:ext cx="3286244" cy="3717515"/>
            <a:chOff x="4728187" y="1427003"/>
            <a:chExt cx="3286244" cy="3717515"/>
          </a:xfrm>
        </p:grpSpPr>
        <p:grpSp>
          <p:nvGrpSpPr>
            <p:cNvPr id="32" name="Group 31"/>
            <p:cNvGrpSpPr/>
            <p:nvPr/>
          </p:nvGrpSpPr>
          <p:grpSpPr>
            <a:xfrm>
              <a:off x="4728187" y="1427003"/>
              <a:ext cx="3286244" cy="2666316"/>
              <a:chOff x="5298033" y="2777124"/>
              <a:chExt cx="3286244" cy="2666316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5298033" y="5230670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298033" y="419462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298033" y="3152694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7113402" y="3867891"/>
                <a:ext cx="11100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131102" y="4920220"/>
                <a:ext cx="14019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N-1&gt;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113402" y="2777124"/>
                <a:ext cx="147087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N+1&gt;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4728187" y="4882908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561256" y="4621298"/>
              <a:ext cx="14019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|e, N-2&gt;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2525386" y="2520721"/>
            <a:ext cx="13839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24866" y="2237181"/>
            <a:ext cx="1461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|g, N+2&gt;</a:t>
            </a:r>
            <a:endParaRPr lang="en-US" sz="2800" dirty="0">
              <a:solidFill>
                <a:schemeClr val="accent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191359" y="2166413"/>
            <a:ext cx="2064066" cy="3666517"/>
            <a:chOff x="2191359" y="1726155"/>
            <a:chExt cx="2064066" cy="3666517"/>
          </a:xfrm>
        </p:grpSpPr>
        <p:sp>
          <p:nvSpPr>
            <p:cNvPr id="12" name="Oval 11"/>
            <p:cNvSpPr/>
            <p:nvPr/>
          </p:nvSpPr>
          <p:spPr>
            <a:xfrm>
              <a:off x="2197715" y="1726155"/>
              <a:ext cx="2051710" cy="5614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203715" y="2758911"/>
              <a:ext cx="2051710" cy="5614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191359" y="3788378"/>
              <a:ext cx="2051710" cy="5614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202379" y="4831244"/>
              <a:ext cx="2051710" cy="5614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Content Placeholder 3"/>
          <p:cNvSpPr txBox="1">
            <a:spLocks/>
          </p:cNvSpPr>
          <p:nvPr/>
        </p:nvSpPr>
        <p:spPr>
          <a:xfrm>
            <a:off x="6187329" y="2760401"/>
            <a:ext cx="2956671" cy="4392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|e&gt; and |g&gt; difference levels given by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6801" y="831168"/>
            <a:ext cx="2700228" cy="5210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334" y="4204034"/>
            <a:ext cx="2273300" cy="419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1630" y="1515533"/>
            <a:ext cx="13589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99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0167E-6 3.74102E-6 L 3.60167E-6 0.059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Dressed State picture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What states are coupled?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2593292"/>
            <a:ext cx="3221659" cy="2666316"/>
            <a:chOff x="-730616" y="2593292"/>
            <a:chExt cx="3221659" cy="2666316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07130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107130" y="4157309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07130" y="3131662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-730616" y="3684059"/>
              <a:ext cx="11004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-712916" y="4736388"/>
              <a:ext cx="13923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N-1&gt;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730616" y="2593292"/>
              <a:ext cx="146123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N+1&gt;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25386" y="2501490"/>
            <a:ext cx="3235040" cy="2626748"/>
            <a:chOff x="4728187" y="2517770"/>
            <a:chExt cx="3235040" cy="2626748"/>
          </a:xfrm>
        </p:grpSpPr>
        <p:grpSp>
          <p:nvGrpSpPr>
            <p:cNvPr id="32" name="Group 31"/>
            <p:cNvGrpSpPr/>
            <p:nvPr/>
          </p:nvGrpSpPr>
          <p:grpSpPr>
            <a:xfrm>
              <a:off x="4728187" y="2517770"/>
              <a:ext cx="3235040" cy="1575549"/>
              <a:chOff x="5298033" y="3867891"/>
              <a:chExt cx="3235040" cy="1575549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5298033" y="5230670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298033" y="419462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7113402" y="3867891"/>
                <a:ext cx="11100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131102" y="4920220"/>
                <a:ext cx="14019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N-1&gt;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4728187" y="4882908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561256" y="4621298"/>
              <a:ext cx="14019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|e, N-2&gt;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>
            <a:off x="2867588" y="4866628"/>
            <a:ext cx="0" cy="29304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081285" y="2828220"/>
            <a:ext cx="0" cy="234885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36" y="1521605"/>
            <a:ext cx="66548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83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7" y="40312"/>
            <a:ext cx="8105777" cy="5845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Dressed State picture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1" y="847384"/>
            <a:ext cx="8346033" cy="506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AC Stark shift: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7640" y="2593292"/>
            <a:ext cx="3221659" cy="2666316"/>
            <a:chOff x="-730616" y="2593292"/>
            <a:chExt cx="3221659" cy="2666316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07130" y="5177078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107130" y="4157309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07130" y="3131662"/>
              <a:ext cx="138391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-730616" y="3684059"/>
              <a:ext cx="11004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-712916" y="4736388"/>
              <a:ext cx="13923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N-1&gt;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730616" y="2593292"/>
              <a:ext cx="146123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|g, N+1&gt;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25386" y="2501490"/>
            <a:ext cx="3235040" cy="2626748"/>
            <a:chOff x="4728187" y="2517770"/>
            <a:chExt cx="3235040" cy="2626748"/>
          </a:xfrm>
        </p:grpSpPr>
        <p:grpSp>
          <p:nvGrpSpPr>
            <p:cNvPr id="32" name="Group 31"/>
            <p:cNvGrpSpPr/>
            <p:nvPr/>
          </p:nvGrpSpPr>
          <p:grpSpPr>
            <a:xfrm>
              <a:off x="4728187" y="2517770"/>
              <a:ext cx="3235040" cy="1575549"/>
              <a:chOff x="5298033" y="3867891"/>
              <a:chExt cx="3235040" cy="1575549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5298033" y="5230670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298033" y="4194621"/>
                <a:ext cx="1383913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7113402" y="3867891"/>
                <a:ext cx="11100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131102" y="4920220"/>
                <a:ext cx="14019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0504D"/>
                    </a:solidFill>
                  </a:rPr>
                  <a:t>|e, N-1&gt;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4728187" y="4882908"/>
              <a:ext cx="138391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561256" y="4621298"/>
              <a:ext cx="14019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504D"/>
                  </a:solidFill>
                </a:rPr>
                <a:t>|e, N-2&gt;</a:t>
              </a:r>
              <a:endParaRPr lang="en-US" sz="2800" dirty="0">
                <a:solidFill>
                  <a:srgbClr val="C0504D"/>
                </a:solidFill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>
            <a:off x="2867588" y="4866628"/>
            <a:ext cx="0" cy="29304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081285" y="2828220"/>
            <a:ext cx="0" cy="234885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36" y="5628280"/>
            <a:ext cx="6654800" cy="558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91" y="1298910"/>
            <a:ext cx="8003134" cy="103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8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3"/>
    </mc:Choice>
    <mc:Fallback xmlns="">
      <p:transition xmlns:p14="http://schemas.microsoft.com/office/powerpoint/2010/main" spd="slow" advTm="454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1852</TotalTime>
  <Words>1858</Words>
  <Application>Microsoft Macintosh PowerPoint</Application>
  <PresentationFormat>On-screen Show (4:3)</PresentationFormat>
  <Paragraphs>366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1_Office Theme</vt:lpstr>
      <vt:lpstr>Calculating Things using the Dressed State picture  (and Fermi’s Golden Rule)</vt:lpstr>
      <vt:lpstr>Outline</vt:lpstr>
      <vt:lpstr>Atom/Molecule-Photon Interactions</vt:lpstr>
      <vt:lpstr>Atom/Molecule-Photon Interactions</vt:lpstr>
      <vt:lpstr>Atom/Molecule-Photon Interactions</vt:lpstr>
      <vt:lpstr>Dressed State picture</vt:lpstr>
      <vt:lpstr>Dressed State picture</vt:lpstr>
      <vt:lpstr>Dressed State picture</vt:lpstr>
      <vt:lpstr>Dressed State picture</vt:lpstr>
      <vt:lpstr>Dressed State picture</vt:lpstr>
      <vt:lpstr>Example 1: L-system</vt:lpstr>
      <vt:lpstr>Example 1: L-system</vt:lpstr>
      <vt:lpstr>Example 1: L-system</vt:lpstr>
      <vt:lpstr>Example 1: L-system</vt:lpstr>
      <vt:lpstr>Example 1: L-system</vt:lpstr>
      <vt:lpstr>Example 1: L-system</vt:lpstr>
      <vt:lpstr>Example 1: L-system</vt:lpstr>
      <vt:lpstr>Example 1: L-system</vt:lpstr>
      <vt:lpstr>Example 1: L-system</vt:lpstr>
      <vt:lpstr>Example 1: L-system</vt:lpstr>
      <vt:lpstr>Example 1: L-system</vt:lpstr>
      <vt:lpstr>Example 2: L-system (more)</vt:lpstr>
      <vt:lpstr>Example 2: L-system (more)</vt:lpstr>
      <vt:lpstr>Example 2: L-system (more)</vt:lpstr>
      <vt:lpstr>Example 2: L-system (more)</vt:lpstr>
      <vt:lpstr>Example 2: 3-level system </vt:lpstr>
      <vt:lpstr>Example 3: 3-level system </vt:lpstr>
      <vt:lpstr>Example 3: 3-level system </vt:lpstr>
      <vt:lpstr>Example 3: 3-level system </vt:lpstr>
      <vt:lpstr>General structure</vt:lpstr>
      <vt:lpstr>General structure</vt:lpstr>
      <vt:lpstr>Fermi’s Golden Rule (next time)</vt:lpstr>
      <vt:lpstr>Fermi’s Golden Rule</vt:lpstr>
      <vt:lpstr>Dressed State picture</vt:lpstr>
      <vt:lpstr>Dressed State picture</vt:lpstr>
      <vt:lpstr>Dressed State picture</vt:lpstr>
      <vt:lpstr>Dressed State picture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Cheuk</dc:creator>
  <cp:lastModifiedBy>Lawrence Cheuk</cp:lastModifiedBy>
  <cp:revision>28</cp:revision>
  <dcterms:created xsi:type="dcterms:W3CDTF">2018-06-25T21:47:21Z</dcterms:created>
  <dcterms:modified xsi:type="dcterms:W3CDTF">2018-06-27T18:16:03Z</dcterms:modified>
</cp:coreProperties>
</file>