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3891200" cy="329184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50" d="100"/>
          <a:sy n="50" d="100"/>
        </p:scale>
        <p:origin x="-454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0B3E6A3-0507-4FDD-9CAD-2CA06EFF152C}" type="datetimeFigureOut">
              <a:rPr lang="en-US" smtClean="0"/>
              <a:t>5/31/2017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BF620A5-E457-433E-A1A5-87E95B491404}" type="slidenum">
              <a:rPr lang="en-US" smtClean="0"/>
              <a:t>‹#›</a:t>
            </a:fld>
            <a:endParaRPr lang="en-US"/>
          </a:p>
        </p:txBody>
      </p:sp>
    </p:spTree>
    <p:extLst>
      <p:ext uri="{BB962C8B-B14F-4D97-AF65-F5344CB8AC3E}">
        <p14:creationId xmlns:p14="http://schemas.microsoft.com/office/powerpoint/2010/main" val="964848160"/>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p:cNvSpPr>
            <a:spLocks noGrp="1"/>
          </p:cNvSpPr>
          <p:nvPr>
            <p:ph type="dt" sz="half" idx="10"/>
          </p:nvPr>
        </p:nvSpPr>
        <p:spPr/>
        <p:txBody>
          <a:bodyPr/>
          <a:lstStyle/>
          <a:p>
            <a:fld id="{06E4DE5B-18F0-4468-B2EF-867CDA4DF18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164193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4DE5B-18F0-4468-B2EF-867CDA4DF18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128119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4DE5B-18F0-4468-B2EF-867CDA4DF18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199721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4DE5B-18F0-4468-B2EF-867CDA4DF18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265465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4DE5B-18F0-4468-B2EF-867CDA4DF18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17456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E4DE5B-18F0-4468-B2EF-867CDA4DF18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341557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3023239" y="12024360"/>
            <a:ext cx="18568033"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22219920"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E4DE5B-18F0-4468-B2EF-867CDA4DF18E}"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296649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E4DE5B-18F0-4468-B2EF-867CDA4DF18E}"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253481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4DE5B-18F0-4468-B2EF-867CDA4DF18E}"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26045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06E4DE5B-18F0-4468-B2EF-867CDA4DF18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234773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06E4DE5B-18F0-4468-B2EF-867CDA4DF18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CF3D2-6EBB-44F5-89E7-5948C74747CA}" type="slidenum">
              <a:rPr lang="en-US" smtClean="0"/>
              <a:t>‹#›</a:t>
            </a:fld>
            <a:endParaRPr lang="en-US"/>
          </a:p>
        </p:txBody>
      </p:sp>
    </p:spTree>
    <p:extLst>
      <p:ext uri="{BB962C8B-B14F-4D97-AF65-F5344CB8AC3E}">
        <p14:creationId xmlns:p14="http://schemas.microsoft.com/office/powerpoint/2010/main" val="373859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06E4DE5B-18F0-4468-B2EF-867CDA4DF18E}" type="datetimeFigureOut">
              <a:rPr lang="en-US" smtClean="0"/>
              <a:t>5/31/2017</a:t>
            </a:fld>
            <a:endParaRPr lang="en-US"/>
          </a:p>
        </p:txBody>
      </p:sp>
      <p:sp>
        <p:nvSpPr>
          <p:cNvPr id="5" name="Footer Placeholder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4EECF3D2-6EBB-44F5-89E7-5948C74747CA}" type="slidenum">
              <a:rPr lang="en-US" smtClean="0"/>
              <a:t>‹#›</a:t>
            </a:fld>
            <a:endParaRPr lang="en-US"/>
          </a:p>
        </p:txBody>
      </p:sp>
    </p:spTree>
    <p:extLst>
      <p:ext uri="{BB962C8B-B14F-4D97-AF65-F5344CB8AC3E}">
        <p14:creationId xmlns:p14="http://schemas.microsoft.com/office/powerpoint/2010/main" val="4045849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hyperlink" Target="https://arxiv.org/pdf/1302.6587.pdf" TargetMode="External"/><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2.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0" y="-4038"/>
            <a:ext cx="43891200" cy="6396579"/>
          </a:xfrm>
          <a:prstGeom prst="rect">
            <a:avLst/>
          </a:prstGeom>
          <a:gradFill flip="none" rotWithShape="1">
            <a:gsLst>
              <a:gs pos="0">
                <a:schemeClr val="accent2"/>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dobe Kaiti Std R" panose="02020400000000000000" pitchFamily="18" charset="-128"/>
              <a:ea typeface="Adobe Kaiti Std R" panose="02020400000000000000" pitchFamily="18" charset="-128"/>
            </a:endParaRPr>
          </a:p>
        </p:txBody>
      </p:sp>
      <p:sp>
        <p:nvSpPr>
          <p:cNvPr id="6" name="TextBox 5"/>
          <p:cNvSpPr txBox="1"/>
          <p:nvPr/>
        </p:nvSpPr>
        <p:spPr>
          <a:xfrm>
            <a:off x="13862304" y="3527787"/>
            <a:ext cx="23006304" cy="2123658"/>
          </a:xfrm>
          <a:prstGeom prst="rect">
            <a:avLst/>
          </a:prstGeom>
          <a:noFill/>
        </p:spPr>
        <p:txBody>
          <a:bodyPr wrap="square" rtlCol="0">
            <a:spAutoFit/>
          </a:bodyPr>
          <a:lstStyle/>
          <a:p>
            <a:r>
              <a:rPr lang="en-US" sz="4400" dirty="0">
                <a:latin typeface="Franklin Gothic Book" panose="020B0503020102020204" pitchFamily="34" charset="0"/>
              </a:rPr>
              <a:t>Daniel Ang</a:t>
            </a:r>
            <a:r>
              <a:rPr lang="en-US" sz="4400" baseline="30000" dirty="0">
                <a:latin typeface="Franklin Gothic Book" panose="020B0503020102020204" pitchFamily="34" charset="0"/>
              </a:rPr>
              <a:t>1</a:t>
            </a:r>
            <a:r>
              <a:rPr lang="en-US" sz="4400" dirty="0">
                <a:latin typeface="Franklin Gothic Book" panose="020B0503020102020204" pitchFamily="34" charset="0"/>
              </a:rPr>
              <a:t>, Jacob Baron</a:t>
            </a:r>
            <a:r>
              <a:rPr lang="en-US" sz="4400" baseline="30000" dirty="0">
                <a:latin typeface="Franklin Gothic Book" panose="020B0503020102020204" pitchFamily="34" charset="0"/>
              </a:rPr>
              <a:t>1</a:t>
            </a:r>
            <a:r>
              <a:rPr lang="en-US" sz="4400" dirty="0">
                <a:latin typeface="Franklin Gothic Book" panose="020B0503020102020204" pitchFamily="34" charset="0"/>
              </a:rPr>
              <a:t>, David DeMille</a:t>
            </a:r>
            <a:r>
              <a:rPr lang="en-US" sz="4400" baseline="30000" dirty="0">
                <a:latin typeface="Franklin Gothic Book" panose="020B0503020102020204" pitchFamily="34" charset="0"/>
              </a:rPr>
              <a:t>2</a:t>
            </a:r>
            <a:r>
              <a:rPr lang="en-US" sz="4400" dirty="0">
                <a:latin typeface="Franklin Gothic Book" panose="020B0503020102020204" pitchFamily="34" charset="0"/>
              </a:rPr>
              <a:t>, John Doyle</a:t>
            </a:r>
            <a:r>
              <a:rPr lang="en-US" sz="4400" baseline="30000" dirty="0">
                <a:latin typeface="Franklin Gothic Book" panose="020B0503020102020204" pitchFamily="34" charset="0"/>
              </a:rPr>
              <a:t>1</a:t>
            </a:r>
            <a:r>
              <a:rPr lang="en-US" sz="4400" dirty="0">
                <a:latin typeface="Franklin Gothic Book" panose="020B0503020102020204" pitchFamily="34" charset="0"/>
              </a:rPr>
              <a:t>, Gerald Gabrielse</a:t>
            </a:r>
            <a:r>
              <a:rPr lang="en-US" sz="4400" baseline="30000" dirty="0">
                <a:latin typeface="Franklin Gothic Book" panose="020B0503020102020204" pitchFamily="34" charset="0"/>
              </a:rPr>
              <a:t>1</a:t>
            </a:r>
            <a:r>
              <a:rPr lang="en-US" sz="4400" dirty="0">
                <a:latin typeface="Franklin Gothic Book" panose="020B0503020102020204" pitchFamily="34" charset="0"/>
              </a:rPr>
              <a:t>, Jonathan Haefner</a:t>
            </a:r>
            <a:r>
              <a:rPr lang="en-US" sz="4400" baseline="30000" dirty="0">
                <a:latin typeface="Franklin Gothic Book" panose="020B0503020102020204" pitchFamily="34" charset="0"/>
              </a:rPr>
              <a:t>1</a:t>
            </a:r>
            <a:r>
              <a:rPr lang="en-US" sz="4400" dirty="0">
                <a:latin typeface="Franklin Gothic Book" panose="020B0503020102020204" pitchFamily="34" charset="0"/>
              </a:rPr>
              <a:t>, Nicholas Hutzler</a:t>
            </a:r>
            <a:r>
              <a:rPr lang="en-US" sz="4400" baseline="30000" dirty="0">
                <a:latin typeface="Franklin Gothic Book" panose="020B0503020102020204" pitchFamily="34" charset="0"/>
              </a:rPr>
              <a:t>1</a:t>
            </a:r>
            <a:r>
              <a:rPr lang="en-US" sz="4400" dirty="0">
                <a:latin typeface="Franklin Gothic Book" panose="020B0503020102020204" pitchFamily="34" charset="0"/>
              </a:rPr>
              <a:t>, Zack Lasner</a:t>
            </a:r>
            <a:r>
              <a:rPr lang="en-US" sz="4400" baseline="30000" dirty="0">
                <a:latin typeface="Franklin Gothic Book" panose="020B0503020102020204" pitchFamily="34" charset="0"/>
              </a:rPr>
              <a:t>2</a:t>
            </a:r>
            <a:r>
              <a:rPr lang="en-US" sz="4400" dirty="0">
                <a:latin typeface="Franklin Gothic Book" panose="020B0503020102020204" pitchFamily="34" charset="0"/>
              </a:rPr>
              <a:t>, Cole Meisenhelder</a:t>
            </a:r>
            <a:r>
              <a:rPr lang="en-US" sz="4400" baseline="30000" dirty="0">
                <a:latin typeface="Franklin Gothic Book" panose="020B0503020102020204" pitchFamily="34" charset="0"/>
              </a:rPr>
              <a:t>1</a:t>
            </a:r>
            <a:r>
              <a:rPr lang="en-US" sz="4400" dirty="0">
                <a:latin typeface="Franklin Gothic Book" panose="020B0503020102020204" pitchFamily="34" charset="0"/>
              </a:rPr>
              <a:t>, Cristian Panda</a:t>
            </a:r>
            <a:r>
              <a:rPr lang="en-US" sz="4400" baseline="30000" dirty="0">
                <a:latin typeface="Franklin Gothic Book" panose="020B0503020102020204" pitchFamily="34" charset="0"/>
              </a:rPr>
              <a:t>1</a:t>
            </a:r>
            <a:r>
              <a:rPr lang="en-US" sz="4400" dirty="0">
                <a:latin typeface="Franklin Gothic Book" panose="020B0503020102020204" pitchFamily="34" charset="0"/>
              </a:rPr>
              <a:t>, Adam West</a:t>
            </a:r>
            <a:r>
              <a:rPr lang="en-US" sz="4400" baseline="30000" dirty="0">
                <a:latin typeface="Franklin Gothic Book" panose="020B0503020102020204" pitchFamily="34" charset="0"/>
              </a:rPr>
              <a:t>2</a:t>
            </a:r>
            <a:r>
              <a:rPr lang="en-US" sz="4400" dirty="0">
                <a:latin typeface="Franklin Gothic Book" panose="020B0503020102020204" pitchFamily="34" charset="0"/>
              </a:rPr>
              <a:t>, Elizabeth West</a:t>
            </a:r>
            <a:r>
              <a:rPr lang="en-US" sz="4400" baseline="30000" dirty="0">
                <a:latin typeface="Franklin Gothic Book" panose="020B0503020102020204" pitchFamily="34" charset="0"/>
              </a:rPr>
              <a:t>1</a:t>
            </a:r>
            <a:r>
              <a:rPr lang="en-US" sz="4400" dirty="0">
                <a:latin typeface="Franklin Gothic Book" panose="020B0503020102020204" pitchFamily="34" charset="0"/>
              </a:rPr>
              <a:t>, Xing Wu</a:t>
            </a:r>
            <a:r>
              <a:rPr lang="en-US" sz="4400" baseline="30000" dirty="0">
                <a:latin typeface="Franklin Gothic Book" panose="020B0503020102020204" pitchFamily="34" charset="0"/>
              </a:rPr>
              <a:t>1,2</a:t>
            </a:r>
            <a:endParaRPr lang="en-US" sz="4400" dirty="0">
              <a:latin typeface="Franklin Gothic Book" panose="020B0503020102020204" pitchFamily="34" charset="0"/>
            </a:endParaRPr>
          </a:p>
        </p:txBody>
      </p:sp>
      <p:sp>
        <p:nvSpPr>
          <p:cNvPr id="7" name="TextBox 6"/>
          <p:cNvSpPr txBox="1"/>
          <p:nvPr/>
        </p:nvSpPr>
        <p:spPr>
          <a:xfrm>
            <a:off x="4578521" y="1189482"/>
            <a:ext cx="34960329" cy="1446550"/>
          </a:xfrm>
          <a:prstGeom prst="rect">
            <a:avLst/>
          </a:prstGeom>
          <a:noFill/>
        </p:spPr>
        <p:txBody>
          <a:bodyPr wrap="square" rtlCol="0">
            <a:spAutoFit/>
          </a:bodyPr>
          <a:lstStyle/>
          <a:p>
            <a:r>
              <a:rPr lang="en-US" sz="8800" b="1" dirty="0">
                <a:latin typeface="Garamond" panose="02020404030301010803" pitchFamily="18" charset="0"/>
              </a:rPr>
              <a:t>Future Improvements to the ACME Electric Dipole Moment Experiment</a:t>
            </a:r>
          </a:p>
        </p:txBody>
      </p:sp>
      <p:sp>
        <p:nvSpPr>
          <p:cNvPr id="8" name="TextBox 7"/>
          <p:cNvSpPr txBox="1"/>
          <p:nvPr/>
        </p:nvSpPr>
        <p:spPr>
          <a:xfrm>
            <a:off x="8117491" y="3527787"/>
            <a:ext cx="4991644" cy="769441"/>
          </a:xfrm>
          <a:prstGeom prst="rect">
            <a:avLst/>
          </a:prstGeom>
          <a:noFill/>
        </p:spPr>
        <p:txBody>
          <a:bodyPr wrap="square" rtlCol="0">
            <a:spAutoFit/>
          </a:bodyPr>
          <a:lstStyle/>
          <a:p>
            <a:r>
              <a:rPr lang="en-US" sz="4400" dirty="0">
                <a:latin typeface="Franklin Gothic Book" panose="020B0503020102020204" pitchFamily="34" charset="0"/>
              </a:rPr>
              <a:t>ACME Collaboration:</a:t>
            </a:r>
          </a:p>
        </p:txBody>
      </p:sp>
      <p:sp>
        <p:nvSpPr>
          <p:cNvPr id="9" name="TextBox 8"/>
          <p:cNvSpPr txBox="1"/>
          <p:nvPr/>
        </p:nvSpPr>
        <p:spPr>
          <a:xfrm>
            <a:off x="1003668" y="9446226"/>
            <a:ext cx="10277856" cy="677108"/>
          </a:xfrm>
          <a:prstGeom prst="rect">
            <a:avLst/>
          </a:prstGeom>
          <a:noFill/>
        </p:spPr>
        <p:txBody>
          <a:bodyPr wrap="square" rtlCol="0">
            <a:spAutoFit/>
          </a:bodyPr>
          <a:lstStyle/>
          <a:p>
            <a:r>
              <a:rPr lang="en-US" sz="3800" u="sng" dirty="0">
                <a:latin typeface="Franklin Gothic Book" panose="020B0503020102020204" pitchFamily="34" charset="0"/>
              </a:rPr>
              <a:t>Motivation</a:t>
            </a:r>
          </a:p>
        </p:txBody>
      </p:sp>
      <p:sp>
        <p:nvSpPr>
          <p:cNvPr id="14" name="TextBox 13"/>
          <p:cNvSpPr txBox="1"/>
          <p:nvPr/>
        </p:nvSpPr>
        <p:spPr>
          <a:xfrm>
            <a:off x="30150748" y="9394846"/>
            <a:ext cx="12898225" cy="677108"/>
          </a:xfrm>
          <a:prstGeom prst="rect">
            <a:avLst/>
          </a:prstGeom>
          <a:noFill/>
        </p:spPr>
        <p:txBody>
          <a:bodyPr wrap="square" rtlCol="0">
            <a:spAutoFit/>
          </a:bodyPr>
          <a:lstStyle/>
          <a:p>
            <a:r>
              <a:rPr lang="en-US" sz="3800" u="sng" dirty="0">
                <a:latin typeface="Franklin Gothic Book" panose="020B0503020102020204" pitchFamily="34" charset="0"/>
              </a:rPr>
              <a:t>Optical cycling</a:t>
            </a:r>
          </a:p>
        </p:txBody>
      </p:sp>
      <p:sp>
        <p:nvSpPr>
          <p:cNvPr id="15" name="Rectangle: Rounded Corners 14"/>
          <p:cNvSpPr/>
          <p:nvPr/>
        </p:nvSpPr>
        <p:spPr>
          <a:xfrm>
            <a:off x="710850" y="16047521"/>
            <a:ext cx="16393804" cy="13735146"/>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sp>
        <p:nvSpPr>
          <p:cNvPr id="16" name="TextBox 15"/>
          <p:cNvSpPr txBox="1"/>
          <p:nvPr/>
        </p:nvSpPr>
        <p:spPr>
          <a:xfrm>
            <a:off x="921622" y="16314689"/>
            <a:ext cx="10277856" cy="677108"/>
          </a:xfrm>
          <a:prstGeom prst="rect">
            <a:avLst/>
          </a:prstGeom>
          <a:noFill/>
        </p:spPr>
        <p:txBody>
          <a:bodyPr wrap="square" rtlCol="0">
            <a:spAutoFit/>
          </a:bodyPr>
          <a:lstStyle/>
          <a:p>
            <a:r>
              <a:rPr lang="en-US" sz="3800" u="sng" dirty="0">
                <a:latin typeface="Franklin Gothic Book" panose="020B0503020102020204" pitchFamily="34" charset="0"/>
              </a:rPr>
              <a:t>Thermochemical beam source</a:t>
            </a:r>
          </a:p>
        </p:txBody>
      </p:sp>
      <p:sp>
        <p:nvSpPr>
          <p:cNvPr id="17" name="Rectangle: Rounded Corners 16"/>
          <p:cNvSpPr/>
          <p:nvPr/>
        </p:nvSpPr>
        <p:spPr>
          <a:xfrm>
            <a:off x="29955744" y="9257587"/>
            <a:ext cx="13288235" cy="11280762"/>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sp>
        <p:nvSpPr>
          <p:cNvPr id="18" name="Rectangle: Rounded Corners 17"/>
          <p:cNvSpPr/>
          <p:nvPr/>
        </p:nvSpPr>
        <p:spPr>
          <a:xfrm>
            <a:off x="710850" y="9257588"/>
            <a:ext cx="16393805" cy="6545202"/>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sp>
        <p:nvSpPr>
          <p:cNvPr id="23" name="TextBox 22"/>
          <p:cNvSpPr txBox="1"/>
          <p:nvPr/>
        </p:nvSpPr>
        <p:spPr>
          <a:xfrm>
            <a:off x="17543097" y="9446226"/>
            <a:ext cx="10277856" cy="677108"/>
          </a:xfrm>
          <a:prstGeom prst="rect">
            <a:avLst/>
          </a:prstGeom>
          <a:noFill/>
        </p:spPr>
        <p:txBody>
          <a:bodyPr wrap="square" rtlCol="0">
            <a:spAutoFit/>
          </a:bodyPr>
          <a:lstStyle/>
          <a:p>
            <a:r>
              <a:rPr lang="en-US" sz="3800" u="sng" dirty="0">
                <a:latin typeface="Franklin Gothic Book" panose="020B0503020102020204" pitchFamily="34" charset="0"/>
              </a:rPr>
              <a:t>Focusing molecule beam</a:t>
            </a:r>
          </a:p>
        </p:txBody>
      </p:sp>
      <p:sp>
        <p:nvSpPr>
          <p:cNvPr id="24" name="Rectangle: Rounded Corners 23"/>
          <p:cNvSpPr/>
          <p:nvPr/>
        </p:nvSpPr>
        <p:spPr>
          <a:xfrm>
            <a:off x="17408803" y="9290048"/>
            <a:ext cx="12351935" cy="12440488"/>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sp>
        <p:nvSpPr>
          <p:cNvPr id="25" name="TextBox 24"/>
          <p:cNvSpPr txBox="1"/>
          <p:nvPr/>
        </p:nvSpPr>
        <p:spPr>
          <a:xfrm>
            <a:off x="30150748" y="25215194"/>
            <a:ext cx="10277856" cy="677108"/>
          </a:xfrm>
          <a:prstGeom prst="rect">
            <a:avLst/>
          </a:prstGeom>
          <a:noFill/>
        </p:spPr>
        <p:txBody>
          <a:bodyPr wrap="square" rtlCol="0">
            <a:spAutoFit/>
          </a:bodyPr>
          <a:lstStyle/>
          <a:p>
            <a:r>
              <a:rPr lang="en-US" sz="3800" u="sng" dirty="0">
                <a:latin typeface="Franklin Gothic Book" panose="020B0503020102020204" pitchFamily="34" charset="0"/>
              </a:rPr>
              <a:t>State-selective ion detection</a:t>
            </a:r>
          </a:p>
        </p:txBody>
      </p:sp>
      <p:sp>
        <p:nvSpPr>
          <p:cNvPr id="26" name="Rectangle: Rounded Corners 25"/>
          <p:cNvSpPr/>
          <p:nvPr/>
        </p:nvSpPr>
        <p:spPr>
          <a:xfrm>
            <a:off x="29965157" y="25016438"/>
            <a:ext cx="13288239" cy="3956920"/>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sp>
        <p:nvSpPr>
          <p:cNvPr id="30" name="Rectangle: Rounded Corners 29"/>
          <p:cNvSpPr/>
          <p:nvPr/>
        </p:nvSpPr>
        <p:spPr>
          <a:xfrm>
            <a:off x="710851" y="29959787"/>
            <a:ext cx="16367152" cy="2373396"/>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sp>
        <p:nvSpPr>
          <p:cNvPr id="31" name="TextBox 30"/>
          <p:cNvSpPr txBox="1"/>
          <p:nvPr/>
        </p:nvSpPr>
        <p:spPr>
          <a:xfrm>
            <a:off x="17602383" y="27329882"/>
            <a:ext cx="10914221" cy="677108"/>
          </a:xfrm>
          <a:prstGeom prst="rect">
            <a:avLst/>
          </a:prstGeom>
          <a:noFill/>
        </p:spPr>
        <p:txBody>
          <a:bodyPr wrap="square" rtlCol="0">
            <a:spAutoFit/>
          </a:bodyPr>
          <a:lstStyle/>
          <a:p>
            <a:r>
              <a:rPr lang="en-US" sz="3800" u="sng" dirty="0">
                <a:latin typeface="Franklin Gothic Book" panose="020B0503020102020204" pitchFamily="34" charset="0"/>
              </a:rPr>
              <a:t>Beam velocity measurement</a:t>
            </a:r>
          </a:p>
        </p:txBody>
      </p:sp>
      <p:sp>
        <p:nvSpPr>
          <p:cNvPr id="33" name="TextBox 32"/>
          <p:cNvSpPr txBox="1"/>
          <p:nvPr/>
        </p:nvSpPr>
        <p:spPr>
          <a:xfrm>
            <a:off x="976965" y="27228790"/>
            <a:ext cx="7418286" cy="677108"/>
          </a:xfrm>
          <a:prstGeom prst="rect">
            <a:avLst/>
          </a:prstGeom>
          <a:noFill/>
        </p:spPr>
        <p:txBody>
          <a:bodyPr wrap="square" rtlCol="0">
            <a:spAutoFit/>
          </a:bodyPr>
          <a:lstStyle/>
          <a:p>
            <a:r>
              <a:rPr lang="en-US" sz="3800" u="sng" dirty="0">
                <a:latin typeface="Franklin Gothic Book" panose="020B0503020102020204" pitchFamily="34" charset="0"/>
              </a:rPr>
              <a:t>Ablation beam source optimization</a:t>
            </a:r>
          </a:p>
        </p:txBody>
      </p:sp>
      <p:sp>
        <p:nvSpPr>
          <p:cNvPr id="34" name="Rectangle: Rounded Corners 33"/>
          <p:cNvSpPr/>
          <p:nvPr/>
        </p:nvSpPr>
        <p:spPr>
          <a:xfrm>
            <a:off x="17391969" y="27203981"/>
            <a:ext cx="12381304" cy="5142919"/>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sp>
        <p:nvSpPr>
          <p:cNvPr id="35" name="Rectangle: Rounded Corners 34"/>
          <p:cNvSpPr/>
          <p:nvPr/>
        </p:nvSpPr>
        <p:spPr>
          <a:xfrm>
            <a:off x="17373552" y="21904246"/>
            <a:ext cx="12399645" cy="5127432"/>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sp>
        <p:nvSpPr>
          <p:cNvPr id="36" name="TextBox 35"/>
          <p:cNvSpPr txBox="1"/>
          <p:nvPr/>
        </p:nvSpPr>
        <p:spPr>
          <a:xfrm>
            <a:off x="1072475" y="30057094"/>
            <a:ext cx="12344400" cy="677108"/>
          </a:xfrm>
          <a:prstGeom prst="rect">
            <a:avLst/>
          </a:prstGeom>
          <a:noFill/>
        </p:spPr>
        <p:txBody>
          <a:bodyPr wrap="square" rtlCol="0">
            <a:spAutoFit/>
          </a:bodyPr>
          <a:lstStyle/>
          <a:p>
            <a:r>
              <a:rPr lang="en-US" sz="3800" u="sng" dirty="0">
                <a:latin typeface="Franklin Gothic Book" panose="020B0503020102020204" pitchFamily="34" charset="0"/>
              </a:rPr>
              <a:t>Birefringence reduction and systematics</a:t>
            </a:r>
          </a:p>
        </p:txBody>
      </p:sp>
      <p:sp>
        <p:nvSpPr>
          <p:cNvPr id="37" name="TextBox 36"/>
          <p:cNvSpPr txBox="1"/>
          <p:nvPr/>
        </p:nvSpPr>
        <p:spPr>
          <a:xfrm>
            <a:off x="17543097" y="22113011"/>
            <a:ext cx="10146859" cy="677108"/>
          </a:xfrm>
          <a:prstGeom prst="rect">
            <a:avLst/>
          </a:prstGeom>
          <a:noFill/>
        </p:spPr>
        <p:txBody>
          <a:bodyPr wrap="square" rtlCol="0">
            <a:spAutoFit/>
          </a:bodyPr>
          <a:lstStyle/>
          <a:p>
            <a:r>
              <a:rPr lang="en-US" sz="3800" u="sng" dirty="0">
                <a:latin typeface="Franklin Gothic Book" panose="020B0503020102020204" pitchFamily="34" charset="0"/>
              </a:rPr>
              <a:t>Improve detected molecule solid angle</a:t>
            </a:r>
          </a:p>
        </p:txBody>
      </p:sp>
      <p:sp>
        <p:nvSpPr>
          <p:cNvPr id="38" name="TextBox 37"/>
          <p:cNvSpPr txBox="1"/>
          <p:nvPr/>
        </p:nvSpPr>
        <p:spPr>
          <a:xfrm>
            <a:off x="13862303" y="6406209"/>
            <a:ext cx="22656547" cy="1815882"/>
          </a:xfrm>
          <a:prstGeom prst="rect">
            <a:avLst/>
          </a:prstGeom>
          <a:noFill/>
        </p:spPr>
        <p:txBody>
          <a:bodyPr wrap="square" rtlCol="0">
            <a:spAutoFit/>
          </a:bodyPr>
          <a:lstStyle/>
          <a:p>
            <a:r>
              <a:rPr lang="en-US" sz="2800" dirty="0">
                <a:latin typeface="Franklin Gothic Book" panose="020B0503020102020204" pitchFamily="34" charset="0"/>
              </a:rPr>
              <a:t>In 2014, the ACME collaboration set a new upper bound on the electric dipole moment of the electron using a beam of cold </a:t>
            </a:r>
            <a:r>
              <a:rPr lang="en-US" sz="2800" dirty="0" err="1">
                <a:latin typeface="Franklin Gothic Book" panose="020B0503020102020204" pitchFamily="34" charset="0"/>
              </a:rPr>
              <a:t>ThO</a:t>
            </a:r>
            <a:r>
              <a:rPr lang="en-US" sz="2800" dirty="0">
                <a:latin typeface="Franklin Gothic Book" panose="020B0503020102020204" pitchFamily="34" charset="0"/>
              </a:rPr>
              <a:t> at the 10</a:t>
            </a:r>
            <a:r>
              <a:rPr lang="en-US" sz="2800" baseline="30000" dirty="0">
                <a:latin typeface="Franklin Gothic Book" panose="020B0503020102020204" pitchFamily="34" charset="0"/>
              </a:rPr>
              <a:t>-28</a:t>
            </a:r>
            <a:r>
              <a:rPr lang="en-US" sz="2800" dirty="0">
                <a:latin typeface="Franklin Gothic Book" panose="020B0503020102020204" pitchFamily="34" charset="0"/>
              </a:rPr>
              <a:t> </a:t>
            </a:r>
            <a:r>
              <a:rPr lang="en-US" sz="2800" i="1" dirty="0">
                <a:latin typeface="Franklin Gothic Book" panose="020B0503020102020204" pitchFamily="34" charset="0"/>
              </a:rPr>
              <a:t>e</a:t>
            </a:r>
            <a:r>
              <a:rPr lang="en-US" sz="2800" dirty="0">
                <a:latin typeface="Franklin Gothic Book" panose="020B0503020102020204" pitchFamily="34" charset="0"/>
              </a:rPr>
              <a:t> cm level. We discuss studies into further improvements to the ACME experiment, with the eventual goal of sensitivity at the 10</a:t>
            </a:r>
            <a:r>
              <a:rPr lang="en-US" sz="2800" baseline="30000" dirty="0">
                <a:latin typeface="Franklin Gothic Book" panose="020B0503020102020204" pitchFamily="34" charset="0"/>
              </a:rPr>
              <a:t>-30</a:t>
            </a:r>
            <a:r>
              <a:rPr lang="en-US" sz="2800" dirty="0">
                <a:latin typeface="Franklin Gothic Book" panose="020B0503020102020204" pitchFamily="34" charset="0"/>
              </a:rPr>
              <a:t> </a:t>
            </a:r>
            <a:r>
              <a:rPr lang="en-US" sz="2800" i="1" dirty="0">
                <a:latin typeface="Franklin Gothic Book" panose="020B0503020102020204" pitchFamily="34" charset="0"/>
              </a:rPr>
              <a:t>e</a:t>
            </a:r>
            <a:r>
              <a:rPr lang="en-US" sz="2800" dirty="0">
                <a:latin typeface="Franklin Gothic Book" panose="020B0503020102020204" pitchFamily="34" charset="0"/>
              </a:rPr>
              <a:t> cm level, a factor of 100 smaller than the first-generation experiment. Methods focus primarily on improving statistics, and include the use of an electrostatic or magnetic molecular beam focusing lens, optical cycling to improve detection, and the use of a new thermochemical beam source to increase molecular flux.</a:t>
            </a:r>
          </a:p>
        </p:txBody>
      </p:sp>
      <p:sp>
        <p:nvSpPr>
          <p:cNvPr id="39" name="TextBox 38"/>
          <p:cNvSpPr txBox="1"/>
          <p:nvPr/>
        </p:nvSpPr>
        <p:spPr>
          <a:xfrm>
            <a:off x="8139413" y="6185740"/>
            <a:ext cx="4903565" cy="769441"/>
          </a:xfrm>
          <a:prstGeom prst="rect">
            <a:avLst/>
          </a:prstGeom>
          <a:noFill/>
        </p:spPr>
        <p:txBody>
          <a:bodyPr wrap="square" rtlCol="0">
            <a:spAutoFit/>
          </a:bodyPr>
          <a:lstStyle/>
          <a:p>
            <a:r>
              <a:rPr lang="en-US" sz="4400" dirty="0">
                <a:latin typeface="Franklin Gothic Book" panose="020B0503020102020204" pitchFamily="34" charset="0"/>
              </a:rPr>
              <a:t>Abstract</a:t>
            </a:r>
          </a:p>
        </p:txBody>
      </p:sp>
      <p:pic>
        <p:nvPicPr>
          <p:cNvPr id="41" name="Picture 122" descr="http://upload.wikimedia.org/wikipedia/commons/thumb/0/07/Yale_University_Shield_1.svg/360px-Yale_University_Shield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8850" y="344392"/>
            <a:ext cx="3570365" cy="35703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4" descr="http://1.bp.blogspot.com/-lsW1jNy-jX8/UKOS17VfFTI/AAAAAAAATQk/g-T4W8RkAaM/s1600/Harvard+Crest+Tod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236" y="92436"/>
            <a:ext cx="4028285" cy="402828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0" descr="C:\Users\Admin\Desktop\acme_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48589" y="4700593"/>
            <a:ext cx="1789442" cy="3362888"/>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Rounded Corners 43"/>
          <p:cNvSpPr/>
          <p:nvPr/>
        </p:nvSpPr>
        <p:spPr>
          <a:xfrm>
            <a:off x="29955740" y="29234065"/>
            <a:ext cx="13264965" cy="3099118"/>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sp>
        <p:nvSpPr>
          <p:cNvPr id="45" name="TextBox 44"/>
          <p:cNvSpPr txBox="1"/>
          <p:nvPr/>
        </p:nvSpPr>
        <p:spPr>
          <a:xfrm>
            <a:off x="30150748" y="29327180"/>
            <a:ext cx="10277856" cy="677108"/>
          </a:xfrm>
          <a:prstGeom prst="rect">
            <a:avLst/>
          </a:prstGeom>
          <a:noFill/>
        </p:spPr>
        <p:txBody>
          <a:bodyPr wrap="square" rtlCol="0">
            <a:spAutoFit/>
          </a:bodyPr>
          <a:lstStyle/>
          <a:p>
            <a:r>
              <a:rPr lang="en-US" sz="3800" u="sng" dirty="0">
                <a:latin typeface="Franklin Gothic Book" panose="020B0503020102020204" pitchFamily="34" charset="0"/>
              </a:rPr>
              <a:t>References</a:t>
            </a:r>
          </a:p>
        </p:txBody>
      </p:sp>
      <p:pic>
        <p:nvPicPr>
          <p:cNvPr id="46"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18146" y="17334697"/>
            <a:ext cx="7492673" cy="4660604"/>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9834311" y="19288537"/>
            <a:ext cx="63901" cy="276999"/>
          </a:xfrm>
          <a:prstGeom prst="rect">
            <a:avLst/>
          </a:prstGeom>
          <a:noFill/>
        </p:spPr>
        <p:txBody>
          <a:bodyPr wrap="square" lIns="0" tIns="0" rIns="0" bIns="0" rtlCol="0">
            <a:spAutoFit/>
          </a:bodyPr>
          <a:lstStyle/>
          <a:p>
            <a:endParaRPr lang="en-US" dirty="0">
              <a:latin typeface="Franklin Gothic Book" panose="020B0503020102020204" pitchFamily="34" charset="0"/>
            </a:endParaRPr>
          </a:p>
        </p:txBody>
      </p:sp>
      <p:grpSp>
        <p:nvGrpSpPr>
          <p:cNvPr id="63" name="Group 62"/>
          <p:cNvGrpSpPr/>
          <p:nvPr/>
        </p:nvGrpSpPr>
        <p:grpSpPr>
          <a:xfrm>
            <a:off x="1493080" y="22302620"/>
            <a:ext cx="3571938" cy="4266229"/>
            <a:chOff x="40871649" y="19772691"/>
            <a:chExt cx="4890178" cy="5809827"/>
          </a:xfrm>
        </p:grpSpPr>
        <p:pic>
          <p:nvPicPr>
            <p:cNvPr id="64" name="Picture 63"/>
            <p:cNvPicPr>
              <a:picLocks noChangeAspect="1"/>
            </p:cNvPicPr>
            <p:nvPr/>
          </p:nvPicPr>
          <p:blipFill rotWithShape="1">
            <a:blip r:embed="rId6"/>
            <a:srcRect b="87955"/>
            <a:stretch/>
          </p:blipFill>
          <p:spPr>
            <a:xfrm>
              <a:off x="40871649" y="19772691"/>
              <a:ext cx="4890178" cy="648909"/>
            </a:xfrm>
            <a:prstGeom prst="rect">
              <a:avLst/>
            </a:prstGeom>
          </p:spPr>
        </p:pic>
        <p:grpSp>
          <p:nvGrpSpPr>
            <p:cNvPr id="65" name="Group 64"/>
            <p:cNvGrpSpPr/>
            <p:nvPr/>
          </p:nvGrpSpPr>
          <p:grpSpPr>
            <a:xfrm>
              <a:off x="40902809" y="20378384"/>
              <a:ext cx="4595687" cy="5204134"/>
              <a:chOff x="33219992" y="20051781"/>
              <a:chExt cx="4595687" cy="5204134"/>
            </a:xfrm>
          </p:grpSpPr>
          <p:grpSp>
            <p:nvGrpSpPr>
              <p:cNvPr id="66" name="Group 65"/>
              <p:cNvGrpSpPr/>
              <p:nvPr/>
            </p:nvGrpSpPr>
            <p:grpSpPr>
              <a:xfrm>
                <a:off x="33541116" y="20051781"/>
                <a:ext cx="4274563" cy="5204134"/>
                <a:chOff x="33541116" y="20051781"/>
                <a:chExt cx="4274563" cy="5204134"/>
              </a:xfrm>
            </p:grpSpPr>
            <p:pic>
              <p:nvPicPr>
                <p:cNvPr id="68" name="Picture 67"/>
                <p:cNvPicPr>
                  <a:picLocks noChangeAspect="1"/>
                </p:cNvPicPr>
                <p:nvPr/>
              </p:nvPicPr>
              <p:blipFill>
                <a:blip r:embed="rId7"/>
                <a:stretch>
                  <a:fillRect/>
                </a:stretch>
              </p:blipFill>
              <p:spPr>
                <a:xfrm>
                  <a:off x="33541116" y="20051781"/>
                  <a:ext cx="4274563" cy="5204134"/>
                </a:xfrm>
                <a:prstGeom prst="rect">
                  <a:avLst/>
                </a:prstGeom>
              </p:spPr>
            </p:pic>
            <p:sp>
              <p:nvSpPr>
                <p:cNvPr id="69" name="Rectangle 68"/>
                <p:cNvSpPr/>
                <p:nvPr/>
              </p:nvSpPr>
              <p:spPr>
                <a:xfrm>
                  <a:off x="33867287" y="23456900"/>
                  <a:ext cx="844578" cy="30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anose="020B0503020102020204" pitchFamily="34" charset="0"/>
                  </a:endParaRPr>
                </a:p>
              </p:txBody>
            </p:sp>
          </p:grpSp>
          <p:sp>
            <p:nvSpPr>
              <p:cNvPr id="67" name="TextBox 66"/>
              <p:cNvSpPr txBox="1"/>
              <p:nvPr/>
            </p:nvSpPr>
            <p:spPr>
              <a:xfrm>
                <a:off x="33219992" y="23540217"/>
                <a:ext cx="2733412" cy="358791"/>
              </a:xfrm>
              <a:prstGeom prst="rect">
                <a:avLst/>
              </a:prstGeom>
              <a:noFill/>
            </p:spPr>
            <p:txBody>
              <a:bodyPr wrap="square" rtlCol="0">
                <a:spAutoFit/>
              </a:bodyPr>
              <a:lstStyle/>
              <a:p>
                <a:r>
                  <a:rPr lang="en-US" sz="1400" dirty="0">
                    <a:solidFill>
                      <a:srgbClr val="00B050"/>
                    </a:solidFill>
                    <a:latin typeface="Franklin Gothic Book" panose="020B0503020102020204" pitchFamily="34" charset="0"/>
                  </a:rPr>
                  <a:t>50 W “long pulse” fiber laser</a:t>
                </a:r>
              </a:p>
            </p:txBody>
          </p:sp>
        </p:grpSp>
      </p:grpSp>
      <p:cxnSp>
        <p:nvCxnSpPr>
          <p:cNvPr id="70" name="Straight Connector 69"/>
          <p:cNvCxnSpPr>
            <a:cxnSpLocks/>
          </p:cNvCxnSpPr>
          <p:nvPr/>
        </p:nvCxnSpPr>
        <p:spPr>
          <a:xfrm flipH="1">
            <a:off x="3507596" y="19524976"/>
            <a:ext cx="2247268" cy="2503217"/>
          </a:xfrm>
          <a:prstGeom prst="line">
            <a:avLst/>
          </a:prstGeom>
          <a:ln w="539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1" name="TextBox 70"/>
              <p:cNvSpPr txBox="1"/>
              <p:nvPr/>
            </p:nvSpPr>
            <p:spPr>
              <a:xfrm>
                <a:off x="4729569" y="25924037"/>
                <a:ext cx="1374717" cy="523220"/>
              </a:xfrm>
              <a:prstGeom prst="rect">
                <a:avLst/>
              </a:prstGeom>
              <a:noFill/>
            </p:spPr>
            <p:txBody>
              <a:bodyPr wrap="square" rtlCol="0">
                <a:spAutoFit/>
              </a:bodyPr>
              <a:lstStyle/>
              <a:p>
                <a14:m>
                  <m:oMath xmlns:m="http://schemas.openxmlformats.org/officeDocument/2006/math">
                    <m:r>
                      <a:rPr lang="en-US" sz="1400" b="0" i="1" smtClean="0">
                        <a:solidFill>
                          <a:srgbClr val="00B050"/>
                        </a:solidFill>
                        <a:latin typeface="Cambria Math" panose="02040503050406030204" pitchFamily="18" charset="0"/>
                      </a:rPr>
                      <m:t>~</m:t>
                    </m:r>
                  </m:oMath>
                </a14:m>
                <a:r>
                  <a:rPr lang="en-US" sz="1400" dirty="0">
                    <a:solidFill>
                      <a:srgbClr val="00B050"/>
                    </a:solidFill>
                    <a:latin typeface="Franklin Gothic Book" panose="020B0503020102020204" pitchFamily="34" charset="0"/>
                  </a:rPr>
                  <a:t>15 W  time-averaged power</a:t>
                </a:r>
              </a:p>
            </p:txBody>
          </p:sp>
        </mc:Choice>
        <mc:Fallback>
          <p:sp>
            <p:nvSpPr>
              <p:cNvPr id="71" name="TextBox 70"/>
              <p:cNvSpPr txBox="1">
                <a:spLocks noRot="1" noChangeAspect="1" noMove="1" noResize="1" noEditPoints="1" noAdjustHandles="1" noChangeArrowheads="1" noChangeShapeType="1" noTextEdit="1"/>
              </p:cNvSpPr>
              <p:nvPr/>
            </p:nvSpPr>
            <p:spPr>
              <a:xfrm>
                <a:off x="4729569" y="25924037"/>
                <a:ext cx="1374717" cy="523220"/>
              </a:xfrm>
              <a:prstGeom prst="rect">
                <a:avLst/>
              </a:prstGeom>
              <a:blipFill>
                <a:blip r:embed="rId8"/>
                <a:stretch>
                  <a:fillRect l="-1333" t="-3529" r="-889" b="-10588"/>
                </a:stretch>
              </a:blipFill>
            </p:spPr>
            <p:txBody>
              <a:bodyPr/>
              <a:lstStyle/>
              <a:p>
                <a:r>
                  <a:rPr lang="en-US">
                    <a:noFill/>
                  </a:rPr>
                  <a:t> </a:t>
                </a:r>
              </a:p>
            </p:txBody>
          </p:sp>
        </mc:Fallback>
      </mc:AlternateContent>
      <p:sp>
        <p:nvSpPr>
          <p:cNvPr id="75" name="Rectangle 74"/>
          <p:cNvSpPr/>
          <p:nvPr/>
        </p:nvSpPr>
        <p:spPr>
          <a:xfrm>
            <a:off x="11513290" y="10219677"/>
            <a:ext cx="5375747" cy="4154984"/>
          </a:xfrm>
          <a:prstGeom prst="rect">
            <a:avLst/>
          </a:prstGeom>
        </p:spPr>
        <p:txBody>
          <a:bodyPr wrap="square">
            <a:spAutoFit/>
          </a:bodyPr>
          <a:lstStyle/>
          <a:p>
            <a:pPr lvl="0"/>
            <a:r>
              <a:rPr lang="en-US" sz="2200" dirty="0">
                <a:solidFill>
                  <a:prstClr val="black"/>
                </a:solidFill>
                <a:latin typeface="Franklin Gothic Book" panose="020B0503020102020204" pitchFamily="34" charset="0"/>
                <a:ea typeface="Adobe Kaiti Std R" panose="02020400000000000000" pitchFamily="18" charset="-128"/>
              </a:rPr>
              <a:t>Permanent EDMs violate time reversal (T) and parity (P) symmetry.</a:t>
            </a:r>
          </a:p>
          <a:p>
            <a:pPr lvl="0"/>
            <a:endParaRPr lang="en-US" sz="2200" dirty="0">
              <a:solidFill>
                <a:prstClr val="black"/>
              </a:solidFill>
              <a:latin typeface="Franklin Gothic Book" panose="020B0503020102020204" pitchFamily="34" charset="0"/>
              <a:ea typeface="Adobe Kaiti Std R" panose="02020400000000000000" pitchFamily="18" charset="-128"/>
            </a:endParaRPr>
          </a:p>
          <a:p>
            <a:pPr lvl="0"/>
            <a:r>
              <a:rPr lang="en-US" sz="2200" dirty="0">
                <a:solidFill>
                  <a:prstClr val="black"/>
                </a:solidFill>
                <a:latin typeface="Franklin Gothic Book" panose="020B0503020102020204" pitchFamily="34" charset="0"/>
                <a:ea typeface="Adobe Kaiti Std R" panose="02020400000000000000" pitchFamily="18" charset="-128"/>
              </a:rPr>
              <a:t>Many theories beyond the Standard Model predict </a:t>
            </a:r>
            <a:r>
              <a:rPr lang="en-US" sz="2200" i="1" dirty="0">
                <a:solidFill>
                  <a:prstClr val="black"/>
                </a:solidFill>
                <a:latin typeface="Franklin Gothic Book" panose="020B0503020102020204" pitchFamily="34" charset="0"/>
                <a:ea typeface="Adobe Kaiti Std R" panose="02020400000000000000" pitchFamily="18" charset="-128"/>
              </a:rPr>
              <a:t>T-</a:t>
            </a:r>
            <a:r>
              <a:rPr lang="en-US" sz="2200" dirty="0">
                <a:solidFill>
                  <a:prstClr val="black"/>
                </a:solidFill>
                <a:latin typeface="Franklin Gothic Book" panose="020B0503020102020204" pitchFamily="34" charset="0"/>
                <a:ea typeface="Adobe Kaiti Std R" panose="02020400000000000000" pitchFamily="18" charset="-128"/>
              </a:rPr>
              <a:t>violation and associated EDMs at current experimental precision</a:t>
            </a:r>
          </a:p>
          <a:p>
            <a:pPr lvl="0"/>
            <a:endParaRPr lang="en-US" sz="2200" dirty="0">
              <a:solidFill>
                <a:prstClr val="black"/>
              </a:solidFill>
              <a:latin typeface="Franklin Gothic Book" panose="020B0503020102020204" pitchFamily="34" charset="0"/>
              <a:ea typeface="Adobe Kaiti Std R" panose="02020400000000000000" pitchFamily="18" charset="-128"/>
            </a:endParaRPr>
          </a:p>
          <a:p>
            <a:pPr lvl="0"/>
            <a:r>
              <a:rPr lang="en-US" sz="2200" dirty="0">
                <a:solidFill>
                  <a:prstClr val="black"/>
                </a:solidFill>
                <a:latin typeface="Franklin Gothic Book" panose="020B0503020102020204" pitchFamily="34" charset="0"/>
                <a:ea typeface="Adobe Kaiti Std R" panose="02020400000000000000" pitchFamily="18" charset="-128"/>
              </a:rPr>
              <a:t>A number of parameters set the uncertainty in an </a:t>
            </a:r>
            <a:r>
              <a:rPr lang="en-US" sz="2200" dirty="0" err="1">
                <a:solidFill>
                  <a:prstClr val="black"/>
                </a:solidFill>
                <a:latin typeface="Franklin Gothic Book" panose="020B0503020102020204" pitchFamily="34" charset="0"/>
                <a:ea typeface="Adobe Kaiti Std R" panose="02020400000000000000" pitchFamily="18" charset="-128"/>
              </a:rPr>
              <a:t>eEDM</a:t>
            </a:r>
            <a:r>
              <a:rPr lang="en-US" sz="2200" dirty="0">
                <a:solidFill>
                  <a:prstClr val="black"/>
                </a:solidFill>
                <a:latin typeface="Franklin Gothic Book" panose="020B0503020102020204" pitchFamily="34" charset="0"/>
                <a:ea typeface="Adobe Kaiti Std R" panose="02020400000000000000" pitchFamily="18" charset="-128"/>
              </a:rPr>
              <a:t> measurement, most intrinsic to the atom or molecule. What we now work to optimize is the molecule detection number, which contributes to the uncertainty as:</a:t>
            </a:r>
          </a:p>
        </p:txBody>
      </p:sp>
      <mc:AlternateContent xmlns:mc="http://schemas.openxmlformats.org/markup-compatibility/2006">
        <mc:Choice xmlns:a14="http://schemas.microsoft.com/office/drawing/2010/main" Requires="a14">
          <p:sp>
            <p:nvSpPr>
              <p:cNvPr id="77" name="TextBox 76"/>
              <p:cNvSpPr txBox="1"/>
              <p:nvPr/>
            </p:nvSpPr>
            <p:spPr>
              <a:xfrm>
                <a:off x="865801" y="10167868"/>
                <a:ext cx="3858930" cy="8478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i="1">
                              <a:latin typeface="Cambria Math" panose="02040503050406030204" pitchFamily="18" charset="0"/>
                            </a:rPr>
                            <m:t>𝐻</m:t>
                          </m:r>
                        </m:e>
                        <m:sub>
                          <m:r>
                            <a:rPr lang="en-US" sz="4800" i="1">
                              <a:latin typeface="Cambria Math" panose="02040503050406030204" pitchFamily="18" charset="0"/>
                            </a:rPr>
                            <m:t>𝑑</m:t>
                          </m:r>
                        </m:sub>
                      </m:sSub>
                      <m:r>
                        <a:rPr lang="en-US" sz="4800" i="1">
                          <a:latin typeface="Cambria Math" panose="02040503050406030204" pitchFamily="18" charset="0"/>
                        </a:rPr>
                        <m:t>=−</m:t>
                      </m:r>
                      <m:sSub>
                        <m:sSubPr>
                          <m:ctrlPr>
                            <a:rPr lang="en-US" sz="4800" b="0" i="1" smtClean="0">
                              <a:latin typeface="Cambria Math" panose="02040503050406030204" pitchFamily="18" charset="0"/>
                            </a:rPr>
                          </m:ctrlPr>
                        </m:sSubPr>
                        <m:e>
                          <m:acc>
                            <m:accPr>
                              <m:chr m:val="⃗"/>
                              <m:ctrlPr>
                                <a:rPr lang="en-US" sz="4800" i="1">
                                  <a:latin typeface="Cambria Math" panose="02040503050406030204" pitchFamily="18" charset="0"/>
                                </a:rPr>
                              </m:ctrlPr>
                            </m:accPr>
                            <m:e>
                              <m:r>
                                <a:rPr lang="en-US" sz="4800" b="0" i="1" smtClean="0">
                                  <a:latin typeface="Cambria Math" panose="02040503050406030204" pitchFamily="18" charset="0"/>
                                </a:rPr>
                                <m:t>𝑑</m:t>
                              </m:r>
                            </m:e>
                          </m:acc>
                        </m:e>
                        <m:sub>
                          <m:r>
                            <a:rPr lang="en-US" sz="4800" b="0" i="1" smtClean="0">
                              <a:latin typeface="Cambria Math" panose="02040503050406030204" pitchFamily="18" charset="0"/>
                            </a:rPr>
                            <m:t>𝑒</m:t>
                          </m:r>
                        </m:sub>
                      </m:sSub>
                      <m:r>
                        <a:rPr lang="en-US" sz="4800" i="1">
                          <a:latin typeface="Cambria Math" panose="02040503050406030204" pitchFamily="18" charset="0"/>
                        </a:rPr>
                        <m:t>⋅</m:t>
                      </m:r>
                      <m:acc>
                        <m:accPr>
                          <m:chr m:val="⃗"/>
                          <m:ctrlPr>
                            <a:rPr lang="en-US" sz="4800" i="1">
                              <a:latin typeface="Cambria Math" panose="02040503050406030204" pitchFamily="18" charset="0"/>
                            </a:rPr>
                          </m:ctrlPr>
                        </m:accPr>
                        <m:e>
                          <m:r>
                            <a:rPr lang="en-US" sz="4800" i="1">
                              <a:latin typeface="Cambria Math" panose="02040503050406030204" pitchFamily="18" charset="0"/>
                              <a:ea typeface="Cambria Math" panose="02040503050406030204" pitchFamily="18" charset="0"/>
                            </a:rPr>
                            <m:t>ℇ</m:t>
                          </m:r>
                        </m:e>
                      </m:acc>
                    </m:oMath>
                  </m:oMathPara>
                </a14:m>
                <a:endParaRPr lang="en-US" sz="4800" dirty="0">
                  <a:latin typeface="Franklin Gothic Book" panose="020B0503020102020204" pitchFamily="34" charset="0"/>
                </a:endParaRPr>
              </a:p>
            </p:txBody>
          </p:sp>
        </mc:Choice>
        <mc:Fallback>
          <p:sp>
            <p:nvSpPr>
              <p:cNvPr id="77" name="TextBox 76"/>
              <p:cNvSpPr txBox="1">
                <a:spLocks noRot="1" noChangeAspect="1" noMove="1" noResize="1" noEditPoints="1" noAdjustHandles="1" noChangeArrowheads="1" noChangeShapeType="1" noTextEdit="1"/>
              </p:cNvSpPr>
              <p:nvPr/>
            </p:nvSpPr>
            <p:spPr>
              <a:xfrm>
                <a:off x="865801" y="10167868"/>
                <a:ext cx="3858930" cy="84786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9" name="TextBox 78"/>
              <p:cNvSpPr txBox="1"/>
              <p:nvPr/>
            </p:nvSpPr>
            <p:spPr>
              <a:xfrm>
                <a:off x="12188607" y="14801775"/>
                <a:ext cx="2842850" cy="887166"/>
              </a:xfrm>
              <a:prstGeom prst="rect">
                <a:avLst/>
              </a:prstGeom>
              <a:noFill/>
            </p:spPr>
            <p:txBody>
              <a:bodyPr wrap="square" rtlCol="0">
                <a:spAutoFit/>
              </a:bodyPr>
              <a:lstStyle/>
              <a:p>
                <a:pPr>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Adobe Kaiti Std R" panose="02020400000000000000" pitchFamily="18" charset="-128"/>
                        </a:rPr>
                        <m:t>𝛿</m:t>
                      </m:r>
                      <m:sSub>
                        <m:sSubPr>
                          <m:ctrlPr>
                            <a:rPr lang="en-US" sz="2400" b="0" i="1" smtClean="0">
                              <a:latin typeface="Cambria Math" panose="02040503050406030204" pitchFamily="18" charset="0"/>
                              <a:ea typeface="Adobe Kaiti Std R" panose="02020400000000000000" pitchFamily="18" charset="-128"/>
                            </a:rPr>
                          </m:ctrlPr>
                        </m:sSubPr>
                        <m:e>
                          <m:r>
                            <a:rPr lang="en-US" sz="2400" b="0" i="1" smtClean="0">
                              <a:latin typeface="Cambria Math" panose="02040503050406030204" pitchFamily="18" charset="0"/>
                              <a:ea typeface="Adobe Kaiti Std R" panose="02020400000000000000" pitchFamily="18" charset="-128"/>
                            </a:rPr>
                            <m:t>𝑑</m:t>
                          </m:r>
                        </m:e>
                        <m:sub>
                          <m:r>
                            <a:rPr lang="en-US" sz="2400" b="0" i="1" smtClean="0">
                              <a:latin typeface="Cambria Math" panose="02040503050406030204" pitchFamily="18" charset="0"/>
                              <a:ea typeface="Adobe Kaiti Std R" panose="02020400000000000000" pitchFamily="18" charset="-128"/>
                            </a:rPr>
                            <m:t>𝑒</m:t>
                          </m:r>
                        </m:sub>
                      </m:sSub>
                      <m:r>
                        <m:rPr>
                          <m:nor/>
                        </m:rPr>
                        <a:rPr lang="en-US" sz="240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Adobe Kaiti Std R" panose="02020400000000000000" pitchFamily="18" charset="-128"/>
                            </a:rPr>
                          </m:ctrlPr>
                        </m:fPr>
                        <m:num>
                          <m:r>
                            <a:rPr lang="en-US" sz="2400" b="0" i="1" smtClean="0">
                              <a:latin typeface="Cambria Math" panose="02040503050406030204" pitchFamily="18" charset="0"/>
                              <a:ea typeface="Adobe Kaiti Std R" panose="02020400000000000000" pitchFamily="18" charset="-128"/>
                            </a:rPr>
                            <m:t>1</m:t>
                          </m:r>
                        </m:num>
                        <m:den>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𝑁</m:t>
                              </m:r>
                            </m:e>
                          </m:rad>
                        </m:den>
                      </m:f>
                    </m:oMath>
                  </m:oMathPara>
                </a14:m>
                <a:endParaRPr lang="en-GB" sz="2400" dirty="0">
                  <a:latin typeface="Franklin Gothic Book" panose="020B0503020102020204" pitchFamily="34" charset="0"/>
                  <a:ea typeface="Adobe Kaiti Std R" panose="02020400000000000000" pitchFamily="18" charset="-128"/>
                </a:endParaRPr>
              </a:p>
            </p:txBody>
          </p:sp>
        </mc:Choice>
        <mc:Fallback>
          <p:sp>
            <p:nvSpPr>
              <p:cNvPr id="79" name="TextBox 78"/>
              <p:cNvSpPr txBox="1">
                <a:spLocks noRot="1" noChangeAspect="1" noMove="1" noResize="1" noEditPoints="1" noAdjustHandles="1" noChangeArrowheads="1" noChangeShapeType="1" noTextEdit="1"/>
              </p:cNvSpPr>
              <p:nvPr/>
            </p:nvSpPr>
            <p:spPr>
              <a:xfrm>
                <a:off x="12188607" y="14801775"/>
                <a:ext cx="2842850" cy="887166"/>
              </a:xfrm>
              <a:prstGeom prst="rect">
                <a:avLst/>
              </a:prstGeom>
              <a:blipFill>
                <a:blip r:embed="rId10"/>
                <a:stretch>
                  <a:fillRect/>
                </a:stretch>
              </a:blipFill>
            </p:spPr>
            <p:txBody>
              <a:bodyPr/>
              <a:lstStyle/>
              <a:p>
                <a:r>
                  <a:rPr lang="en-US">
                    <a:noFill/>
                  </a:rPr>
                  <a:t> </a:t>
                </a:r>
              </a:p>
            </p:txBody>
          </p:sp>
        </mc:Fallback>
      </mc:AlternateContent>
      <p:sp>
        <p:nvSpPr>
          <p:cNvPr id="10" name="TextBox 9"/>
          <p:cNvSpPr txBox="1"/>
          <p:nvPr/>
        </p:nvSpPr>
        <p:spPr>
          <a:xfrm>
            <a:off x="1017607" y="30680479"/>
            <a:ext cx="15815448" cy="1446550"/>
          </a:xfrm>
          <a:prstGeom prst="rect">
            <a:avLst/>
          </a:prstGeom>
          <a:noFill/>
        </p:spPr>
        <p:txBody>
          <a:bodyPr wrap="square" rtlCol="0">
            <a:spAutoFit/>
          </a:bodyPr>
          <a:lstStyle/>
          <a:p>
            <a:r>
              <a:rPr lang="en-US" sz="2200" dirty="0">
                <a:latin typeface="Franklin Gothic Book" panose="020B0503020102020204" pitchFamily="34" charset="0"/>
              </a:rPr>
              <a:t>A major part of the third generation and beyond of ACME will include accounting for subtle systematics that appear when precision is increased. Many systematics are mediated by birefringence, and so measures such as ensuring high-quality windows will be essential. Improved mechanical engineering of field plates and vacuum window supports will also help to reduce stress and the associated birefringence.</a:t>
            </a:r>
          </a:p>
        </p:txBody>
      </p:sp>
      <p:sp>
        <p:nvSpPr>
          <p:cNvPr id="90" name="TextBox 89"/>
          <p:cNvSpPr txBox="1"/>
          <p:nvPr/>
        </p:nvSpPr>
        <p:spPr>
          <a:xfrm>
            <a:off x="30238246" y="20975293"/>
            <a:ext cx="10277856" cy="677108"/>
          </a:xfrm>
          <a:prstGeom prst="rect">
            <a:avLst/>
          </a:prstGeom>
          <a:noFill/>
        </p:spPr>
        <p:txBody>
          <a:bodyPr wrap="square" rtlCol="0">
            <a:spAutoFit/>
          </a:bodyPr>
          <a:lstStyle/>
          <a:p>
            <a:r>
              <a:rPr lang="en-US" sz="3800" u="sng" dirty="0">
                <a:latin typeface="Franklin Gothic Book" panose="020B0503020102020204" pitchFamily="34" charset="0"/>
              </a:rPr>
              <a:t>Silicon Photomultipliers</a:t>
            </a:r>
          </a:p>
        </p:txBody>
      </p:sp>
      <p:sp>
        <p:nvSpPr>
          <p:cNvPr id="91" name="Rectangle: Rounded Corners 90"/>
          <p:cNvSpPr/>
          <p:nvPr/>
        </p:nvSpPr>
        <p:spPr>
          <a:xfrm>
            <a:off x="29983498" y="20783518"/>
            <a:ext cx="13288239" cy="4026370"/>
          </a:xfrm>
          <a:prstGeom prst="roundRect">
            <a:avLst>
              <a:gd name="adj" fmla="val 131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a:latin typeface="Franklin Gothic Book" panose="020B0503020102020204" pitchFamily="34" charset="0"/>
            </a:endParaRPr>
          </a:p>
        </p:txBody>
      </p:sp>
      <p:pic>
        <p:nvPicPr>
          <p:cNvPr id="1032" name="Picture 8" descr="Image result for nsf cres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408" y="4255684"/>
            <a:ext cx="3723245" cy="3720763"/>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a:off x="30251842" y="10837833"/>
            <a:ext cx="11535728" cy="2800767"/>
          </a:xfrm>
          <a:prstGeom prst="rect">
            <a:avLst/>
          </a:prstGeom>
          <a:noFill/>
          <a:ln>
            <a:noFill/>
          </a:ln>
        </p:spPr>
        <p:txBody>
          <a:bodyPr wrap="square" rtlCol="0">
            <a:spAutoFit/>
          </a:bodyPr>
          <a:lstStyle/>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pitchFamily="18" charset="-128"/>
                <a:cs typeface="Arial" panose="020B0604020202020204" pitchFamily="34" charset="0"/>
              </a:rPr>
              <a:t>Currently, only detect fluorescence from ~5% of all available molecules. One future goal is to become molecule shot-noise limited</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pitchFamily="18" charset="-128"/>
                <a:cs typeface="Arial" panose="020B0604020202020204" pitchFamily="34" charset="0"/>
              </a:rPr>
              <a:t>This may be achievable through optical cycling: optically pumping the </a:t>
            </a:r>
            <a:r>
              <a:rPr lang="en-US" sz="2200" dirty="0" err="1">
                <a:latin typeface="Franklin Gothic Book" panose="020B0503020102020204" pitchFamily="34" charset="0"/>
                <a:ea typeface="Adobe Kaiti Std R" panose="02020400000000000000" pitchFamily="18" charset="-128"/>
                <a:cs typeface="Arial" panose="020B0604020202020204" pitchFamily="34" charset="0"/>
              </a:rPr>
              <a:t>precessed</a:t>
            </a:r>
            <a:r>
              <a:rPr lang="en-US" sz="2200" dirty="0">
                <a:latin typeface="Franklin Gothic Book" panose="020B0503020102020204" pitchFamily="34" charset="0"/>
                <a:ea typeface="Adobe Kaiti Std R" panose="02020400000000000000" pitchFamily="18" charset="-128"/>
                <a:cs typeface="Arial" panose="020B0604020202020204" pitchFamily="34" charset="0"/>
              </a:rPr>
              <a:t> molecules on an approximately closed transition to multiply the number of emitted photons</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pitchFamily="18" charset="-128"/>
                <a:cs typeface="Arial" panose="020B0604020202020204" pitchFamily="34" charset="0"/>
              </a:rPr>
              <a:t>In principle, optical cycling can increase the amount of signal by a factor of 20</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pitchFamily="18" charset="-128"/>
                <a:cs typeface="Arial" panose="020B0604020202020204" pitchFamily="34" charset="0"/>
              </a:rPr>
              <a:t>We expect a gain in signal of a </a:t>
            </a:r>
            <a:r>
              <a:rPr lang="en-US" sz="2200" b="1" dirty="0">
                <a:latin typeface="Franklin Gothic Book" panose="020B0503020102020204" pitchFamily="34" charset="0"/>
                <a:ea typeface="Adobe Kaiti Std R" panose="02020400000000000000" pitchFamily="18" charset="-128"/>
                <a:cs typeface="Arial" panose="020B0604020202020204" pitchFamily="34" charset="0"/>
              </a:rPr>
              <a:t>factor of ~10</a:t>
            </a:r>
            <a:r>
              <a:rPr lang="en-US" sz="2200" dirty="0">
                <a:latin typeface="Franklin Gothic Book" panose="020B0503020102020204" pitchFamily="34" charset="0"/>
                <a:ea typeface="Adobe Kaiti Std R" panose="02020400000000000000" pitchFamily="18" charset="-128"/>
                <a:cs typeface="Arial" panose="020B0604020202020204" pitchFamily="34" charset="0"/>
              </a:rPr>
              <a:t> without a large number of repump lasers</a:t>
            </a:r>
            <a:endParaRPr lang="en-US" sz="2200" b="1" dirty="0">
              <a:latin typeface="Franklin Gothic Book" panose="020B0503020102020204" pitchFamily="34" charset="0"/>
              <a:ea typeface="Adobe Kaiti Std R" panose="02020400000000000000" pitchFamily="18" charset="-128"/>
              <a:cs typeface="Arial" panose="020B0604020202020204" pitchFamily="34" charset="0"/>
            </a:endParaRPr>
          </a:p>
          <a:p>
            <a:pPr marL="342900" indent="-342900">
              <a:buFont typeface="Arial" panose="020B0604020202020204" pitchFamily="34" charset="0"/>
              <a:buChar char="•"/>
            </a:pPr>
            <a:endParaRPr lang="en-US" sz="2200" dirty="0">
              <a:latin typeface="Franklin Gothic Book" panose="020B0503020102020204" pitchFamily="34" charset="0"/>
              <a:ea typeface="Adobe Kaiti Std R" panose="02020400000000000000" pitchFamily="18" charset="-128"/>
            </a:endParaRPr>
          </a:p>
          <a:p>
            <a:endParaRPr lang="en-US" sz="2200" dirty="0">
              <a:latin typeface="Franklin Gothic Book" panose="020B0503020102020204" pitchFamily="34" charset="0"/>
              <a:ea typeface="Adobe Kaiti Std R" panose="02020400000000000000" pitchFamily="18" charset="-128"/>
            </a:endParaRPr>
          </a:p>
        </p:txBody>
      </p:sp>
      <mc:AlternateContent xmlns:mc="http://schemas.openxmlformats.org/markup-compatibility/2006">
        <mc:Choice xmlns:a14="http://schemas.microsoft.com/office/drawing/2010/main" Requires="a14">
          <p:sp>
            <p:nvSpPr>
              <p:cNvPr id="109" name="TextBox 108"/>
              <p:cNvSpPr txBox="1"/>
              <p:nvPr/>
            </p:nvSpPr>
            <p:spPr>
              <a:xfrm>
                <a:off x="30267036" y="13557593"/>
                <a:ext cx="11160446" cy="212365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pitchFamily="18" charset="-128"/>
                    <a:cs typeface="Arial" panose="020B0604020202020204" pitchFamily="34" charset="0"/>
                  </a:rPr>
                  <a:t>Franck-Condon factors and branching to other states limit the number of photons that can be extracted before molecule falls into a dark state</a:t>
                </a:r>
              </a:p>
              <a:p>
                <a:pPr marL="342900" indent="-342900">
                  <a:buFont typeface="Arial" panose="020B0604020202020204" pitchFamily="34" charset="0"/>
                  <a:buChar char="•"/>
                </a:pPr>
                <a14:m>
                  <m:oMath xmlns:m="http://schemas.openxmlformats.org/officeDocument/2006/math">
                    <m:r>
                      <a:rPr lang="en-US" sz="2200" b="0" i="1" smtClean="0">
                        <a:latin typeface="Cambria Math" panose="02040503050406030204" pitchFamily="18" charset="0"/>
                        <a:ea typeface="Adobe Kaiti Std R" panose="02020400000000000000" pitchFamily="18" charset="-128"/>
                      </a:rPr>
                      <m:t>𝐼</m:t>
                    </m:r>
                    <m:r>
                      <a:rPr lang="en-US" sz="2200" b="0" i="1" smtClean="0">
                        <a:latin typeface="Cambria Math" panose="02040503050406030204" pitchFamily="18" charset="0"/>
                        <a:ea typeface="Adobe Kaiti Std R" panose="02020400000000000000" pitchFamily="18" charset="-128"/>
                      </a:rPr>
                      <m:t>−</m:t>
                    </m:r>
                    <m:r>
                      <a:rPr lang="en-US" sz="2200" b="0" i="1" smtClean="0">
                        <a:latin typeface="Cambria Math" panose="02040503050406030204" pitchFamily="18" charset="0"/>
                        <a:ea typeface="Adobe Kaiti Std R" panose="02020400000000000000" pitchFamily="18" charset="-128"/>
                      </a:rPr>
                      <m:t>𝑋</m:t>
                    </m:r>
                  </m:oMath>
                </a14:m>
                <a:r>
                  <a:rPr lang="en-US" sz="2200" dirty="0">
                    <a:latin typeface="Franklin Gothic Book" panose="020B0503020102020204" pitchFamily="34" charset="0"/>
                    <a:ea typeface="Adobe Kaiti Std R" panose="02020400000000000000" pitchFamily="18" charset="-128"/>
                  </a:rPr>
                  <a:t> transition (512 nm) has a branching ratio of ~91% ([5])</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pitchFamily="18" charset="-128"/>
                  </a:rPr>
                  <a:t>Without repumps, can cycle ~10 photons</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pitchFamily="18" charset="-128"/>
                  </a:rPr>
                  <a:t>Preliminary tests show that commercially available diode laser systems have sufficient power to saturate the cycling molecular transition.</a:t>
                </a:r>
              </a:p>
            </p:txBody>
          </p:sp>
        </mc:Choice>
        <mc:Fallback>
          <p:sp>
            <p:nvSpPr>
              <p:cNvPr id="109" name="TextBox 108"/>
              <p:cNvSpPr txBox="1">
                <a:spLocks noRot="1" noChangeAspect="1" noMove="1" noResize="1" noEditPoints="1" noAdjustHandles="1" noChangeArrowheads="1" noChangeShapeType="1" noTextEdit="1"/>
              </p:cNvSpPr>
              <p:nvPr/>
            </p:nvSpPr>
            <p:spPr>
              <a:xfrm>
                <a:off x="30267036" y="13557593"/>
                <a:ext cx="11160446" cy="2123658"/>
              </a:xfrm>
              <a:prstGeom prst="rect">
                <a:avLst/>
              </a:prstGeom>
              <a:blipFill>
                <a:blip r:embed="rId12"/>
                <a:stretch>
                  <a:fillRect l="-601" t="-2011" r="-492" b="-5172"/>
                </a:stretch>
              </a:blipFill>
              <a:ln>
                <a:noFill/>
              </a:ln>
            </p:spPr>
            <p:txBody>
              <a:bodyPr/>
              <a:lstStyle/>
              <a:p>
                <a:r>
                  <a:rPr lang="en-US">
                    <a:noFill/>
                  </a:rPr>
                  <a:t> </a:t>
                </a:r>
              </a:p>
            </p:txBody>
          </p:sp>
        </mc:Fallback>
      </mc:AlternateContent>
      <p:sp>
        <p:nvSpPr>
          <p:cNvPr id="110" name="TextBox 109"/>
          <p:cNvSpPr txBox="1"/>
          <p:nvPr/>
        </p:nvSpPr>
        <p:spPr>
          <a:xfrm>
            <a:off x="30211231" y="10138055"/>
            <a:ext cx="10853068" cy="584775"/>
          </a:xfrm>
          <a:prstGeom prst="rect">
            <a:avLst/>
          </a:prstGeom>
          <a:noFill/>
        </p:spPr>
        <p:txBody>
          <a:bodyPr wrap="square" rtlCol="0">
            <a:spAutoFit/>
          </a:bodyPr>
          <a:lstStyle/>
          <a:p>
            <a:r>
              <a:rPr lang="en-US" sz="3200" dirty="0">
                <a:latin typeface="Franklin Gothic Book" panose="020B0503020102020204" pitchFamily="34" charset="0"/>
                <a:ea typeface="Adobe Kaiti Std R" panose="02020400000000000000" pitchFamily="18" charset="-128"/>
              </a:rPr>
              <a:t>Motivation</a:t>
            </a:r>
            <a:endParaRPr lang="en-GB" sz="3200" dirty="0">
              <a:latin typeface="Franklin Gothic Book" panose="020B0503020102020204" pitchFamily="34" charset="0"/>
              <a:ea typeface="Adobe Kaiti Std R" panose="02020400000000000000" pitchFamily="18" charset="-128"/>
              <a:cs typeface="Arial" panose="020B0604020202020204" pitchFamily="34" charset="0"/>
            </a:endParaRPr>
          </a:p>
        </p:txBody>
      </p:sp>
      <p:sp>
        <p:nvSpPr>
          <p:cNvPr id="111" name="TextBox 110"/>
          <p:cNvSpPr txBox="1"/>
          <p:nvPr/>
        </p:nvSpPr>
        <p:spPr>
          <a:xfrm>
            <a:off x="30150748" y="13027398"/>
            <a:ext cx="10853068" cy="584775"/>
          </a:xfrm>
          <a:prstGeom prst="rect">
            <a:avLst/>
          </a:prstGeom>
          <a:noFill/>
        </p:spPr>
        <p:txBody>
          <a:bodyPr wrap="square" rtlCol="0">
            <a:spAutoFit/>
          </a:bodyPr>
          <a:lstStyle/>
          <a:p>
            <a:r>
              <a:rPr lang="en-US" sz="3200" dirty="0">
                <a:latin typeface="Franklin Gothic Book" panose="020B0503020102020204" pitchFamily="34" charset="0"/>
                <a:ea typeface="Adobe Kaiti Std R" panose="02020400000000000000" pitchFamily="18" charset="-128"/>
                <a:cs typeface="Arial" panose="020B0604020202020204" pitchFamily="34" charset="0"/>
              </a:rPr>
              <a:t>Experimental Scheme</a:t>
            </a:r>
            <a:endParaRPr lang="en-GB" sz="3200" dirty="0">
              <a:latin typeface="Franklin Gothic Book" panose="020B0503020102020204" pitchFamily="34" charset="0"/>
              <a:ea typeface="Adobe Kaiti Std R" panose="02020400000000000000" pitchFamily="18" charset="-128"/>
              <a:cs typeface="Arial" panose="020B0604020202020204" pitchFamily="34" charset="0"/>
            </a:endParaRPr>
          </a:p>
        </p:txBody>
      </p:sp>
      <p:pic>
        <p:nvPicPr>
          <p:cNvPr id="112" name="Graphic 111"/>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031630" y="16467906"/>
            <a:ext cx="4318529" cy="3238897"/>
          </a:xfrm>
          <a:prstGeom prst="rect">
            <a:avLst/>
          </a:prstGeom>
        </p:spPr>
      </p:pic>
      <p:sp>
        <p:nvSpPr>
          <p:cNvPr id="113" name="TextBox 112"/>
          <p:cNvSpPr txBox="1"/>
          <p:nvPr/>
        </p:nvSpPr>
        <p:spPr>
          <a:xfrm>
            <a:off x="30494514" y="19906743"/>
            <a:ext cx="5022540" cy="461665"/>
          </a:xfrm>
          <a:prstGeom prst="rect">
            <a:avLst/>
          </a:prstGeom>
          <a:noFill/>
        </p:spPr>
        <p:txBody>
          <a:bodyPr wrap="square" rtlCol="0">
            <a:spAutoFit/>
          </a:bodyPr>
          <a:lstStyle/>
          <a:p>
            <a:pPr algn="ctr"/>
            <a:r>
              <a:rPr lang="en-US" sz="1200" i="1" dirty="0">
                <a:latin typeface="Franklin Gothic Book" panose="020B0503020102020204" pitchFamily="34" charset="0"/>
                <a:ea typeface="Adobe Kaiti Std R" panose="02020400000000000000" pitchFamily="18" charset="-128"/>
              </a:rPr>
              <a:t>Branching ratios of 𝐼(𝜈=0) to other states, based on [5]. Electronic only.</a:t>
            </a:r>
            <a:endParaRPr lang="en-US" sz="1200" b="1" i="1" dirty="0">
              <a:latin typeface="Franklin Gothic Book" panose="020B0503020102020204" pitchFamily="34" charset="0"/>
              <a:ea typeface="Adobe Kaiti Std R" panose="02020400000000000000" pitchFamily="18" charset="-128"/>
            </a:endParaRPr>
          </a:p>
          <a:p>
            <a:endParaRPr lang="en-US" sz="1200" dirty="0">
              <a:latin typeface="Franklin Gothic Book" panose="020B0503020102020204" pitchFamily="34" charset="0"/>
              <a:ea typeface="Adobe Kaiti Std R" panose="02020400000000000000" pitchFamily="18" charset="-128"/>
            </a:endParaRPr>
          </a:p>
        </p:txBody>
      </p:sp>
      <p:sp>
        <p:nvSpPr>
          <p:cNvPr id="114" name="TextBox 113"/>
          <p:cNvSpPr txBox="1"/>
          <p:nvPr/>
        </p:nvSpPr>
        <p:spPr>
          <a:xfrm>
            <a:off x="37016883" y="20172092"/>
            <a:ext cx="4307149" cy="276999"/>
          </a:xfrm>
          <a:prstGeom prst="rect">
            <a:avLst/>
          </a:prstGeom>
          <a:noFill/>
        </p:spPr>
        <p:txBody>
          <a:bodyPr wrap="square" rtlCol="0">
            <a:spAutoFit/>
          </a:bodyPr>
          <a:lstStyle/>
          <a:p>
            <a:pPr algn="ctr"/>
            <a:r>
              <a:rPr lang="en-US" sz="1200" i="1" dirty="0">
                <a:latin typeface="Franklin Gothic Book" panose="020B0503020102020204" pitchFamily="34" charset="0"/>
                <a:ea typeface="Adobe Kaiti Std R" panose="02020400000000000000" pitchFamily="18" charset="-128"/>
              </a:rPr>
              <a:t>Schematic for optical cycling, assuming no repump lasers.</a:t>
            </a:r>
          </a:p>
        </p:txBody>
      </p:sp>
      <p:sp>
        <p:nvSpPr>
          <p:cNvPr id="12" name="TextBox 11"/>
          <p:cNvSpPr txBox="1"/>
          <p:nvPr/>
        </p:nvSpPr>
        <p:spPr>
          <a:xfrm>
            <a:off x="17789978" y="10836568"/>
            <a:ext cx="11337471"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Molecules exiting the beam source have a high divergence – most miss the interaction region, failing to enter the gap between field plates</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To counter this we can focus the molecules, potentially using an electric or magnetic lens</a:t>
            </a:r>
          </a:p>
        </p:txBody>
      </p:sp>
      <p:sp>
        <p:nvSpPr>
          <p:cNvPr id="117" name="TextBox 116"/>
          <p:cNvSpPr txBox="1"/>
          <p:nvPr/>
        </p:nvSpPr>
        <p:spPr>
          <a:xfrm>
            <a:off x="17560291" y="10173526"/>
            <a:ext cx="2468019" cy="584775"/>
          </a:xfrm>
          <a:prstGeom prst="rect">
            <a:avLst/>
          </a:prstGeom>
          <a:noFill/>
        </p:spPr>
        <p:txBody>
          <a:bodyPr wrap="square" rtlCol="0">
            <a:spAutoFit/>
          </a:bodyPr>
          <a:lstStyle/>
          <a:p>
            <a:r>
              <a:rPr lang="en-US" sz="3200" dirty="0">
                <a:latin typeface="Franklin Gothic Book" panose="020B0503020102020204" pitchFamily="34" charset="0"/>
                <a:ea typeface="Adobe Kaiti Std R" panose="02020400000000000000" pitchFamily="18" charset="-128"/>
              </a:rPr>
              <a:t>Motivation</a:t>
            </a:r>
            <a:endParaRPr lang="en-GB" sz="3200" dirty="0">
              <a:latin typeface="Franklin Gothic Book" panose="020B0503020102020204" pitchFamily="34" charset="0"/>
              <a:ea typeface="Adobe Kaiti Std R" panose="02020400000000000000" pitchFamily="18" charset="-128"/>
              <a:cs typeface="Arial" panose="020B0604020202020204" pitchFamily="34" charset="0"/>
            </a:endParaRPr>
          </a:p>
        </p:txBody>
      </p:sp>
      <p:sp>
        <p:nvSpPr>
          <p:cNvPr id="119" name="TextBox 118"/>
          <p:cNvSpPr txBox="1"/>
          <p:nvPr/>
        </p:nvSpPr>
        <p:spPr>
          <a:xfrm>
            <a:off x="17593180" y="22908451"/>
            <a:ext cx="6925604"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We have demonstrated cancellation of ambient magnetic fields using passive field coils</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Removing some shielding would allow interaction region to move closer to source</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Increases usable solid angle slightly, as well as simplicity of apparatus</a:t>
            </a:r>
          </a:p>
        </p:txBody>
      </p:sp>
      <p:sp>
        <p:nvSpPr>
          <p:cNvPr id="121" name="TextBox 120"/>
          <p:cNvSpPr txBox="1"/>
          <p:nvPr/>
        </p:nvSpPr>
        <p:spPr>
          <a:xfrm>
            <a:off x="17611340" y="12059012"/>
            <a:ext cx="3802397" cy="584775"/>
          </a:xfrm>
          <a:prstGeom prst="rect">
            <a:avLst/>
          </a:prstGeom>
          <a:noFill/>
        </p:spPr>
        <p:txBody>
          <a:bodyPr wrap="square" rtlCol="0">
            <a:spAutoFit/>
          </a:bodyPr>
          <a:lstStyle/>
          <a:p>
            <a:r>
              <a:rPr lang="en-US" sz="3200" u="sng" dirty="0">
                <a:latin typeface="Franklin Gothic Book" panose="020B0503020102020204" pitchFamily="34" charset="0"/>
                <a:ea typeface="Adobe Kaiti Std R" panose="02020400000000000000" pitchFamily="18" charset="-128"/>
              </a:rPr>
              <a:t>Electrostatic lens</a:t>
            </a:r>
            <a:endParaRPr lang="en-GB" sz="3200" u="sng" dirty="0">
              <a:latin typeface="Franklin Gothic Book" panose="020B0503020102020204" pitchFamily="34" charset="0"/>
              <a:ea typeface="Adobe Kaiti Std R" panose="02020400000000000000" pitchFamily="18" charset="-128"/>
              <a:cs typeface="Arial" panose="020B0604020202020204" pitchFamily="34" charset="0"/>
            </a:endParaRPr>
          </a:p>
        </p:txBody>
      </p:sp>
      <p:sp>
        <p:nvSpPr>
          <p:cNvPr id="122" name="TextBox 121"/>
          <p:cNvSpPr txBox="1"/>
          <p:nvPr/>
        </p:nvSpPr>
        <p:spPr>
          <a:xfrm>
            <a:off x="17609391" y="16045458"/>
            <a:ext cx="2987594" cy="584775"/>
          </a:xfrm>
          <a:prstGeom prst="rect">
            <a:avLst/>
          </a:prstGeom>
          <a:noFill/>
        </p:spPr>
        <p:txBody>
          <a:bodyPr wrap="square" rtlCol="0">
            <a:spAutoFit/>
          </a:bodyPr>
          <a:lstStyle/>
          <a:p>
            <a:r>
              <a:rPr lang="en-US" sz="3200" u="sng" dirty="0">
                <a:latin typeface="Franklin Gothic Book" panose="020B0503020102020204" pitchFamily="34" charset="0"/>
                <a:ea typeface="Adobe Kaiti Std R" panose="02020400000000000000" pitchFamily="18" charset="-128"/>
              </a:rPr>
              <a:t>Magnetic lens</a:t>
            </a:r>
            <a:endParaRPr lang="en-GB" sz="3200" u="sng" dirty="0">
              <a:latin typeface="Franklin Gothic Book" panose="020B0503020102020204" pitchFamily="34" charset="0"/>
              <a:ea typeface="Adobe Kaiti Std R" panose="02020400000000000000" pitchFamily="18" charset="-128"/>
              <a:cs typeface="Arial" panose="020B0604020202020204" pitchFamily="34" charset="0"/>
            </a:endParaRPr>
          </a:p>
        </p:txBody>
      </p:sp>
      <p:sp>
        <p:nvSpPr>
          <p:cNvPr id="125" name="TextBox 124"/>
          <p:cNvSpPr txBox="1"/>
          <p:nvPr/>
        </p:nvSpPr>
        <p:spPr>
          <a:xfrm>
            <a:off x="17713458" y="12618498"/>
            <a:ext cx="4428483"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Could focus </a:t>
            </a:r>
            <a:r>
              <a:rPr lang="en-US" sz="2200" dirty="0" err="1">
                <a:latin typeface="Franklin Gothic Book" panose="020B0503020102020204" pitchFamily="34" charset="0"/>
                <a:ea typeface="Adobe Kaiti Std R" panose="02020400000000000000"/>
              </a:rPr>
              <a:t>ThO</a:t>
            </a:r>
            <a:r>
              <a:rPr lang="en-US" sz="2200" dirty="0">
                <a:latin typeface="Franklin Gothic Book" panose="020B0503020102020204" pitchFamily="34" charset="0"/>
                <a:ea typeface="Adobe Kaiti Std R" panose="02020400000000000000"/>
              </a:rPr>
              <a:t> with electrostatic potentials</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Control and minimize possible x-ray production (see [6])</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Could expect </a:t>
            </a:r>
            <a:r>
              <a:rPr lang="en-US" sz="2200" b="1" dirty="0">
                <a:latin typeface="Franklin Gothic Book" panose="020B0503020102020204" pitchFamily="34" charset="0"/>
                <a:ea typeface="Adobe Kaiti Std R" panose="02020400000000000000"/>
              </a:rPr>
              <a:t>factor of ~2 </a:t>
            </a:r>
            <a:r>
              <a:rPr lang="en-US" sz="2200" dirty="0">
                <a:latin typeface="Franklin Gothic Book" panose="020B0503020102020204" pitchFamily="34" charset="0"/>
                <a:ea typeface="Adobe Kaiti Std R" panose="02020400000000000000"/>
              </a:rPr>
              <a:t> in signal (molecular flux)</a:t>
            </a:r>
            <a:endParaRPr lang="en-US" sz="2200" b="1" dirty="0">
              <a:latin typeface="Franklin Gothic Book" panose="020B0503020102020204" pitchFamily="34" charset="0"/>
              <a:ea typeface="Adobe Kaiti Std R" panose="02020400000000000000"/>
            </a:endParaRPr>
          </a:p>
        </p:txBody>
      </p:sp>
      <p:sp>
        <p:nvSpPr>
          <p:cNvPr id="126" name="TextBox 125"/>
          <p:cNvSpPr txBox="1"/>
          <p:nvPr/>
        </p:nvSpPr>
        <p:spPr>
          <a:xfrm>
            <a:off x="17666407" y="16622361"/>
            <a:ext cx="4087998"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Alternatively, could focus by acting on magnetic dipole</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Focus in a metastable state with high magnetic moment, since ground and EDM-sensitive states both have very small magnetic moments</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Permanent-magnet </a:t>
            </a:r>
            <a:r>
              <a:rPr lang="en-US" sz="2200" dirty="0" err="1">
                <a:latin typeface="Franklin Gothic Book" panose="020B0503020102020204" pitchFamily="34" charset="0"/>
                <a:ea typeface="Adobe Kaiti Std R" panose="02020400000000000000"/>
              </a:rPr>
              <a:t>Halbach</a:t>
            </a:r>
            <a:r>
              <a:rPr lang="en-US" sz="2200" dirty="0">
                <a:latin typeface="Franklin Gothic Book" panose="020B0503020102020204" pitchFamily="34" charset="0"/>
                <a:ea typeface="Adobe Kaiti Std R" panose="02020400000000000000"/>
              </a:rPr>
              <a:t> array for hexapole configuration is commercially available</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Expect up to a </a:t>
            </a:r>
            <a:r>
              <a:rPr lang="en-US" sz="2200" b="1" dirty="0">
                <a:latin typeface="Franklin Gothic Book" panose="020B0503020102020204" pitchFamily="34" charset="0"/>
                <a:ea typeface="Adobe Kaiti Std R" panose="02020400000000000000"/>
              </a:rPr>
              <a:t>factor of ~5</a:t>
            </a:r>
            <a:r>
              <a:rPr lang="en-US" sz="2200" dirty="0">
                <a:latin typeface="Franklin Gothic Book" panose="020B0503020102020204" pitchFamily="34" charset="0"/>
                <a:ea typeface="Adobe Kaiti Std R" panose="02020400000000000000"/>
              </a:rPr>
              <a:t> in signal</a:t>
            </a:r>
            <a:endParaRPr lang="en-US" sz="2200" b="1" dirty="0">
              <a:latin typeface="Franklin Gothic Book" panose="020B0503020102020204" pitchFamily="34" charset="0"/>
              <a:ea typeface="Adobe Kaiti Std R" panose="02020400000000000000"/>
            </a:endParaRPr>
          </a:p>
        </p:txBody>
      </p:sp>
      <p:pic>
        <p:nvPicPr>
          <p:cNvPr id="116" name="Picture 115"/>
          <p:cNvPicPr>
            <a:picLocks noChangeAspect="1"/>
          </p:cNvPicPr>
          <p:nvPr/>
        </p:nvPicPr>
        <p:blipFill>
          <a:blip r:embed="rId15"/>
          <a:stretch>
            <a:fillRect/>
          </a:stretch>
        </p:blipFill>
        <p:spPr>
          <a:xfrm>
            <a:off x="21727808" y="16855741"/>
            <a:ext cx="7757772" cy="3664714"/>
          </a:xfrm>
          <a:prstGeom prst="rect">
            <a:avLst/>
          </a:prstGeom>
        </p:spPr>
      </p:pic>
      <p:sp>
        <p:nvSpPr>
          <p:cNvPr id="118" name="TextBox 117"/>
          <p:cNvSpPr txBox="1"/>
          <p:nvPr/>
        </p:nvSpPr>
        <p:spPr>
          <a:xfrm>
            <a:off x="882313" y="27940031"/>
            <a:ext cx="1612499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Franklin Gothic Book" panose="020B0503020102020204" pitchFamily="34" charset="0"/>
              </a:rPr>
              <a:t>Higher molecule yield feasible using new beam source with greater cooling power</a:t>
            </a:r>
          </a:p>
          <a:p>
            <a:pPr marL="457200" indent="-457200">
              <a:buFont typeface="Arial" panose="020B0604020202020204" pitchFamily="34" charset="0"/>
              <a:buChar char="•"/>
            </a:pPr>
            <a:r>
              <a:rPr lang="en-US" sz="2800" dirty="0">
                <a:latin typeface="Franklin Gothic Book" panose="020B0503020102020204" pitchFamily="34" charset="0"/>
              </a:rPr>
              <a:t>Will test higher repetition rate for laser ablation, multiple simultaneous ablation spots</a:t>
            </a:r>
          </a:p>
          <a:p>
            <a:pPr marL="457200" indent="-457200">
              <a:buFont typeface="Arial" panose="020B0604020202020204" pitchFamily="34" charset="0"/>
              <a:buChar char="•"/>
            </a:pPr>
            <a:r>
              <a:rPr lang="en-US" sz="2800" dirty="0">
                <a:latin typeface="Franklin Gothic Book" panose="020B0503020102020204" pitchFamily="34" charset="0"/>
              </a:rPr>
              <a:t>Optimizations of the buffer gas beam cell via improved cell geometry for improved beam flow dynamics</a:t>
            </a:r>
          </a:p>
          <a:p>
            <a:pPr marL="457200" indent="-457200">
              <a:buFont typeface="Arial" panose="020B0604020202020204" pitchFamily="34" charset="0"/>
              <a:buChar char="•"/>
            </a:pPr>
            <a:r>
              <a:rPr lang="en-US" sz="2800" dirty="0">
                <a:latin typeface="Franklin Gothic Book" panose="020B0503020102020204" pitchFamily="34" charset="0"/>
              </a:rPr>
              <a:t>Airlock designs could be implemented for ablation source to increase duty cycle </a:t>
            </a:r>
          </a:p>
        </p:txBody>
      </p:sp>
      <p:sp>
        <p:nvSpPr>
          <p:cNvPr id="129" name="TextBox 128"/>
          <p:cNvSpPr txBox="1"/>
          <p:nvPr/>
        </p:nvSpPr>
        <p:spPr>
          <a:xfrm>
            <a:off x="17704507" y="28004583"/>
            <a:ext cx="11761501"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Currently measure velocity averaged over ~1 minute</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Fluctuations in beam velocity introduce fluctuations in precession time, which in turn introduce noise in phase which scales as shown</a:t>
            </a:r>
          </a:p>
          <a:p>
            <a:br>
              <a:rPr lang="en-US" sz="2200" dirty="0">
                <a:latin typeface="Franklin Gothic Book" panose="020B0503020102020204" pitchFamily="34" charset="0"/>
                <a:ea typeface="Adobe Kaiti Std R" panose="02020400000000000000"/>
              </a:rPr>
            </a:br>
            <a:endParaRPr lang="en-US" sz="2200" dirty="0">
              <a:latin typeface="Franklin Gothic Book" panose="020B0503020102020204" pitchFamily="34" charset="0"/>
              <a:ea typeface="Adobe Kaiti Std R" panose="02020400000000000000"/>
            </a:endParaRP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Can suppress error by running at very low magnetic fields</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Better to be able to run at large magnetic fields to probe a broad class of systematic errors</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Potential velocity fluctuation corrections include</a:t>
            </a:r>
          </a:p>
          <a:p>
            <a:pPr marL="800100" lvl="1"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measuring the velocities of the Th atoms produced alongside the </a:t>
            </a:r>
            <a:r>
              <a:rPr lang="en-US" sz="2200" dirty="0" err="1">
                <a:latin typeface="Franklin Gothic Book" panose="020B0503020102020204" pitchFamily="34" charset="0"/>
                <a:ea typeface="Adobe Kaiti Std R" panose="02020400000000000000"/>
              </a:rPr>
              <a:t>ThO</a:t>
            </a:r>
            <a:r>
              <a:rPr lang="en-US" sz="2200" dirty="0">
                <a:latin typeface="Franklin Gothic Book" panose="020B0503020102020204" pitchFamily="34" charset="0"/>
                <a:ea typeface="Adobe Kaiti Std R" panose="02020400000000000000"/>
              </a:rPr>
              <a:t> in ablation</a:t>
            </a:r>
          </a:p>
          <a:p>
            <a:pPr marL="800100" lvl="1"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promoting some </a:t>
            </a:r>
            <a:r>
              <a:rPr lang="en-US" sz="2200" dirty="0" err="1">
                <a:latin typeface="Franklin Gothic Book" panose="020B0503020102020204" pitchFamily="34" charset="0"/>
                <a:ea typeface="Adobe Kaiti Std R" panose="02020400000000000000"/>
              </a:rPr>
              <a:t>ThO</a:t>
            </a:r>
            <a:r>
              <a:rPr lang="en-US" sz="2200" dirty="0">
                <a:latin typeface="Franklin Gothic Book" panose="020B0503020102020204" pitchFamily="34" charset="0"/>
                <a:ea typeface="Adobe Kaiti Std R" panose="02020400000000000000"/>
              </a:rPr>
              <a:t> molecules to states with high magnetic moment to amplify measured precession fluctuations</a:t>
            </a:r>
          </a:p>
          <a:p>
            <a:pPr marL="800100" lvl="1"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measuring molecules at enhanced spin precession rates in very high field.</a:t>
            </a:r>
          </a:p>
        </p:txBody>
      </p:sp>
      <mc:AlternateContent xmlns:mc="http://schemas.openxmlformats.org/markup-compatibility/2006">
        <mc:Choice xmlns:a14="http://schemas.microsoft.com/office/drawing/2010/main" Requires="a14">
          <p:sp>
            <p:nvSpPr>
              <p:cNvPr id="130" name="TextBox 129"/>
              <p:cNvSpPr txBox="1"/>
              <p:nvPr/>
            </p:nvSpPr>
            <p:spPr>
              <a:xfrm>
                <a:off x="22122651" y="28856334"/>
                <a:ext cx="2842850" cy="911468"/>
              </a:xfrm>
              <a:prstGeom prst="rect">
                <a:avLst/>
              </a:prstGeom>
              <a:noFill/>
            </p:spPr>
            <p:txBody>
              <a:bodyPr wrap="square" rtlCol="0">
                <a:spAutoFit/>
              </a:bodyPr>
              <a:lstStyle/>
              <a:p>
                <a:pPr>
                  <a:spcBef>
                    <a:spcPts val="600"/>
                  </a:spcBef>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Adobe Kaiti Std R" panose="02020400000000000000" pitchFamily="18" charset="-128"/>
                        </a:rPr>
                        <m:t>𝛿</m:t>
                      </m:r>
                      <m:r>
                        <m:rPr>
                          <m:sty m:val="p"/>
                        </m:rPr>
                        <a:rPr lang="el-GR" sz="2800" b="0" i="1" smtClean="0">
                          <a:latin typeface="Cambria Math" panose="02040503050406030204" pitchFamily="18" charset="0"/>
                          <a:ea typeface="Adobe Kaiti Std R" panose="02020400000000000000" pitchFamily="18" charset="-128"/>
                        </a:rPr>
                        <m:t>φ</m:t>
                      </m:r>
                      <m:r>
                        <a:rPr lang="en-US" sz="2800" b="0" i="1" smtClean="0">
                          <a:latin typeface="Cambria Math" panose="02040503050406030204" pitchFamily="18" charset="0"/>
                          <a:ea typeface="Adobe Kaiti Std R" panose="02020400000000000000" pitchFamily="18" charset="-128"/>
                        </a:rPr>
                        <m:t>~</m:t>
                      </m:r>
                      <m:r>
                        <m:rPr>
                          <m:sty m:val="p"/>
                        </m:rPr>
                        <a:rPr lang="el-GR" sz="2800" i="1">
                          <a:latin typeface="Cambria Math" panose="02040503050406030204" pitchFamily="18" charset="0"/>
                          <a:ea typeface="Adobe Kaiti Std R" panose="02020400000000000000" pitchFamily="18" charset="-128"/>
                        </a:rPr>
                        <m:t>φ</m:t>
                      </m:r>
                      <m:f>
                        <m:fPr>
                          <m:ctrlPr>
                            <a:rPr lang="en-US" sz="2800" b="0" i="1" smtClean="0">
                              <a:latin typeface="Cambria Math" panose="02040503050406030204" pitchFamily="18" charset="0"/>
                              <a:ea typeface="Adobe Kaiti Std R" panose="02020400000000000000" pitchFamily="18" charset="-128"/>
                            </a:rPr>
                          </m:ctrlPr>
                        </m:fPr>
                        <m:num>
                          <m:r>
                            <a:rPr lang="en-US" sz="2800" b="0" i="1" smtClean="0">
                              <a:latin typeface="Cambria Math" panose="02040503050406030204" pitchFamily="18" charset="0"/>
                              <a:ea typeface="Adobe Kaiti Std R" panose="02020400000000000000" pitchFamily="18" charset="-128"/>
                            </a:rPr>
                            <m:t>𝛿</m:t>
                          </m:r>
                          <m:r>
                            <a:rPr lang="en-US" sz="2800" b="0" i="1" smtClean="0">
                              <a:latin typeface="Cambria Math" panose="02040503050406030204" pitchFamily="18" charset="0"/>
                              <a:ea typeface="Adobe Kaiti Std R" panose="02020400000000000000" pitchFamily="18" charset="-128"/>
                            </a:rPr>
                            <m:t>𝑉</m:t>
                          </m:r>
                        </m:num>
                        <m:den>
                          <m:r>
                            <a:rPr lang="en-US" sz="2800" b="0" i="1" smtClean="0">
                              <a:latin typeface="Cambria Math" panose="02040503050406030204" pitchFamily="18" charset="0"/>
                              <a:ea typeface="Cambria Math" panose="02040503050406030204" pitchFamily="18" charset="0"/>
                            </a:rPr>
                            <m:t>𝑉</m:t>
                          </m:r>
                        </m:den>
                      </m:f>
                    </m:oMath>
                  </m:oMathPara>
                </a14:m>
                <a:endParaRPr lang="en-GB" sz="2800" dirty="0">
                  <a:latin typeface="Franklin Gothic Book" panose="020B0503020102020204" pitchFamily="34" charset="0"/>
                  <a:ea typeface="Adobe Kaiti Std R" panose="02020400000000000000" pitchFamily="18" charset="-128"/>
                </a:endParaRPr>
              </a:p>
            </p:txBody>
          </p:sp>
        </mc:Choice>
        <mc:Fallback>
          <p:sp>
            <p:nvSpPr>
              <p:cNvPr id="130" name="TextBox 129"/>
              <p:cNvSpPr txBox="1">
                <a:spLocks noRot="1" noChangeAspect="1" noMove="1" noResize="1" noEditPoints="1" noAdjustHandles="1" noChangeArrowheads="1" noChangeShapeType="1" noTextEdit="1"/>
              </p:cNvSpPr>
              <p:nvPr/>
            </p:nvSpPr>
            <p:spPr>
              <a:xfrm>
                <a:off x="22122651" y="28856334"/>
                <a:ext cx="2842850" cy="911468"/>
              </a:xfrm>
              <a:prstGeom prst="rect">
                <a:avLst/>
              </a:prstGeom>
              <a:blipFill>
                <a:blip r:embed="rId16"/>
                <a:stretch>
                  <a:fillRect/>
                </a:stretch>
              </a:blipFill>
            </p:spPr>
            <p:txBody>
              <a:bodyPr/>
              <a:lstStyle/>
              <a:p>
                <a:r>
                  <a:rPr lang="en-US">
                    <a:noFill/>
                  </a:rPr>
                  <a:t> </a:t>
                </a:r>
              </a:p>
            </p:txBody>
          </p:sp>
        </mc:Fallback>
      </mc:AlternateContent>
      <p:sp>
        <p:nvSpPr>
          <p:cNvPr id="131" name="TextBox 130"/>
          <p:cNvSpPr txBox="1"/>
          <p:nvPr/>
        </p:nvSpPr>
        <p:spPr>
          <a:xfrm>
            <a:off x="24807980" y="28964763"/>
            <a:ext cx="2698107" cy="769441"/>
          </a:xfrm>
          <a:prstGeom prst="rect">
            <a:avLst/>
          </a:prstGeom>
          <a:noFill/>
        </p:spPr>
        <p:txBody>
          <a:bodyPr wrap="square" rtlCol="0">
            <a:spAutoFit/>
          </a:bodyPr>
          <a:lstStyle/>
          <a:p>
            <a:r>
              <a:rPr lang="en-US" sz="2200" i="1" dirty="0">
                <a:latin typeface="Cambria Math" panose="02040503050406030204" pitchFamily="18" charset="0"/>
                <a:ea typeface="Cambria Math" panose="02040503050406030204" pitchFamily="18" charset="0"/>
              </a:rPr>
              <a:t>V</a:t>
            </a:r>
            <a:r>
              <a:rPr lang="en-US" sz="2200" dirty="0">
                <a:latin typeface="Franklin Gothic Book" panose="020B0503020102020204" pitchFamily="34" charset="0"/>
                <a:ea typeface="Adobe Kaiti Std R" panose="02020400000000000000"/>
              </a:rPr>
              <a:t> = velocity</a:t>
            </a:r>
          </a:p>
          <a:p>
            <a:r>
              <a:rPr lang="en-US" sz="2200" i="1" dirty="0">
                <a:latin typeface="Cambria Math" panose="02040503050406030204" pitchFamily="18" charset="0"/>
                <a:ea typeface="Cambria Math" panose="02040503050406030204" pitchFamily="18" charset="0"/>
              </a:rPr>
              <a:t>t</a:t>
            </a:r>
            <a:r>
              <a:rPr lang="en-US" sz="2200" dirty="0">
                <a:latin typeface="Franklin Gothic Book" panose="020B0503020102020204" pitchFamily="34" charset="0"/>
                <a:ea typeface="Adobe Kaiti Std R" panose="02020400000000000000"/>
              </a:rPr>
              <a:t> = precession time</a:t>
            </a:r>
          </a:p>
        </p:txBody>
      </p:sp>
      <p:sp>
        <p:nvSpPr>
          <p:cNvPr id="135" name="TextBox 134"/>
          <p:cNvSpPr txBox="1"/>
          <p:nvPr/>
        </p:nvSpPr>
        <p:spPr>
          <a:xfrm>
            <a:off x="30251842" y="26050208"/>
            <a:ext cx="7187758" cy="2800767"/>
          </a:xfrm>
          <a:prstGeom prst="rect">
            <a:avLst/>
          </a:prstGeom>
          <a:noFill/>
        </p:spPr>
        <p:txBody>
          <a:bodyPr wrap="square" rtlCol="0">
            <a:spAutoFit/>
          </a:bodyPr>
          <a:lstStyle/>
          <a:p>
            <a:r>
              <a:rPr lang="en-US" sz="2200" dirty="0">
                <a:latin typeface="Franklin Gothic Book" panose="020B0503020102020204" pitchFamily="34" charset="0"/>
                <a:ea typeface="Adobe Kaiti Std R" panose="02020400000000000000"/>
              </a:rPr>
              <a:t>As an alternative to fluorescence detection, we are investigating a scheme that uses state-selective ionization in order to measure the spin components of the precession phase with much higher efficiency. This is still in the early development stage, but this would involve selectively promoting the two detection </a:t>
            </a:r>
            <a:r>
              <a:rPr lang="en-US" sz="2200" dirty="0" err="1">
                <a:latin typeface="Franklin Gothic Book" panose="020B0503020102020204" pitchFamily="34" charset="0"/>
                <a:ea typeface="Adobe Kaiti Std R" panose="02020400000000000000"/>
              </a:rPr>
              <a:t>quadratures</a:t>
            </a:r>
            <a:r>
              <a:rPr lang="en-US" sz="2200" dirty="0">
                <a:latin typeface="Franklin Gothic Book" panose="020B0503020102020204" pitchFamily="34" charset="0"/>
                <a:ea typeface="Adobe Kaiti Std R" panose="02020400000000000000"/>
              </a:rPr>
              <a:t>  of the spin-aligned state to a highly excited state, then exciting that state to the continuum and detecting the resultant ions.</a:t>
            </a:r>
          </a:p>
        </p:txBody>
      </p:sp>
      <p:sp>
        <p:nvSpPr>
          <p:cNvPr id="136" name="TextBox 135"/>
          <p:cNvSpPr txBox="1"/>
          <p:nvPr/>
        </p:nvSpPr>
        <p:spPr>
          <a:xfrm>
            <a:off x="30180713" y="21699387"/>
            <a:ext cx="9315683"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Could replace PMTs for more efficient fluorescence detection at 512 nm</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PMTS ~25% efficient. </a:t>
            </a:r>
            <a:r>
              <a:rPr lang="en-US" sz="2200" dirty="0" err="1">
                <a:latin typeface="Franklin Gothic Book" panose="020B0503020102020204" pitchFamily="34" charset="0"/>
                <a:ea typeface="Adobe Kaiti Std R" panose="02020400000000000000"/>
              </a:rPr>
              <a:t>SiPMs</a:t>
            </a:r>
            <a:r>
              <a:rPr lang="en-US" sz="2200" dirty="0">
                <a:latin typeface="Franklin Gothic Book" panose="020B0503020102020204" pitchFamily="34" charset="0"/>
                <a:ea typeface="Adobe Kaiti Std R" panose="02020400000000000000"/>
              </a:rPr>
              <a:t> nearly 50%, giving </a:t>
            </a:r>
            <a:r>
              <a:rPr lang="en-US" sz="2200" b="1" dirty="0">
                <a:latin typeface="Franklin Gothic Book" panose="020B0503020102020204" pitchFamily="34" charset="0"/>
                <a:ea typeface="Adobe Kaiti Std R" panose="02020400000000000000"/>
              </a:rPr>
              <a:t>factor of ~2</a:t>
            </a:r>
            <a:r>
              <a:rPr lang="en-US" sz="2200" dirty="0">
                <a:latin typeface="Franklin Gothic Book" panose="020B0503020102020204" pitchFamily="34" charset="0"/>
                <a:ea typeface="Adobe Kaiti Std R" panose="02020400000000000000"/>
              </a:rPr>
              <a:t> in signal</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Large dark current exponentially </a:t>
            </a:r>
            <a:br>
              <a:rPr lang="en-US" sz="2200" dirty="0">
                <a:latin typeface="Franklin Gothic Book" panose="020B0503020102020204" pitchFamily="34" charset="0"/>
                <a:ea typeface="Adobe Kaiti Std R" panose="02020400000000000000"/>
              </a:rPr>
            </a:br>
            <a:r>
              <a:rPr lang="en-US" sz="2200" dirty="0">
                <a:latin typeface="Franklin Gothic Book" panose="020B0503020102020204" pitchFamily="34" charset="0"/>
                <a:ea typeface="Adobe Kaiti Std R" panose="02020400000000000000"/>
              </a:rPr>
              <a:t>suppressed at low temperatures</a:t>
            </a:r>
          </a:p>
          <a:p>
            <a:pPr marL="342900" indent="-342900">
              <a:buFont typeface="Arial" panose="020B0604020202020204" pitchFamily="34" charset="0"/>
              <a:buChar char="•"/>
            </a:pPr>
            <a:r>
              <a:rPr lang="en-US" sz="2200" dirty="0">
                <a:latin typeface="Franklin Gothic Book" panose="020B0503020102020204" pitchFamily="34" charset="0"/>
                <a:ea typeface="Adobe Kaiti Std R" panose="02020400000000000000"/>
              </a:rPr>
              <a:t>Expect operation at -20 C suppresses dark </a:t>
            </a:r>
            <a:br>
              <a:rPr lang="en-US" sz="2200" dirty="0">
                <a:latin typeface="Franklin Gothic Book" panose="020B0503020102020204" pitchFamily="34" charset="0"/>
                <a:ea typeface="Adobe Kaiti Std R" panose="02020400000000000000"/>
              </a:rPr>
            </a:br>
            <a:r>
              <a:rPr lang="en-US" sz="2200" dirty="0">
                <a:latin typeface="Franklin Gothic Book" panose="020B0503020102020204" pitchFamily="34" charset="0"/>
                <a:ea typeface="Adobe Kaiti Std R" panose="02020400000000000000"/>
              </a:rPr>
              <a:t>current well below fluorescence signal</a:t>
            </a:r>
          </a:p>
        </p:txBody>
      </p:sp>
      <p:sp>
        <p:nvSpPr>
          <p:cNvPr id="139" name="TextBox 138"/>
          <p:cNvSpPr txBox="1"/>
          <p:nvPr/>
        </p:nvSpPr>
        <p:spPr>
          <a:xfrm>
            <a:off x="6367280" y="22644722"/>
            <a:ext cx="10408625"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Franklin Gothic Book" panose="020B0503020102020204" pitchFamily="34" charset="0"/>
              </a:rPr>
              <a:t>Exchange ablation source for a thermochemical beam source</a:t>
            </a:r>
          </a:p>
          <a:p>
            <a:pPr marL="457200" indent="-457200">
              <a:buFont typeface="Arial" panose="020B0604020202020204" pitchFamily="34" charset="0"/>
              <a:buChar char="•"/>
            </a:pPr>
            <a:r>
              <a:rPr lang="en-US" sz="2800" dirty="0">
                <a:latin typeface="Franklin Gothic Book" panose="020B0503020102020204" pitchFamily="34" charset="0"/>
              </a:rPr>
              <a:t>Uses heat from a high-power laser to drive a chemical reaction to create </a:t>
            </a:r>
            <a:r>
              <a:rPr lang="en-US" sz="2800" dirty="0" err="1">
                <a:latin typeface="Franklin Gothic Book" panose="020B0503020102020204" pitchFamily="34" charset="0"/>
              </a:rPr>
              <a:t>ThO</a:t>
            </a:r>
            <a:endParaRPr lang="en-US" sz="2800" dirty="0">
              <a:latin typeface="Franklin Gothic Book" panose="020B0503020102020204" pitchFamily="34" charset="0"/>
            </a:endParaRPr>
          </a:p>
          <a:p>
            <a:pPr marL="457200" indent="-457200">
              <a:buFont typeface="Arial" panose="020B0604020202020204" pitchFamily="34" charset="0"/>
              <a:buChar char="•"/>
            </a:pPr>
            <a:r>
              <a:rPr lang="en-US" sz="2800" dirty="0">
                <a:latin typeface="Franklin Gothic Book" panose="020B0503020102020204" pitchFamily="34" charset="0"/>
              </a:rPr>
              <a:t>Preliminary tests give a </a:t>
            </a:r>
            <a:r>
              <a:rPr lang="en-US" sz="2800" b="1" dirty="0">
                <a:latin typeface="Franklin Gothic Book" panose="020B0503020102020204" pitchFamily="34" charset="0"/>
              </a:rPr>
              <a:t>factor of ~6</a:t>
            </a:r>
            <a:r>
              <a:rPr lang="en-US" sz="2800" dirty="0">
                <a:latin typeface="Franklin Gothic Book" panose="020B0503020102020204" pitchFamily="34" charset="0"/>
              </a:rPr>
              <a:t> in signal compared to current source.</a:t>
            </a:r>
          </a:p>
          <a:p>
            <a:pPr marL="457200" indent="-457200">
              <a:buFont typeface="Arial" panose="020B0604020202020204" pitchFamily="34" charset="0"/>
              <a:buChar char="•"/>
            </a:pPr>
            <a:r>
              <a:rPr lang="en-US" sz="2800" dirty="0">
                <a:latin typeface="Franklin Gothic Book" panose="020B0503020102020204" pitchFamily="34" charset="0"/>
              </a:rPr>
              <a:t>Targets degrade quickly relative to ablation source</a:t>
            </a:r>
          </a:p>
          <a:p>
            <a:pPr marL="457200" indent="-457200">
              <a:buFont typeface="Arial" panose="020B0604020202020204" pitchFamily="34" charset="0"/>
              <a:buChar char="•"/>
            </a:pPr>
            <a:r>
              <a:rPr lang="en-US" sz="2800" dirty="0">
                <a:latin typeface="Franklin Gothic Book" panose="020B0503020102020204" pitchFamily="34" charset="0"/>
              </a:rPr>
              <a:t>Investigate designs for fast and convenient target replacement, such as introducing an airlock, in order to increase the amount of time spent in the ideal regime.</a:t>
            </a:r>
          </a:p>
        </p:txBody>
      </p:sp>
      <p:pic>
        <p:nvPicPr>
          <p:cNvPr id="127" name="Picture 126"/>
          <p:cNvPicPr>
            <a:picLocks noChangeAspect="1"/>
          </p:cNvPicPr>
          <p:nvPr/>
        </p:nvPicPr>
        <p:blipFill>
          <a:blip r:embed="rId17"/>
          <a:stretch>
            <a:fillRect/>
          </a:stretch>
        </p:blipFill>
        <p:spPr>
          <a:xfrm>
            <a:off x="865801" y="11059665"/>
            <a:ext cx="3876675" cy="3314700"/>
          </a:xfrm>
          <a:prstGeom prst="rect">
            <a:avLst/>
          </a:prstGeom>
        </p:spPr>
      </p:pic>
      <p:sp>
        <p:nvSpPr>
          <p:cNvPr id="1024" name="TextBox 1023"/>
          <p:cNvSpPr txBox="1"/>
          <p:nvPr/>
        </p:nvSpPr>
        <p:spPr>
          <a:xfrm>
            <a:off x="30150748" y="30131615"/>
            <a:ext cx="12838616" cy="2523768"/>
          </a:xfrm>
          <a:prstGeom prst="rect">
            <a:avLst/>
          </a:prstGeom>
          <a:noFill/>
        </p:spPr>
        <p:txBody>
          <a:bodyPr wrap="square" rtlCol="0">
            <a:spAutoFit/>
          </a:bodyPr>
          <a:lstStyle/>
          <a:p>
            <a:r>
              <a:rPr lang="en-US" sz="1400" b="1" dirty="0">
                <a:latin typeface="Franklin Gothic Book" panose="020B0503020102020204" pitchFamily="34" charset="0"/>
              </a:rPr>
              <a:t>[1] ACME I result</a:t>
            </a:r>
            <a:r>
              <a:rPr lang="en-US" sz="1400" dirty="0">
                <a:latin typeface="Franklin Gothic Book" panose="020B0503020102020204" pitchFamily="34" charset="0"/>
              </a:rPr>
              <a:t>: J Baron et </a:t>
            </a:r>
            <a:r>
              <a:rPr lang="en-US" sz="1400" dirty="0" err="1">
                <a:latin typeface="Franklin Gothic Book" panose="020B0503020102020204" pitchFamily="34" charset="0"/>
              </a:rPr>
              <a:t>al.,Science</a:t>
            </a:r>
            <a:r>
              <a:rPr lang="en-US" sz="1400" dirty="0">
                <a:latin typeface="Franklin Gothic Book" panose="020B0503020102020204" pitchFamily="34" charset="0"/>
              </a:rPr>
              <a:t> 343, p. 269-272 (2014)</a:t>
            </a:r>
          </a:p>
          <a:p>
            <a:r>
              <a:rPr lang="en-US" sz="1400" b="1" dirty="0">
                <a:latin typeface="Franklin Gothic Book" panose="020B0503020102020204" pitchFamily="34" charset="0"/>
              </a:rPr>
              <a:t>[2] ACME I detailed report</a:t>
            </a:r>
            <a:r>
              <a:rPr lang="en-US" sz="1400" dirty="0">
                <a:latin typeface="Franklin Gothic Book" panose="020B0503020102020204" pitchFamily="34" charset="0"/>
              </a:rPr>
              <a:t>: J Baron et al., arXiv:1612.09318</a:t>
            </a:r>
          </a:p>
          <a:p>
            <a:r>
              <a:rPr lang="en-US" sz="1400" b="1" dirty="0">
                <a:latin typeface="Franklin Gothic Book" panose="020B0503020102020204" pitchFamily="34" charset="0"/>
              </a:rPr>
              <a:t>[3] Elizabeth Petrik West thesis</a:t>
            </a:r>
            <a:r>
              <a:rPr lang="en-US" sz="1400" dirty="0">
                <a:latin typeface="Franklin Gothic Book" panose="020B0503020102020204" pitchFamily="34" charset="0"/>
              </a:rPr>
              <a:t>: E P West, </a:t>
            </a:r>
            <a:r>
              <a:rPr lang="en-US" sz="1400" i="1" dirty="0">
                <a:latin typeface="Franklin Gothic Book" panose="020B0503020102020204" pitchFamily="34" charset="0"/>
              </a:rPr>
              <a:t>A Thermochemical Cryogenic Buffer Gas Beam Source of </a:t>
            </a:r>
            <a:r>
              <a:rPr lang="en-US" sz="1400" i="1" dirty="0" err="1">
                <a:latin typeface="Franklin Gothic Book" panose="020B0503020102020204" pitchFamily="34" charset="0"/>
              </a:rPr>
              <a:t>ThO</a:t>
            </a:r>
            <a:r>
              <a:rPr lang="en-US" sz="1400" i="1" dirty="0">
                <a:latin typeface="Franklin Gothic Book" panose="020B0503020102020204" pitchFamily="34" charset="0"/>
              </a:rPr>
              <a:t> for Measuring the Electric Dipole Moment of the Electron</a:t>
            </a:r>
            <a:endParaRPr lang="en-US" sz="1400" dirty="0">
              <a:latin typeface="Franklin Gothic Book" panose="020B0503020102020204" pitchFamily="34" charset="0"/>
            </a:endParaRPr>
          </a:p>
          <a:p>
            <a:r>
              <a:rPr lang="en-US" sz="1400" b="1" dirty="0">
                <a:latin typeface="Franklin Gothic Book" panose="020B0503020102020204" pitchFamily="34" charset="0"/>
              </a:rPr>
              <a:t>[3] For further detail on thermochemical source, see Elizabeth West talk</a:t>
            </a:r>
            <a:r>
              <a:rPr lang="en-US" sz="1400" dirty="0">
                <a:latin typeface="Franklin Gothic Book" panose="020B0503020102020204" pitchFamily="34" charset="0"/>
              </a:rPr>
              <a:t>: DAMOP 2017 talk M7.00003</a:t>
            </a:r>
          </a:p>
          <a:p>
            <a:r>
              <a:rPr lang="en-US" sz="1400" b="1" dirty="0">
                <a:latin typeface="Franklin Gothic Book" panose="020B0503020102020204" pitchFamily="34" charset="0"/>
              </a:rPr>
              <a:t>[4] For further detail on current generation</a:t>
            </a:r>
            <a:r>
              <a:rPr lang="en-US" sz="1400" dirty="0">
                <a:latin typeface="Franklin Gothic Book" panose="020B0503020102020204" pitchFamily="34" charset="0"/>
              </a:rPr>
              <a:t>: DAMOP 2017 poster K1.00032</a:t>
            </a:r>
          </a:p>
          <a:p>
            <a:r>
              <a:rPr lang="en-US" sz="1400" b="1" dirty="0">
                <a:latin typeface="Franklin Gothic Book" panose="020B0503020102020204" pitchFamily="34" charset="0"/>
              </a:rPr>
              <a:t>[5] Branching ratios for cycling: </a:t>
            </a:r>
            <a:r>
              <a:rPr lang="en-US" sz="1400" dirty="0" err="1">
                <a:solidFill>
                  <a:prstClr val="black"/>
                </a:solidFill>
                <a:latin typeface="Franklin Gothic Book" panose="020B0503020102020204" pitchFamily="34" charset="0"/>
                <a:ea typeface="Adobe Kaiti Std R" panose="02020400000000000000" pitchFamily="18" charset="-128"/>
              </a:rPr>
              <a:t>Kokkin</a:t>
            </a:r>
            <a:r>
              <a:rPr lang="en-US" sz="1400" dirty="0">
                <a:solidFill>
                  <a:prstClr val="black"/>
                </a:solidFill>
                <a:latin typeface="Franklin Gothic Book" panose="020B0503020102020204" pitchFamily="34" charset="0"/>
                <a:ea typeface="Adobe Kaiti Std R" panose="02020400000000000000" pitchFamily="18" charset="-128"/>
              </a:rPr>
              <a:t>, </a:t>
            </a:r>
            <a:r>
              <a:rPr lang="en-US" sz="1400" dirty="0" err="1">
                <a:solidFill>
                  <a:prstClr val="black"/>
                </a:solidFill>
                <a:latin typeface="Franklin Gothic Book" panose="020B0503020102020204" pitchFamily="34" charset="0"/>
                <a:ea typeface="Adobe Kaiti Std R" panose="02020400000000000000" pitchFamily="18" charset="-128"/>
              </a:rPr>
              <a:t>Steimle</a:t>
            </a:r>
            <a:r>
              <a:rPr lang="en-US" sz="1400" dirty="0">
                <a:solidFill>
                  <a:prstClr val="black"/>
                </a:solidFill>
                <a:latin typeface="Franklin Gothic Book" panose="020B0503020102020204" pitchFamily="34" charset="0"/>
                <a:ea typeface="Adobe Kaiti Std R" panose="02020400000000000000" pitchFamily="18" charset="-128"/>
              </a:rPr>
              <a:t>, DeMille, Phys. Rev. A 90 (6 Dec. 2014), p. 062503. </a:t>
            </a:r>
          </a:p>
          <a:p>
            <a:r>
              <a:rPr lang="en-GB" sz="1400" b="1" dirty="0">
                <a:solidFill>
                  <a:prstClr val="black"/>
                </a:solidFill>
                <a:latin typeface="Franklin Gothic Book" panose="020B0503020102020204" pitchFamily="34" charset="0"/>
                <a:ea typeface="Adobe Kaiti Std R" panose="02020400000000000000" pitchFamily="18" charset="-128"/>
              </a:rPr>
              <a:t>[6] X-ray production hazard:</a:t>
            </a:r>
            <a:r>
              <a:rPr lang="en-GB" sz="1400" dirty="0">
                <a:solidFill>
                  <a:prstClr val="black"/>
                </a:solidFill>
                <a:latin typeface="Franklin Gothic Book" panose="020B0503020102020204" pitchFamily="34" charset="0"/>
                <a:ea typeface="Adobe Kaiti Std R" panose="02020400000000000000" pitchFamily="18" charset="-128"/>
              </a:rPr>
              <a:t> A West et al., </a:t>
            </a:r>
            <a:r>
              <a:rPr lang="en-US" sz="1400" dirty="0">
                <a:solidFill>
                  <a:prstClr val="black"/>
                </a:solidFill>
                <a:latin typeface="Franklin Gothic Book" panose="020B0503020102020204" pitchFamily="34" charset="0"/>
                <a:ea typeface="Adobe Kaiti Std R" panose="02020400000000000000" pitchFamily="18" charset="-128"/>
              </a:rPr>
              <a:t>Health Physics 112, 33-41 (2017) </a:t>
            </a:r>
            <a:endParaRPr lang="en-GB" sz="1400" b="1" dirty="0">
              <a:solidFill>
                <a:prstClr val="black"/>
              </a:solidFill>
              <a:latin typeface="Franklin Gothic Book" panose="020B0503020102020204" pitchFamily="34" charset="0"/>
              <a:ea typeface="Adobe Kaiti Std R" panose="02020400000000000000" pitchFamily="18" charset="-128"/>
            </a:endParaRPr>
          </a:p>
          <a:p>
            <a:r>
              <a:rPr lang="en-US" sz="1400" b="1" dirty="0">
                <a:latin typeface="Franklin Gothic Book" panose="020B0503020102020204" pitchFamily="34" charset="0"/>
              </a:rPr>
              <a:t>[7] Silicon Photomultiplier basics: </a:t>
            </a:r>
            <a:r>
              <a:rPr lang="en-US" sz="1400" dirty="0">
                <a:latin typeface="Franklin Gothic Book" panose="020B0503020102020204" pitchFamily="34" charset="0"/>
              </a:rPr>
              <a:t>An Introduction to the Silicon Photomultiplier, </a:t>
            </a:r>
            <a:r>
              <a:rPr lang="en-US" sz="1400" dirty="0" err="1">
                <a:latin typeface="Franklin Gothic Book" panose="020B0503020102020204" pitchFamily="34" charset="0"/>
              </a:rPr>
              <a:t>SensL</a:t>
            </a:r>
            <a:r>
              <a:rPr lang="en-US" sz="1400" dirty="0">
                <a:latin typeface="Franklin Gothic Book" panose="020B0503020102020204" pitchFamily="34" charset="0"/>
              </a:rPr>
              <a:t> Documentation Library</a:t>
            </a:r>
          </a:p>
          <a:p>
            <a:r>
              <a:rPr lang="en-US" sz="1400" b="1" dirty="0">
                <a:latin typeface="Franklin Gothic Book" panose="020B0503020102020204" pitchFamily="34" charset="0"/>
              </a:rPr>
              <a:t>[8] Naturalness and Supersymmetry: </a:t>
            </a:r>
            <a:r>
              <a:rPr lang="en-US" sz="1400" dirty="0">
                <a:latin typeface="Franklin Gothic Book" panose="020B0503020102020204" pitchFamily="34" charset="0"/>
              </a:rPr>
              <a:t> J Feng, </a:t>
            </a:r>
            <a:r>
              <a:rPr lang="en-US" sz="1400" dirty="0">
                <a:latin typeface="Franklin Gothic Book" panose="020B0503020102020204" pitchFamily="34" charset="0"/>
                <a:hlinkClick r:id="rId18"/>
              </a:rPr>
              <a:t>https://arxiv.org/pdf/1302.6587.pdf</a:t>
            </a:r>
            <a:endParaRPr lang="en-US" sz="1400" b="1" dirty="0">
              <a:latin typeface="Franklin Gothic Book" panose="020B0503020102020204" pitchFamily="34" charset="0"/>
            </a:endParaRPr>
          </a:p>
          <a:p>
            <a:endParaRPr lang="en-US" sz="1400" dirty="0">
              <a:latin typeface="Franklin Gothic Book" panose="020B0503020102020204" pitchFamily="34" charset="0"/>
            </a:endParaRPr>
          </a:p>
          <a:p>
            <a:endParaRPr lang="en-US" dirty="0">
              <a:latin typeface="Franklin Gothic Book" panose="020B0503020102020204" pitchFamily="34" charset="0"/>
            </a:endParaRPr>
          </a:p>
        </p:txBody>
      </p:sp>
      <p:sp>
        <p:nvSpPr>
          <p:cNvPr id="156" name="Rectangle 155"/>
          <p:cNvSpPr/>
          <p:nvPr/>
        </p:nvSpPr>
        <p:spPr>
          <a:xfrm>
            <a:off x="33145746" y="29359675"/>
            <a:ext cx="9903227" cy="646331"/>
          </a:xfrm>
          <a:prstGeom prst="rect">
            <a:avLst/>
          </a:prstGeom>
        </p:spPr>
        <p:txBody>
          <a:bodyPr wrap="square">
            <a:spAutoFit/>
          </a:bodyPr>
          <a:lstStyle/>
          <a:p>
            <a:pPr lvl="0"/>
            <a:r>
              <a:rPr lang="en-US" sz="3600" dirty="0">
                <a:solidFill>
                  <a:prstClr val="black"/>
                </a:solidFill>
                <a:latin typeface="Franklin Gothic Book" panose="020B0503020102020204" pitchFamily="34" charset="0"/>
                <a:ea typeface="Adobe Kaiti Std R" panose="02020400000000000000" pitchFamily="18" charset="-128"/>
              </a:rPr>
              <a:t>More information: www.electronedm.org</a:t>
            </a:r>
            <a:endParaRPr lang="en-GB" sz="3600" dirty="0">
              <a:solidFill>
                <a:prstClr val="black"/>
              </a:solidFill>
              <a:latin typeface="Franklin Gothic Book" panose="020B0503020102020204" pitchFamily="34" charset="0"/>
              <a:ea typeface="Adobe Kaiti Std R" panose="02020400000000000000" pitchFamily="18" charset="-128"/>
            </a:endParaRPr>
          </a:p>
        </p:txBody>
      </p:sp>
      <p:sp>
        <p:nvSpPr>
          <p:cNvPr id="1038" name="TextBox 1037"/>
          <p:cNvSpPr txBox="1"/>
          <p:nvPr/>
        </p:nvSpPr>
        <p:spPr>
          <a:xfrm>
            <a:off x="1940096" y="26722222"/>
            <a:ext cx="2638425" cy="369332"/>
          </a:xfrm>
          <a:prstGeom prst="rect">
            <a:avLst/>
          </a:prstGeom>
          <a:noFill/>
        </p:spPr>
        <p:txBody>
          <a:bodyPr wrap="square" rtlCol="0">
            <a:spAutoFit/>
          </a:bodyPr>
          <a:lstStyle/>
          <a:p>
            <a:r>
              <a:rPr lang="en-US" i="1" dirty="0">
                <a:latin typeface="Franklin Gothic Book" panose="020B0503020102020204" pitchFamily="34" charset="0"/>
              </a:rPr>
              <a:t>See [3] for further detail</a:t>
            </a:r>
          </a:p>
        </p:txBody>
      </p:sp>
      <p:sp>
        <p:nvSpPr>
          <p:cNvPr id="88" name="TextBox 87"/>
          <p:cNvSpPr txBox="1"/>
          <p:nvPr/>
        </p:nvSpPr>
        <p:spPr>
          <a:xfrm>
            <a:off x="13887351" y="5476006"/>
            <a:ext cx="11123801" cy="646331"/>
          </a:xfrm>
          <a:prstGeom prst="rect">
            <a:avLst/>
          </a:prstGeom>
          <a:noFill/>
        </p:spPr>
        <p:txBody>
          <a:bodyPr wrap="square" rtlCol="0">
            <a:spAutoFit/>
          </a:bodyPr>
          <a:lstStyle/>
          <a:p>
            <a:r>
              <a:rPr lang="en-US" sz="3600" i="1" dirty="0">
                <a:latin typeface="Franklin Gothic Book" panose="020B0503020102020204" pitchFamily="34" charset="0"/>
              </a:rPr>
              <a:t>Affiliation: </a:t>
            </a:r>
            <a:r>
              <a:rPr lang="en-US" sz="3600" i="1" baseline="30000" dirty="0">
                <a:latin typeface="Franklin Gothic Book" panose="020B0503020102020204" pitchFamily="34" charset="0"/>
              </a:rPr>
              <a:t>1</a:t>
            </a:r>
            <a:r>
              <a:rPr lang="en-US" sz="3600" i="1" dirty="0">
                <a:latin typeface="Franklin Gothic Book" panose="020B0503020102020204" pitchFamily="34" charset="0"/>
              </a:rPr>
              <a:t>Harvard University, </a:t>
            </a:r>
            <a:r>
              <a:rPr lang="en-US" sz="3600" i="1" baseline="30000" dirty="0">
                <a:latin typeface="Franklin Gothic Book" panose="020B0503020102020204" pitchFamily="34" charset="0"/>
              </a:rPr>
              <a:t>2</a:t>
            </a:r>
            <a:r>
              <a:rPr lang="en-US" sz="3600" i="1" dirty="0">
                <a:latin typeface="Franklin Gothic Book" panose="020B0503020102020204" pitchFamily="34" charset="0"/>
              </a:rPr>
              <a:t>Yale University</a:t>
            </a:r>
          </a:p>
        </p:txBody>
      </p:sp>
      <mc:AlternateContent xmlns:mc="http://schemas.openxmlformats.org/markup-compatibility/2006">
        <mc:Choice xmlns:a14="http://schemas.microsoft.com/office/drawing/2010/main" Requires="a14">
          <p:sp>
            <p:nvSpPr>
              <p:cNvPr id="93" name="TextBox 92"/>
              <p:cNvSpPr txBox="1"/>
              <p:nvPr/>
            </p:nvSpPr>
            <p:spPr>
              <a:xfrm>
                <a:off x="19350253" y="29122448"/>
                <a:ext cx="2842850" cy="584775"/>
              </a:xfrm>
              <a:prstGeom prst="rect">
                <a:avLst/>
              </a:prstGeom>
              <a:noFill/>
            </p:spPr>
            <p:txBody>
              <a:bodyPr wrap="square" rtlCol="0">
                <a:spAutoFit/>
              </a:bodyPr>
              <a:lstStyle/>
              <a:p>
                <a:pPr>
                  <a:spcBef>
                    <a:spcPts val="600"/>
                  </a:spcBef>
                </a:pPr>
                <a14:m>
                  <m:oMathPara xmlns:m="http://schemas.openxmlformats.org/officeDocument/2006/math">
                    <m:oMathParaPr>
                      <m:jc m:val="centerGroup"/>
                    </m:oMathParaPr>
                    <m:oMath xmlns:m="http://schemas.openxmlformats.org/officeDocument/2006/math">
                      <m:r>
                        <m:rPr>
                          <m:sty m:val="p"/>
                        </m:rPr>
                        <a:rPr lang="el-GR" sz="3200" b="0" i="1" smtClean="0">
                          <a:latin typeface="Cambria Math" panose="02040503050406030204" pitchFamily="18" charset="0"/>
                          <a:ea typeface="Cambria Math" panose="02040503050406030204" pitchFamily="18" charset="0"/>
                        </a:rPr>
                        <m:t>φ</m:t>
                      </m:r>
                      <m:r>
                        <m:rPr>
                          <m:nor/>
                        </m:rPr>
                        <a:rPr lang="en-US" sz="3200" b="0" i="0" smtClean="0">
                          <a:latin typeface="Cambria Math" panose="02040503050406030204" pitchFamily="18" charset="0"/>
                          <a:ea typeface="Cambria Math" panose="02040503050406030204" pitchFamily="18" charset="0"/>
                        </a:rPr>
                        <m:t> </m:t>
                      </m:r>
                      <m:r>
                        <m:rPr>
                          <m:nor/>
                        </m:rPr>
                        <a:rPr lang="en-US" sz="3200">
                          <a:latin typeface="Cambria Math" panose="02040503050406030204" pitchFamily="18" charset="0"/>
                          <a:ea typeface="Cambria Math" panose="02040503050406030204" pitchFamily="18" charset="0"/>
                        </a:rPr>
                        <m:t>∝</m:t>
                      </m:r>
                      <m:r>
                        <m:rPr>
                          <m:nor/>
                        </m:rPr>
                        <a:rPr lang="en-US" sz="3200" b="0" i="0"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 </m:t>
                      </m:r>
                      <m:r>
                        <m:rPr>
                          <m:nor/>
                        </m:rPr>
                        <a:rPr lang="en-US" sz="3200">
                          <a:latin typeface="Cambria Math" panose="02040503050406030204" pitchFamily="18" charset="0"/>
                          <a:ea typeface="Cambria Math" panose="02040503050406030204" pitchFamily="18" charset="0"/>
                        </a:rPr>
                        <m:t>∝</m:t>
                      </m:r>
                      <m:r>
                        <m:rPr>
                          <m:nor/>
                        </m:rPr>
                        <a:rPr lang="en-US" sz="3200" b="0" i="0"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Adobe Kaiti Std R" panose="02020400000000000000" pitchFamily="18" charset="-128"/>
                        </a:rPr>
                        <m:t>/</m:t>
                      </m:r>
                      <m:r>
                        <a:rPr lang="en-US" sz="3200" b="0" i="1" smtClean="0">
                          <a:latin typeface="Cambria Math" panose="02040503050406030204" pitchFamily="18" charset="0"/>
                          <a:ea typeface="Adobe Kaiti Std R" panose="02020400000000000000" pitchFamily="18" charset="-128"/>
                        </a:rPr>
                        <m:t>𝑉</m:t>
                      </m:r>
                    </m:oMath>
                  </m:oMathPara>
                </a14:m>
                <a:endParaRPr lang="en-GB" sz="3200" dirty="0">
                  <a:latin typeface="Franklin Gothic Book" panose="020B0503020102020204" pitchFamily="34" charset="0"/>
                  <a:ea typeface="Adobe Kaiti Std R" panose="02020400000000000000" pitchFamily="18" charset="-128"/>
                </a:endParaRPr>
              </a:p>
            </p:txBody>
          </p:sp>
        </mc:Choice>
        <mc:Fallback>
          <p:sp>
            <p:nvSpPr>
              <p:cNvPr id="93" name="TextBox 92"/>
              <p:cNvSpPr txBox="1">
                <a:spLocks noRot="1" noChangeAspect="1" noMove="1" noResize="1" noEditPoints="1" noAdjustHandles="1" noChangeArrowheads="1" noChangeShapeType="1" noTextEdit="1"/>
              </p:cNvSpPr>
              <p:nvPr/>
            </p:nvSpPr>
            <p:spPr>
              <a:xfrm>
                <a:off x="19350253" y="29122448"/>
                <a:ext cx="2842850" cy="584775"/>
              </a:xfrm>
              <a:prstGeom prst="rect">
                <a:avLst/>
              </a:prstGeom>
              <a:blipFill>
                <a:blip r:embed="rId19"/>
                <a:stretch>
                  <a:fillRect/>
                </a:stretch>
              </a:blipFill>
            </p:spPr>
            <p:txBody>
              <a:bodyPr/>
              <a:lstStyle/>
              <a:p>
                <a:r>
                  <a:rPr lang="en-US">
                    <a:noFill/>
                  </a:rPr>
                  <a:t> </a:t>
                </a:r>
              </a:p>
            </p:txBody>
          </p:sp>
        </mc:Fallback>
      </mc:AlternateContent>
      <p:sp>
        <p:nvSpPr>
          <p:cNvPr id="4" name="Arrow: Right 3"/>
          <p:cNvSpPr/>
          <p:nvPr/>
        </p:nvSpPr>
        <p:spPr>
          <a:xfrm flipV="1">
            <a:off x="21979106" y="29230956"/>
            <a:ext cx="550952" cy="311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pparatus 013.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613690" y="23066826"/>
            <a:ext cx="4436412" cy="33273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4632393" y="23422151"/>
            <a:ext cx="4370937" cy="263217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783215" y="23943851"/>
            <a:ext cx="2152106" cy="158691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cxnSpLocks/>
          </p:cNvCxnSpPr>
          <p:nvPr/>
        </p:nvCxnSpPr>
        <p:spPr>
          <a:xfrm flipV="1">
            <a:off x="22693065" y="25794403"/>
            <a:ext cx="1923286" cy="3253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V="1">
            <a:off x="24364449" y="25572455"/>
            <a:ext cx="1418766" cy="890796"/>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48" name="TextBox 47"/>
          <p:cNvSpPr txBox="1"/>
          <p:nvPr/>
        </p:nvSpPr>
        <p:spPr>
          <a:xfrm>
            <a:off x="21082894" y="26397358"/>
            <a:ext cx="3299462" cy="369332"/>
          </a:xfrm>
          <a:prstGeom prst="rect">
            <a:avLst/>
          </a:prstGeom>
          <a:noFill/>
        </p:spPr>
        <p:txBody>
          <a:bodyPr wrap="square" rtlCol="0">
            <a:spAutoFit/>
          </a:bodyPr>
          <a:lstStyle/>
          <a:p>
            <a:r>
              <a:rPr lang="en-US" i="1" dirty="0">
                <a:latin typeface="Franklin Gothic Book" panose="020B0503020102020204" pitchFamily="34" charset="0"/>
                <a:ea typeface="Adobe Kaiti Std R" panose="02020400000000000000"/>
              </a:rPr>
              <a:t>Space needed without shielding</a:t>
            </a:r>
            <a:endParaRPr lang="en-US" i="1" dirty="0"/>
          </a:p>
        </p:txBody>
      </p:sp>
      <p:sp>
        <p:nvSpPr>
          <p:cNvPr id="49" name="Rectangle 48"/>
          <p:cNvSpPr/>
          <p:nvPr/>
        </p:nvSpPr>
        <p:spPr>
          <a:xfrm>
            <a:off x="19746448" y="25935041"/>
            <a:ext cx="2978701" cy="369332"/>
          </a:xfrm>
          <a:prstGeom prst="rect">
            <a:avLst/>
          </a:prstGeom>
        </p:spPr>
        <p:txBody>
          <a:bodyPr wrap="none">
            <a:spAutoFit/>
          </a:bodyPr>
          <a:lstStyle/>
          <a:p>
            <a:r>
              <a:rPr lang="en-US" i="1" dirty="0">
                <a:latin typeface="Franklin Gothic Book" panose="020B0503020102020204" pitchFamily="34" charset="0"/>
                <a:ea typeface="Adobe Kaiti Std R" panose="02020400000000000000"/>
              </a:rPr>
              <a:t>Space needed with shielding</a:t>
            </a:r>
            <a:endParaRPr lang="en-US" i="1" dirty="0"/>
          </a:p>
        </p:txBody>
      </p:sp>
      <p:sp>
        <p:nvSpPr>
          <p:cNvPr id="50" name="Rectangle 49"/>
          <p:cNvSpPr/>
          <p:nvPr/>
        </p:nvSpPr>
        <p:spPr>
          <a:xfrm>
            <a:off x="22621053" y="20617311"/>
            <a:ext cx="5691943" cy="369332"/>
          </a:xfrm>
          <a:prstGeom prst="rect">
            <a:avLst/>
          </a:prstGeom>
        </p:spPr>
        <p:txBody>
          <a:bodyPr wrap="none">
            <a:spAutoFit/>
          </a:bodyPr>
          <a:lstStyle/>
          <a:p>
            <a:r>
              <a:rPr lang="en-US" i="1" dirty="0">
                <a:latin typeface="Franklin Gothic Book" panose="020B0503020102020204" pitchFamily="34" charset="0"/>
                <a:ea typeface="Adobe Kaiti Std R" panose="02020400000000000000"/>
              </a:rPr>
              <a:t>Prospective hexapole lens and associated magnetic field</a:t>
            </a:r>
            <a:endParaRPr lang="en-US" i="1" dirty="0"/>
          </a:p>
        </p:txBody>
      </p:sp>
      <p:sp>
        <p:nvSpPr>
          <p:cNvPr id="120" name="Rectangle 119"/>
          <p:cNvSpPr/>
          <p:nvPr/>
        </p:nvSpPr>
        <p:spPr>
          <a:xfrm>
            <a:off x="22514130" y="15239588"/>
            <a:ext cx="6297491" cy="646331"/>
          </a:xfrm>
          <a:prstGeom prst="rect">
            <a:avLst/>
          </a:prstGeom>
        </p:spPr>
        <p:txBody>
          <a:bodyPr wrap="square">
            <a:spAutoFit/>
          </a:bodyPr>
          <a:lstStyle/>
          <a:p>
            <a:r>
              <a:rPr lang="en-US" i="1" dirty="0">
                <a:latin typeface="Franklin Gothic Book" panose="020B0503020102020204" pitchFamily="34" charset="0"/>
                <a:ea typeface="Adobe Kaiti Std R" panose="02020400000000000000"/>
              </a:rPr>
              <a:t>Simulation of molecule focusing with electrostatic lens. Red is lens, black is collimator</a:t>
            </a:r>
            <a:endParaRPr lang="en-US" i="1" dirty="0"/>
          </a:p>
        </p:txBody>
      </p:sp>
      <p:pic>
        <p:nvPicPr>
          <p:cNvPr id="51" name="Picture 50"/>
          <p:cNvPicPr>
            <a:picLocks noChangeAspect="1"/>
          </p:cNvPicPr>
          <p:nvPr/>
        </p:nvPicPr>
        <p:blipFill>
          <a:blip r:embed="rId21"/>
          <a:stretch>
            <a:fillRect/>
          </a:stretch>
        </p:blipFill>
        <p:spPr>
          <a:xfrm>
            <a:off x="22479000" y="12068791"/>
            <a:ext cx="6502490" cy="3082349"/>
          </a:xfrm>
          <a:prstGeom prst="rect">
            <a:avLst/>
          </a:prstGeom>
        </p:spPr>
      </p:pic>
      <p:sp>
        <p:nvSpPr>
          <p:cNvPr id="52" name="TextBox 51"/>
          <p:cNvSpPr txBox="1"/>
          <p:nvPr/>
        </p:nvSpPr>
        <p:spPr>
          <a:xfrm>
            <a:off x="3042578" y="22666471"/>
            <a:ext cx="795494" cy="276999"/>
          </a:xfrm>
          <a:prstGeom prst="rect">
            <a:avLst/>
          </a:prstGeom>
          <a:solidFill>
            <a:schemeClr val="bg1"/>
          </a:solidFill>
        </p:spPr>
        <p:txBody>
          <a:bodyPr wrap="square" rtlCol="0">
            <a:spAutoFit/>
          </a:bodyPr>
          <a:lstStyle/>
          <a:p>
            <a:r>
              <a:rPr lang="en-US" sz="1200" dirty="0"/>
              <a:t>Th+ThO</a:t>
            </a:r>
            <a:r>
              <a:rPr lang="en-US" sz="1200" baseline="-25000" dirty="0"/>
              <a:t>2</a:t>
            </a:r>
          </a:p>
        </p:txBody>
      </p:sp>
      <p:sp>
        <p:nvSpPr>
          <p:cNvPr id="128" name="Rectangle 127"/>
          <p:cNvSpPr/>
          <p:nvPr/>
        </p:nvSpPr>
        <p:spPr>
          <a:xfrm>
            <a:off x="1093807" y="14448819"/>
            <a:ext cx="3609452" cy="923330"/>
          </a:xfrm>
          <a:prstGeom prst="rect">
            <a:avLst/>
          </a:prstGeom>
        </p:spPr>
        <p:txBody>
          <a:bodyPr wrap="square">
            <a:spAutoFit/>
          </a:bodyPr>
          <a:lstStyle/>
          <a:p>
            <a:r>
              <a:rPr lang="en-US" i="1" dirty="0">
                <a:latin typeface="Franklin Gothic Book" panose="020B0503020102020204" pitchFamily="34" charset="0"/>
                <a:ea typeface="Adobe Kaiti Std R" panose="02020400000000000000"/>
              </a:rPr>
              <a:t>A permanent electric dipole of a fundamental particle violates both T- and P-symmetry</a:t>
            </a:r>
          </a:p>
        </p:txBody>
      </p:sp>
      <p:pic>
        <p:nvPicPr>
          <p:cNvPr id="54" name="Picture 53"/>
          <p:cNvPicPr>
            <a:picLocks noChangeAspect="1"/>
          </p:cNvPicPr>
          <p:nvPr/>
        </p:nvPicPr>
        <p:blipFill>
          <a:blip r:embed="rId22"/>
          <a:stretch>
            <a:fillRect/>
          </a:stretch>
        </p:blipFill>
        <p:spPr>
          <a:xfrm>
            <a:off x="8791695" y="17029406"/>
            <a:ext cx="8117560" cy="5097073"/>
          </a:xfrm>
          <a:prstGeom prst="rect">
            <a:avLst/>
          </a:prstGeom>
        </p:spPr>
      </p:pic>
      <p:sp>
        <p:nvSpPr>
          <p:cNvPr id="132" name="Rectangle 131"/>
          <p:cNvSpPr/>
          <p:nvPr/>
        </p:nvSpPr>
        <p:spPr>
          <a:xfrm>
            <a:off x="5145251" y="14387380"/>
            <a:ext cx="6067883" cy="646331"/>
          </a:xfrm>
          <a:prstGeom prst="rect">
            <a:avLst/>
          </a:prstGeom>
        </p:spPr>
        <p:txBody>
          <a:bodyPr wrap="square">
            <a:spAutoFit/>
          </a:bodyPr>
          <a:lstStyle/>
          <a:p>
            <a:r>
              <a:rPr lang="en-US" i="1" dirty="0">
                <a:latin typeface="Franklin Gothic Book" panose="020B0503020102020204" pitchFamily="34" charset="0"/>
                <a:ea typeface="Adobe Kaiti Std R" panose="02020400000000000000"/>
              </a:rPr>
              <a:t>LHC, ACME, and naturalness bounds on </a:t>
            </a:r>
            <a:r>
              <a:rPr lang="en-US" i="1" dirty="0" err="1">
                <a:latin typeface="Franklin Gothic Book" panose="020B0503020102020204" pitchFamily="34" charset="0"/>
                <a:ea typeface="Adobe Kaiti Std R" panose="02020400000000000000"/>
              </a:rPr>
              <a:t>superpartner</a:t>
            </a:r>
            <a:r>
              <a:rPr lang="en-US" i="1" dirty="0">
                <a:latin typeface="Franklin Gothic Book" panose="020B0503020102020204" pitchFamily="34" charset="0"/>
                <a:ea typeface="Adobe Kaiti Std R" panose="02020400000000000000"/>
              </a:rPr>
              <a:t> masses (see [8])</a:t>
            </a:r>
          </a:p>
        </p:txBody>
      </p:sp>
      <p:sp>
        <p:nvSpPr>
          <p:cNvPr id="134" name="TextBox 133"/>
          <p:cNvSpPr txBox="1"/>
          <p:nvPr/>
        </p:nvSpPr>
        <p:spPr>
          <a:xfrm>
            <a:off x="9843237" y="21989809"/>
            <a:ext cx="6886855" cy="369332"/>
          </a:xfrm>
          <a:prstGeom prst="rect">
            <a:avLst/>
          </a:prstGeom>
          <a:noFill/>
        </p:spPr>
        <p:txBody>
          <a:bodyPr wrap="square" rtlCol="0">
            <a:spAutoFit/>
          </a:bodyPr>
          <a:lstStyle/>
          <a:p>
            <a:r>
              <a:rPr lang="en-US" i="1" dirty="0">
                <a:latin typeface="Franklin Gothic Book" panose="020B0503020102020204" pitchFamily="34" charset="0"/>
              </a:rPr>
              <a:t>Comparison of thermochemical vs. ablation signal over time, see [3]</a:t>
            </a:r>
          </a:p>
        </p:txBody>
      </p:sp>
      <p:sp>
        <p:nvSpPr>
          <p:cNvPr id="137" name="Rectangle 136"/>
          <p:cNvSpPr/>
          <p:nvPr/>
        </p:nvSpPr>
        <p:spPr>
          <a:xfrm>
            <a:off x="38718525" y="25055057"/>
            <a:ext cx="4502952" cy="969106"/>
          </a:xfrm>
          <a:prstGeom prst="rect">
            <a:avLst/>
          </a:prstGeom>
          <a:gradFill flip="none" rotWithShape="1">
            <a:gsLst>
              <a:gs pos="0">
                <a:schemeClr val="tx1">
                  <a:lumMod val="57000"/>
                  <a:lumOff val="43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dobe Kaiti Std R" panose="02020400000000000000" pitchFamily="18" charset="-128"/>
              <a:ea typeface="Adobe Kaiti Std R" panose="02020400000000000000" pitchFamily="18" charset="-128"/>
            </a:endParaRPr>
          </a:p>
        </p:txBody>
      </p:sp>
      <p:pic>
        <p:nvPicPr>
          <p:cNvPr id="59" name="Picture 58"/>
          <p:cNvPicPr>
            <a:picLocks noChangeAspect="1"/>
          </p:cNvPicPr>
          <p:nvPr/>
        </p:nvPicPr>
        <p:blipFill>
          <a:blip r:embed="rId23"/>
          <a:stretch>
            <a:fillRect/>
          </a:stretch>
        </p:blipFill>
        <p:spPr>
          <a:xfrm>
            <a:off x="39029098" y="26568849"/>
            <a:ext cx="3202821" cy="1880050"/>
          </a:xfrm>
          <a:prstGeom prst="rect">
            <a:avLst/>
          </a:prstGeom>
        </p:spPr>
      </p:pic>
      <p:sp>
        <p:nvSpPr>
          <p:cNvPr id="60" name="TextBox 59"/>
          <p:cNvSpPr txBox="1"/>
          <p:nvPr/>
        </p:nvSpPr>
        <p:spPr>
          <a:xfrm>
            <a:off x="40970001" y="26662346"/>
            <a:ext cx="556260" cy="369332"/>
          </a:xfrm>
          <a:prstGeom prst="rect">
            <a:avLst/>
          </a:prstGeom>
          <a:noFill/>
        </p:spPr>
        <p:txBody>
          <a:bodyPr wrap="square" rtlCol="0">
            <a:spAutoFit/>
          </a:bodyPr>
          <a:lstStyle/>
          <a:p>
            <a:r>
              <a:rPr lang="en-US" b="1" dirty="0">
                <a:latin typeface="Franklin Gothic Book" panose="020B0503020102020204" pitchFamily="34" charset="0"/>
              </a:rPr>
              <a:t>U</a:t>
            </a:r>
          </a:p>
        </p:txBody>
      </p:sp>
      <p:sp>
        <p:nvSpPr>
          <p:cNvPr id="138" name="TextBox 137"/>
          <p:cNvSpPr txBox="1"/>
          <p:nvPr/>
        </p:nvSpPr>
        <p:spPr>
          <a:xfrm>
            <a:off x="38980659" y="27896093"/>
            <a:ext cx="556260" cy="369332"/>
          </a:xfrm>
          <a:prstGeom prst="rect">
            <a:avLst/>
          </a:prstGeom>
          <a:noFill/>
        </p:spPr>
        <p:txBody>
          <a:bodyPr wrap="square" rtlCol="0">
            <a:spAutoFit/>
          </a:bodyPr>
          <a:lstStyle/>
          <a:p>
            <a:r>
              <a:rPr lang="en-US" b="1" dirty="0">
                <a:latin typeface="Franklin Gothic Book" panose="020B0503020102020204" pitchFamily="34" charset="0"/>
              </a:rPr>
              <a:t>X</a:t>
            </a:r>
          </a:p>
        </p:txBody>
      </p:sp>
      <p:sp>
        <p:nvSpPr>
          <p:cNvPr id="140" name="TextBox 139"/>
          <p:cNvSpPr txBox="1"/>
          <p:nvPr/>
        </p:nvSpPr>
        <p:spPr>
          <a:xfrm>
            <a:off x="38784008" y="25197561"/>
            <a:ext cx="3096916" cy="369332"/>
          </a:xfrm>
          <a:prstGeom prst="rect">
            <a:avLst/>
          </a:prstGeom>
          <a:noFill/>
        </p:spPr>
        <p:txBody>
          <a:bodyPr wrap="square" rtlCol="0">
            <a:spAutoFit/>
          </a:bodyPr>
          <a:lstStyle/>
          <a:p>
            <a:r>
              <a:rPr lang="en-US" dirty="0">
                <a:latin typeface="Franklin Gothic Book" panose="020B0503020102020204" pitchFamily="34" charset="0"/>
              </a:rPr>
              <a:t>Continuum (ionized molecule)</a:t>
            </a:r>
          </a:p>
        </p:txBody>
      </p:sp>
      <p:cxnSp>
        <p:nvCxnSpPr>
          <p:cNvPr id="62" name="Straight Arrow Connector 61"/>
          <p:cNvCxnSpPr>
            <a:cxnSpLocks/>
          </p:cNvCxnSpPr>
          <p:nvPr/>
        </p:nvCxnSpPr>
        <p:spPr>
          <a:xfrm flipV="1">
            <a:off x="39681150" y="26906888"/>
            <a:ext cx="1746332" cy="1199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flipV="1">
            <a:off x="40516102" y="26906888"/>
            <a:ext cx="1055611" cy="1199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cxnSpLocks/>
          </p:cNvCxnSpPr>
          <p:nvPr/>
        </p:nvCxnSpPr>
        <p:spPr>
          <a:xfrm flipV="1">
            <a:off x="41553194" y="25626017"/>
            <a:ext cx="375856" cy="1220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9343090" y="28143564"/>
            <a:ext cx="681744" cy="369332"/>
          </a:xfrm>
          <a:prstGeom prst="rect">
            <a:avLst/>
          </a:prstGeom>
          <a:noFill/>
        </p:spPr>
        <p:txBody>
          <a:bodyPr wrap="square" rtlCol="0">
            <a:spAutoFit/>
          </a:bodyPr>
          <a:lstStyle/>
          <a:p>
            <a:r>
              <a:rPr lang="en-US" b="1" dirty="0">
                <a:latin typeface="Franklin Gothic Book" panose="020B0503020102020204" pitchFamily="34" charset="0"/>
              </a:rPr>
              <a:t>J = 1</a:t>
            </a:r>
          </a:p>
        </p:txBody>
      </p:sp>
      <p:sp>
        <p:nvSpPr>
          <p:cNvPr id="146" name="TextBox 145"/>
          <p:cNvSpPr txBox="1"/>
          <p:nvPr/>
        </p:nvSpPr>
        <p:spPr>
          <a:xfrm>
            <a:off x="40216846" y="28139027"/>
            <a:ext cx="681744" cy="369332"/>
          </a:xfrm>
          <a:prstGeom prst="rect">
            <a:avLst/>
          </a:prstGeom>
          <a:noFill/>
        </p:spPr>
        <p:txBody>
          <a:bodyPr wrap="square" rtlCol="0">
            <a:spAutoFit/>
          </a:bodyPr>
          <a:lstStyle/>
          <a:p>
            <a:r>
              <a:rPr lang="en-US" b="1" dirty="0">
                <a:latin typeface="Franklin Gothic Book" panose="020B0503020102020204" pitchFamily="34" charset="0"/>
              </a:rPr>
              <a:t>J = 2</a:t>
            </a:r>
          </a:p>
        </p:txBody>
      </p:sp>
      <p:pic>
        <p:nvPicPr>
          <p:cNvPr id="82" name="Picture 81"/>
          <p:cNvPicPr>
            <a:picLocks noChangeAspect="1"/>
          </p:cNvPicPr>
          <p:nvPr/>
        </p:nvPicPr>
        <p:blipFill>
          <a:blip r:embed="rId24"/>
          <a:stretch>
            <a:fillRect/>
          </a:stretch>
        </p:blipFill>
        <p:spPr>
          <a:xfrm>
            <a:off x="39491894" y="20914972"/>
            <a:ext cx="3335066" cy="3458763"/>
          </a:xfrm>
          <a:prstGeom prst="rect">
            <a:avLst/>
          </a:prstGeom>
        </p:spPr>
      </p:pic>
      <p:pic>
        <p:nvPicPr>
          <p:cNvPr id="83" name="Picture 82"/>
          <p:cNvPicPr>
            <a:picLocks noChangeAspect="1"/>
          </p:cNvPicPr>
          <p:nvPr/>
        </p:nvPicPr>
        <p:blipFill>
          <a:blip r:embed="rId25"/>
          <a:stretch>
            <a:fillRect/>
          </a:stretch>
        </p:blipFill>
        <p:spPr>
          <a:xfrm>
            <a:off x="35904581" y="22658467"/>
            <a:ext cx="2409930" cy="1678482"/>
          </a:xfrm>
          <a:prstGeom prst="rect">
            <a:avLst/>
          </a:prstGeom>
        </p:spPr>
      </p:pic>
      <p:sp>
        <p:nvSpPr>
          <p:cNvPr id="147" name="TextBox 146"/>
          <p:cNvSpPr txBox="1"/>
          <p:nvPr/>
        </p:nvSpPr>
        <p:spPr>
          <a:xfrm>
            <a:off x="34838554" y="24497665"/>
            <a:ext cx="4307149" cy="276999"/>
          </a:xfrm>
          <a:prstGeom prst="rect">
            <a:avLst/>
          </a:prstGeom>
          <a:noFill/>
        </p:spPr>
        <p:txBody>
          <a:bodyPr wrap="square" rtlCol="0">
            <a:spAutoFit/>
          </a:bodyPr>
          <a:lstStyle/>
          <a:p>
            <a:pPr algn="ctr"/>
            <a:r>
              <a:rPr lang="en-US" sz="1200" i="1" dirty="0" err="1">
                <a:latin typeface="Franklin Gothic Book" panose="020B0503020102020204" pitchFamily="34" charset="0"/>
                <a:ea typeface="Adobe Kaiti Std R" panose="02020400000000000000" pitchFamily="18" charset="-128"/>
              </a:rPr>
              <a:t>SiPM</a:t>
            </a:r>
            <a:r>
              <a:rPr lang="en-US" sz="1200" i="1" dirty="0">
                <a:latin typeface="Franklin Gothic Book" panose="020B0503020102020204" pitchFamily="34" charset="0"/>
                <a:ea typeface="Adobe Kaiti Std R" panose="02020400000000000000" pitchFamily="18" charset="-128"/>
              </a:rPr>
              <a:t> surface microcell structure [7]</a:t>
            </a:r>
          </a:p>
        </p:txBody>
      </p:sp>
      <p:sp>
        <p:nvSpPr>
          <p:cNvPr id="148" name="TextBox 147"/>
          <p:cNvSpPr txBox="1"/>
          <p:nvPr/>
        </p:nvSpPr>
        <p:spPr>
          <a:xfrm>
            <a:off x="38850241" y="24361767"/>
            <a:ext cx="4307149" cy="276999"/>
          </a:xfrm>
          <a:prstGeom prst="rect">
            <a:avLst/>
          </a:prstGeom>
          <a:noFill/>
        </p:spPr>
        <p:txBody>
          <a:bodyPr wrap="square" rtlCol="0">
            <a:spAutoFit/>
          </a:bodyPr>
          <a:lstStyle/>
          <a:p>
            <a:pPr algn="ctr"/>
            <a:r>
              <a:rPr lang="en-US" sz="1200" i="1" dirty="0" err="1">
                <a:latin typeface="Franklin Gothic Book" panose="020B0503020102020204" pitchFamily="34" charset="0"/>
                <a:ea typeface="Adobe Kaiti Std R" panose="02020400000000000000" pitchFamily="18" charset="-128"/>
              </a:rPr>
              <a:t>SiPM</a:t>
            </a:r>
            <a:r>
              <a:rPr lang="en-US" sz="1200" i="1" dirty="0">
                <a:latin typeface="Franklin Gothic Book" panose="020B0503020102020204" pitchFamily="34" charset="0"/>
                <a:ea typeface="Adobe Kaiti Std R" panose="02020400000000000000" pitchFamily="18" charset="-128"/>
              </a:rPr>
              <a:t> dark count rate as a function of temperature [7]</a:t>
            </a:r>
          </a:p>
        </p:txBody>
      </p:sp>
      <p:pic>
        <p:nvPicPr>
          <p:cNvPr id="87" name="Picture 86"/>
          <p:cNvPicPr>
            <a:picLocks noChangeAspect="1"/>
          </p:cNvPicPr>
          <p:nvPr/>
        </p:nvPicPr>
        <p:blipFill>
          <a:blip r:embed="rId26"/>
          <a:stretch>
            <a:fillRect/>
          </a:stretch>
        </p:blipFill>
        <p:spPr>
          <a:xfrm>
            <a:off x="4686108" y="10167163"/>
            <a:ext cx="6739763" cy="4240569"/>
          </a:xfrm>
          <a:prstGeom prst="rect">
            <a:avLst/>
          </a:prstGeom>
        </p:spPr>
      </p:pic>
      <p:pic>
        <p:nvPicPr>
          <p:cNvPr id="94" name="Picture 93"/>
          <p:cNvPicPr>
            <a:picLocks noChangeAspect="1"/>
          </p:cNvPicPr>
          <p:nvPr/>
        </p:nvPicPr>
        <p:blipFill>
          <a:blip r:embed="rId27"/>
          <a:stretch>
            <a:fillRect/>
          </a:stretch>
        </p:blipFill>
        <p:spPr>
          <a:xfrm>
            <a:off x="36731541" y="15920885"/>
            <a:ext cx="5349571" cy="4040779"/>
          </a:xfrm>
          <a:prstGeom prst="rect">
            <a:avLst/>
          </a:prstGeom>
        </p:spPr>
      </p:pic>
    </p:spTree>
    <p:extLst>
      <p:ext uri="{BB962C8B-B14F-4D97-AF65-F5344CB8AC3E}">
        <p14:creationId xmlns:p14="http://schemas.microsoft.com/office/powerpoint/2010/main" val="3746938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7270</TotalTime>
  <Words>1287</Words>
  <Application>Microsoft Office PowerPoint</Application>
  <PresentationFormat>Custom</PresentationFormat>
  <Paragraphs>107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Adobe Kaiti Std R</vt:lpstr>
      <vt:lpstr>Arial</vt:lpstr>
      <vt:lpstr>Calibri</vt:lpstr>
      <vt:lpstr>Calibri Light</vt:lpstr>
      <vt:lpstr>Cambria Math</vt:lpstr>
      <vt:lpstr>Franklin Gothic Book</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Jonathan</cp:lastModifiedBy>
  <cp:revision>135</cp:revision>
  <dcterms:created xsi:type="dcterms:W3CDTF">2017-05-30T21:09:21Z</dcterms:created>
  <dcterms:modified xsi:type="dcterms:W3CDTF">2017-06-04T22:23:00Z</dcterms:modified>
</cp:coreProperties>
</file>