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906-68E5-4E49-A003-87CBDBA5B67C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5F4B-ED0F-624F-B4A5-F8D5CA08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906-68E5-4E49-A003-87CBDBA5B67C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5F4B-ED0F-624F-B4A5-F8D5CA08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4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906-68E5-4E49-A003-87CBDBA5B67C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5F4B-ED0F-624F-B4A5-F8D5CA08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906-68E5-4E49-A003-87CBDBA5B67C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5F4B-ED0F-624F-B4A5-F8D5CA08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4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906-68E5-4E49-A003-87CBDBA5B67C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5F4B-ED0F-624F-B4A5-F8D5CA08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4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906-68E5-4E49-A003-87CBDBA5B67C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5F4B-ED0F-624F-B4A5-F8D5CA08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7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906-68E5-4E49-A003-87CBDBA5B67C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5F4B-ED0F-624F-B4A5-F8D5CA08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0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906-68E5-4E49-A003-87CBDBA5B67C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5F4B-ED0F-624F-B4A5-F8D5CA08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8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906-68E5-4E49-A003-87CBDBA5B67C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5F4B-ED0F-624F-B4A5-F8D5CA08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906-68E5-4E49-A003-87CBDBA5B67C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5F4B-ED0F-624F-B4A5-F8D5CA08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6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906-68E5-4E49-A003-87CBDBA5B67C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B5F4B-ED0F-624F-B4A5-F8D5CA08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0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DF906-68E5-4E49-A003-87CBDBA5B67C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B5F4B-ED0F-624F-B4A5-F8D5CA08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0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hiavarisales.com/shop/banquet-tables/square-banquet-tables/48-square-heavy-duty-plywood-banquet-table-metal-edg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BE0E-36B0-DC47-B06D-A0ECDF727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TableShield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29FB2-367E-1B40-9C72-2632AE2836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9481-F048-7A4D-AA58-9E8ECCF4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" y="116648"/>
            <a:ext cx="8915400" cy="1325563"/>
          </a:xfrm>
        </p:spPr>
        <p:txBody>
          <a:bodyPr>
            <a:noAutofit/>
          </a:bodyPr>
          <a:lstStyle/>
          <a:p>
            <a:r>
              <a:rPr lang="en-US" sz="3600" dirty="0"/>
              <a:t>How many? How much money?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FF677-99F6-CA42-85BE-C36204F61792}"/>
              </a:ext>
            </a:extLst>
          </p:cNvPr>
          <p:cNvSpPr txBox="1"/>
          <p:nvPr/>
        </p:nvSpPr>
        <p:spPr>
          <a:xfrm>
            <a:off x="129209" y="1690689"/>
            <a:ext cx="87166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Phase 1) Scheduled study spaces, selected break rooms</a:t>
            </a:r>
          </a:p>
          <a:p>
            <a:r>
              <a:rPr lang="en-US" sz="2400" dirty="0"/>
              <a:t>	Cabot science library							10</a:t>
            </a:r>
          </a:p>
          <a:p>
            <a:r>
              <a:rPr lang="en-US" sz="2400" dirty="0"/>
              <a:t>	Smith center									20</a:t>
            </a:r>
          </a:p>
          <a:p>
            <a:r>
              <a:rPr lang="en-US" sz="2400" dirty="0"/>
              <a:t>	break rooms									</a:t>
            </a:r>
            <a:r>
              <a:rPr lang="en-US" sz="2400" u="sng" dirty="0"/>
              <a:t>20</a:t>
            </a:r>
          </a:p>
          <a:p>
            <a:r>
              <a:rPr lang="en-US" sz="2400" dirty="0"/>
              <a:t>	total											50, 65K$</a:t>
            </a:r>
          </a:p>
          <a:p>
            <a:endParaRPr lang="en-US" sz="2400" dirty="0"/>
          </a:p>
          <a:p>
            <a:r>
              <a:rPr lang="en-US" sz="2400" dirty="0"/>
              <a:t>Phase 2) Residential houses	</a:t>
            </a:r>
          </a:p>
          <a:p>
            <a:r>
              <a:rPr lang="en-US" sz="2400" dirty="0"/>
              <a:t>	12 Houses, 10 per house						120, 156K$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174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9481-F048-7A4D-AA58-9E8ECCF46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is to allow for unmasked interactions- dining, studying….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E9BE-D07E-ED44-AF6B-30F6DA999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Harvard is a community. We seek a technical solution to the challenge of allowing unmasked interactions. </a:t>
            </a:r>
          </a:p>
          <a:p>
            <a:r>
              <a:rPr lang="en-US" dirty="0"/>
              <a:t>Current guidelines allow for masked people to share space as long as they are at least 6 feet apart. </a:t>
            </a:r>
          </a:p>
          <a:p>
            <a:r>
              <a:rPr lang="en-US" dirty="0"/>
              <a:t>We believe we have a design that provides viral isolation that is superior to the masked+6 feet situation, that allows 4 people to share a table. </a:t>
            </a:r>
          </a:p>
        </p:txBody>
      </p:sp>
    </p:spTree>
    <p:extLst>
      <p:ext uri="{BB962C8B-B14F-4D97-AF65-F5344CB8AC3E}">
        <p14:creationId xmlns:p14="http://schemas.microsoft.com/office/powerpoint/2010/main" val="297358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9481-F048-7A4D-AA58-9E8ECCF4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18255"/>
            <a:ext cx="894521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Need to suppress 3 transmission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E9BE-D07E-ED44-AF6B-30F6DA999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Droplet dispersal – droplets travel as projectiles </a:t>
            </a:r>
            <a:r>
              <a:rPr lang="en-US" i="1" dirty="0"/>
              <a:t>through</a:t>
            </a:r>
            <a:r>
              <a:rPr lang="en-US" dirty="0"/>
              <a:t> the air, physical barrier (sneeze guard or masks) needed.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Aerosol dispersal – smaller particulates that are </a:t>
            </a:r>
            <a:r>
              <a:rPr lang="en-US" i="1" dirty="0"/>
              <a:t>entrained</a:t>
            </a:r>
            <a:r>
              <a:rPr lang="en-US" dirty="0"/>
              <a:t> in the air, filtration needed.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Surface contamination – deposition of the above on surfaces, surface-to-hand-to-face route. Surface cleaning needed. </a:t>
            </a:r>
          </a:p>
        </p:txBody>
      </p:sp>
    </p:spTree>
    <p:extLst>
      <p:ext uri="{BB962C8B-B14F-4D97-AF65-F5344CB8AC3E}">
        <p14:creationId xmlns:p14="http://schemas.microsoft.com/office/powerpoint/2010/main" val="410569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9481-F048-7A4D-AA58-9E8ECCF4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5" y="162132"/>
            <a:ext cx="7886700" cy="1325563"/>
          </a:xfrm>
        </p:spPr>
        <p:txBody>
          <a:bodyPr/>
          <a:lstStyle/>
          <a:p>
            <a:r>
              <a:rPr lang="en-US" dirty="0" err="1"/>
              <a:t>TableShield</a:t>
            </a:r>
            <a:r>
              <a:rPr lang="en-US" dirty="0"/>
              <a:t>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E9BE-D07E-ED44-AF6B-30F6DA999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452" y="1487695"/>
            <a:ext cx="4370733" cy="4351338"/>
          </a:xfrm>
        </p:spPr>
        <p:txBody>
          <a:bodyPr/>
          <a:lstStyle/>
          <a:p>
            <a:r>
              <a:rPr lang="en-US" dirty="0"/>
              <a:t>Augment sneeze guard partitions with local HEPA filtration.</a:t>
            </a:r>
          </a:p>
          <a:p>
            <a:r>
              <a:rPr lang="en-US" dirty="0"/>
              <a:t>Draws exhalations through high efficiency particulate filter.</a:t>
            </a:r>
          </a:p>
          <a:p>
            <a:r>
              <a:rPr lang="en-US" dirty="0"/>
              <a:t>Perform surface cleaning between groups.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D84AC-972D-8F4D-A8C1-23E9F04E72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9655"/>
            <a:ext cx="4572000" cy="335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6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9481-F048-7A4D-AA58-9E8ECCF46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TableShield</a:t>
            </a:r>
            <a:r>
              <a:rPr lang="en-US" dirty="0"/>
              <a:t> prototype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F81849-3C6A-5448-A189-781F2D61A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611176"/>
            <a:ext cx="3263503" cy="4351338"/>
          </a:xfrm>
          <a:prstGeom prst="rect">
            <a:avLst/>
          </a:prstGeom>
        </p:spPr>
      </p:pic>
      <p:sp>
        <p:nvSpPr>
          <p:cNvPr id="8" name="Up Arrow 7">
            <a:extLst>
              <a:ext uri="{FF2B5EF4-FFF2-40B4-BE49-F238E27FC236}">
                <a16:creationId xmlns:a16="http://schemas.microsoft.com/office/drawing/2014/main" id="{7DBF3B20-0001-834D-B0E2-AD73C789017D}"/>
              </a:ext>
            </a:extLst>
          </p:cNvPr>
          <p:cNvSpPr/>
          <p:nvPr/>
        </p:nvSpPr>
        <p:spPr>
          <a:xfrm rot="20981707">
            <a:off x="1491102" y="1800652"/>
            <a:ext cx="383272" cy="4749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>
            <a:extLst>
              <a:ext uri="{FF2B5EF4-FFF2-40B4-BE49-F238E27FC236}">
                <a16:creationId xmlns:a16="http://schemas.microsoft.com/office/drawing/2014/main" id="{A0D8F30A-F6AE-BA49-B50E-B6DFAABEEA56}"/>
              </a:ext>
            </a:extLst>
          </p:cNvPr>
          <p:cNvSpPr/>
          <p:nvPr/>
        </p:nvSpPr>
        <p:spPr>
          <a:xfrm rot="19931336">
            <a:off x="944376" y="3880654"/>
            <a:ext cx="1282148" cy="646044"/>
          </a:xfrm>
          <a:prstGeom prst="curvedUpArrow">
            <a:avLst>
              <a:gd name="adj1" fmla="val 22113"/>
              <a:gd name="adj2" fmla="val 46533"/>
              <a:gd name="adj3" fmla="val 42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>
            <a:extLst>
              <a:ext uri="{FF2B5EF4-FFF2-40B4-BE49-F238E27FC236}">
                <a16:creationId xmlns:a16="http://schemas.microsoft.com/office/drawing/2014/main" id="{CF2936FE-72BC-BF48-905E-0AAF7C3BAC80}"/>
              </a:ext>
            </a:extLst>
          </p:cNvPr>
          <p:cNvSpPr/>
          <p:nvPr/>
        </p:nvSpPr>
        <p:spPr>
          <a:xfrm rot="1668664" flipH="1">
            <a:off x="1901176" y="3813904"/>
            <a:ext cx="1282148" cy="646044"/>
          </a:xfrm>
          <a:prstGeom prst="curvedUpArrow">
            <a:avLst>
              <a:gd name="adj1" fmla="val 22113"/>
              <a:gd name="adj2" fmla="val 46533"/>
              <a:gd name="adj3" fmla="val 42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586D53-67EE-5B40-B95E-60CE604B76B1}"/>
              </a:ext>
            </a:extLst>
          </p:cNvPr>
          <p:cNvCxnSpPr/>
          <p:nvPr/>
        </p:nvCxnSpPr>
        <p:spPr>
          <a:xfrm flipV="1">
            <a:off x="805387" y="5073766"/>
            <a:ext cx="2594113" cy="268357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56EBB7-200D-3C44-BCBB-1CC004D57941}"/>
              </a:ext>
            </a:extLst>
          </p:cNvPr>
          <p:cNvSpPr txBox="1"/>
          <p:nvPr/>
        </p:nvSpPr>
        <p:spPr>
          <a:xfrm rot="21146815">
            <a:off x="1615541" y="527213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 inches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10479-2215-C744-8F88-835CA5FBBE9F}"/>
              </a:ext>
            </a:extLst>
          </p:cNvPr>
          <p:cNvSpPr txBox="1"/>
          <p:nvPr/>
        </p:nvSpPr>
        <p:spPr>
          <a:xfrm>
            <a:off x="4442791" y="2038134"/>
            <a:ext cx="2912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inch diameter axial fan draws air through hole in top plate</a:t>
            </a:r>
          </a:p>
          <a:p>
            <a:endParaRPr lang="en-US" dirty="0"/>
          </a:p>
          <a:p>
            <a:r>
              <a:rPr lang="en-US" dirty="0"/>
              <a:t>Exhaust is vertical</a:t>
            </a:r>
          </a:p>
        </p:txBody>
      </p:sp>
    </p:spTree>
    <p:extLst>
      <p:ext uri="{BB962C8B-B14F-4D97-AF65-F5344CB8AC3E}">
        <p14:creationId xmlns:p14="http://schemas.microsoft.com/office/powerpoint/2010/main" val="178658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9481-F048-7A4D-AA58-9E8ECCF4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365126"/>
            <a:ext cx="8915400" cy="1325563"/>
          </a:xfrm>
        </p:spPr>
        <p:txBody>
          <a:bodyPr>
            <a:noAutofit/>
          </a:bodyPr>
          <a:lstStyle/>
          <a:p>
            <a:r>
              <a:rPr lang="en-US" sz="3600" dirty="0" err="1"/>
              <a:t>TableShield</a:t>
            </a:r>
            <a:r>
              <a:rPr lang="en-US" sz="3600" dirty="0"/>
              <a:t> airflow simulations are promising</a:t>
            </a:r>
            <a:br>
              <a:rPr lang="en-US" sz="3600" dirty="0"/>
            </a:br>
            <a:r>
              <a:rPr lang="en-US" sz="2800" dirty="0"/>
              <a:t>(J. Doyle and L. Anderegg, Harvard physics)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7504A-A6CB-234B-BCEB-095CB5EA95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16" y="1928191"/>
            <a:ext cx="4904759" cy="4422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6FF677-99F6-CA42-85BE-C36204F61792}"/>
              </a:ext>
            </a:extLst>
          </p:cNvPr>
          <p:cNvSpPr txBox="1"/>
          <p:nvPr/>
        </p:nvSpPr>
        <p:spPr>
          <a:xfrm>
            <a:off x="5237923" y="2216426"/>
            <a:ext cx="36822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COMSOL airflow stream simulations look very promising.</a:t>
            </a:r>
          </a:p>
          <a:p>
            <a:endParaRPr lang="en-US" dirty="0"/>
          </a:p>
          <a:p>
            <a:r>
              <a:rPr lang="en-US" dirty="0"/>
              <a:t>Physical measurements on prototypes under way.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6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9481-F048-7A4D-AA58-9E8ECCF4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365126"/>
            <a:ext cx="8915400" cy="1325563"/>
          </a:xfrm>
        </p:spPr>
        <p:txBody>
          <a:bodyPr>
            <a:noAutofit/>
          </a:bodyPr>
          <a:lstStyle/>
          <a:p>
            <a:r>
              <a:rPr lang="en-US" sz="3600" dirty="0"/>
              <a:t>Technical plan and schedule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FF677-99F6-CA42-85BE-C36204F61792}"/>
              </a:ext>
            </a:extLst>
          </p:cNvPr>
          <p:cNvSpPr txBox="1"/>
          <p:nvPr/>
        </p:nvSpPr>
        <p:spPr>
          <a:xfrm>
            <a:off x="129209" y="1690689"/>
            <a:ext cx="87166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Comparison will be to masked interaction at 6 foot separation.</a:t>
            </a:r>
          </a:p>
          <a:p>
            <a:endParaRPr lang="en-US" sz="2400" dirty="0"/>
          </a:p>
          <a:p>
            <a:r>
              <a:rPr lang="en-US" sz="2400" dirty="0"/>
              <a:t>IF we can show aerosol isolation that is superior to that, we consider this a viable method to allow few-hour shared-space mask-off interactions. </a:t>
            </a:r>
          </a:p>
          <a:p>
            <a:endParaRPr lang="en-US" sz="2400" dirty="0"/>
          </a:p>
          <a:p>
            <a:r>
              <a:rPr lang="en-US" sz="2400" dirty="0"/>
              <a:t>Dec 1 – Dec 15		iterative testing of prototypes, get quotes</a:t>
            </a:r>
          </a:p>
          <a:p>
            <a:r>
              <a:rPr lang="en-US" sz="2400" dirty="0"/>
              <a:t>Dec 18				design review (EH&amp;S, College, HUHS)</a:t>
            </a:r>
          </a:p>
          <a:p>
            <a:r>
              <a:rPr lang="en-US" sz="2400" dirty="0"/>
              <a:t>Dec 20 				procurements issued</a:t>
            </a:r>
          </a:p>
          <a:p>
            <a:r>
              <a:rPr lang="en-US" sz="2400" dirty="0"/>
              <a:t>Jan 4 - 11			local assembly</a:t>
            </a:r>
          </a:p>
          <a:p>
            <a:r>
              <a:rPr lang="en-US" sz="2400" dirty="0"/>
              <a:t>Jan 12-18			schedule contingency </a:t>
            </a:r>
          </a:p>
          <a:p>
            <a:r>
              <a:rPr lang="en-US" sz="2400" dirty="0"/>
              <a:t>Jan 18-22			distribution	</a:t>
            </a:r>
          </a:p>
        </p:txBody>
      </p:sp>
    </p:spTree>
    <p:extLst>
      <p:ext uri="{BB962C8B-B14F-4D97-AF65-F5344CB8AC3E}">
        <p14:creationId xmlns:p14="http://schemas.microsoft.com/office/powerpoint/2010/main" val="34399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9481-F048-7A4D-AA58-9E8ECCF4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365126"/>
            <a:ext cx="8915400" cy="1325563"/>
          </a:xfrm>
        </p:spPr>
        <p:txBody>
          <a:bodyPr>
            <a:noAutofit/>
          </a:bodyPr>
          <a:lstStyle/>
          <a:p>
            <a:r>
              <a:rPr lang="en-US" sz="3600" dirty="0"/>
              <a:t>Budget estimate- $1300 per unit, installed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FF677-99F6-CA42-85BE-C36204F61792}"/>
              </a:ext>
            </a:extLst>
          </p:cNvPr>
          <p:cNvSpPr txBox="1"/>
          <p:nvPr/>
        </p:nvSpPr>
        <p:spPr>
          <a:xfrm>
            <a:off x="129209" y="1690689"/>
            <a:ext cx="87166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48 inch table											$100</a:t>
            </a:r>
          </a:p>
          <a:p>
            <a:r>
              <a:rPr lang="en-US" dirty="0"/>
              <a:t>need to standardize so all </a:t>
            </a:r>
            <a:r>
              <a:rPr lang="en-US" dirty="0" err="1"/>
              <a:t>TableShields</a:t>
            </a:r>
            <a:r>
              <a:rPr lang="en-US" dirty="0"/>
              <a:t> are the same</a:t>
            </a:r>
          </a:p>
          <a:p>
            <a:r>
              <a:rPr lang="en-US" dirty="0">
                <a:hlinkClick r:id="rId2"/>
              </a:rPr>
              <a:t>https://chiavarisales.com/shop/banquet-tables/square-banquet-tables/48-square-heavy-duty-plywood-banquet-table-metal-edge/</a:t>
            </a:r>
            <a:r>
              <a:rPr lang="en-US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Sneeze guard 68 x 68 x 24								$300</a:t>
            </a:r>
          </a:p>
          <a:p>
            <a:r>
              <a:rPr lang="en-US" sz="2400" dirty="0"/>
              <a:t>Procurement 											</a:t>
            </a:r>
          </a:p>
          <a:p>
            <a:r>
              <a:rPr lang="en-US" sz="2400" dirty="0"/>
              <a:t>HEPA filter and fan unit, top plate					$500</a:t>
            </a:r>
          </a:p>
          <a:p>
            <a:endParaRPr lang="en-US" sz="2400" dirty="0"/>
          </a:p>
          <a:p>
            <a:r>
              <a:rPr lang="en-US" sz="2400" dirty="0"/>
              <a:t>Labor – 2 hours per unit, $100/hour					$200</a:t>
            </a:r>
          </a:p>
          <a:p>
            <a:endParaRPr lang="en-US" sz="2400" dirty="0"/>
          </a:p>
          <a:p>
            <a:r>
              <a:rPr lang="en-US" sz="2400" dirty="0"/>
              <a:t>Contingency											$200</a:t>
            </a:r>
          </a:p>
        </p:txBody>
      </p:sp>
    </p:spTree>
    <p:extLst>
      <p:ext uri="{BB962C8B-B14F-4D97-AF65-F5344CB8AC3E}">
        <p14:creationId xmlns:p14="http://schemas.microsoft.com/office/powerpoint/2010/main" val="268497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3B2AC7-4FEB-D643-9527-3FF0DA650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6797"/>
            <a:ext cx="9144000" cy="29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537</Words>
  <Application>Microsoft Macintosh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Calibri Light</vt:lpstr>
      <vt:lpstr>Office Theme</vt:lpstr>
      <vt:lpstr>TableShield</vt:lpstr>
      <vt:lpstr>Goal is to allow for unmasked interactions- dining, studying….</vt:lpstr>
      <vt:lpstr>Need to suppress 3 transmission modes</vt:lpstr>
      <vt:lpstr>TableShield concept</vt:lpstr>
      <vt:lpstr>TableShield prototype 1</vt:lpstr>
      <vt:lpstr>TableShield airflow simulations are promising (J. Doyle and L. Anderegg, Harvard physics)</vt:lpstr>
      <vt:lpstr>Technical plan and schedule</vt:lpstr>
      <vt:lpstr>Budget estimate- $1300 per unit, installed</vt:lpstr>
      <vt:lpstr>PowerPoint Presentation</vt:lpstr>
      <vt:lpstr>How many? How much money?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stubbs</dc:creator>
  <cp:lastModifiedBy>stubbs</cp:lastModifiedBy>
  <cp:revision>13</cp:revision>
  <dcterms:created xsi:type="dcterms:W3CDTF">2020-11-25T13:29:55Z</dcterms:created>
  <dcterms:modified xsi:type="dcterms:W3CDTF">2020-11-25T14:50:28Z</dcterms:modified>
</cp:coreProperties>
</file>